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44"/>
  </p:notesMasterIdLst>
  <p:sldIdLst>
    <p:sldId id="258" r:id="rId4"/>
    <p:sldId id="261" r:id="rId5"/>
    <p:sldId id="314" r:id="rId6"/>
    <p:sldId id="345" r:id="rId7"/>
    <p:sldId id="349" r:id="rId8"/>
    <p:sldId id="348" r:id="rId9"/>
    <p:sldId id="347" r:id="rId10"/>
    <p:sldId id="350" r:id="rId11"/>
    <p:sldId id="353" r:id="rId12"/>
    <p:sldId id="354" r:id="rId13"/>
    <p:sldId id="346"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15" r:id="rId33"/>
    <p:sldId id="318" r:id="rId34"/>
    <p:sldId id="316" r:id="rId35"/>
    <p:sldId id="317" r:id="rId36"/>
    <p:sldId id="319" r:id="rId37"/>
    <p:sldId id="320" r:id="rId38"/>
    <p:sldId id="322" r:id="rId39"/>
    <p:sldId id="373" r:id="rId40"/>
    <p:sldId id="313" r:id="rId41"/>
    <p:sldId id="344" r:id="rId42"/>
    <p:sldId id="260" r:id="rId4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5E2F"/>
    <a:srgbClr val="008A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107" autoAdjust="0"/>
  </p:normalViewPr>
  <p:slideViewPr>
    <p:cSldViewPr snapToGrid="0">
      <p:cViewPr varScale="1">
        <p:scale>
          <a:sx n="47" d="100"/>
          <a:sy n="47" d="100"/>
        </p:scale>
        <p:origin x="203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CF1B3-7E3F-4799-B478-8D47090553DF}" type="datetimeFigureOut">
              <a:rPr lang="nb-NO" smtClean="0"/>
              <a:t>05.05.2024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AA9C6-7322-42C8-8AA4-5A3C2EFEB8E2}" type="slidenum">
              <a:rPr lang="nb-NO" smtClean="0"/>
              <a:t>‹#›</a:t>
            </a:fld>
            <a:endParaRPr lang="nb-NO"/>
          </a:p>
        </p:txBody>
      </p:sp>
    </p:spTree>
    <p:extLst>
      <p:ext uri="{BB962C8B-B14F-4D97-AF65-F5344CB8AC3E}">
        <p14:creationId xmlns:p14="http://schemas.microsoft.com/office/powerpoint/2010/main" val="391403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Å skrive er noe du blir flink til ved å skrive. </a:t>
            </a:r>
          </a:p>
          <a:p>
            <a:r>
              <a:rPr lang="nb-NO" dirty="0"/>
              <a:t>Du blir bedre til å skrive hvis du får noen til å lese teksten din og hjelpe deg underveis.</a:t>
            </a:r>
          </a:p>
          <a:p>
            <a:r>
              <a:rPr lang="nb-NO" dirty="0"/>
              <a:t>Det finnes selvfølgelig en haug med gode tips for hvordan du kan spisse skrivingen din som verktøy.</a:t>
            </a:r>
          </a:p>
          <a:p>
            <a:r>
              <a:rPr lang="nb-NO" dirty="0"/>
              <a:t>Det er det vi skal se på i dag. </a:t>
            </a:r>
          </a:p>
          <a:p>
            <a:r>
              <a:rPr lang="nb-NO" dirty="0"/>
              <a:t>Vi kommer også til å knytte skrivingen til rettighetskampen for personer med nedsatt funksjonsevne og CRPD, FNS konvensjon om rettighetene til personer med nedsatt funksjonsevne.</a:t>
            </a:r>
          </a:p>
          <a:p>
            <a:endParaRPr lang="nb-NO" dirty="0"/>
          </a:p>
          <a:p>
            <a:r>
              <a:rPr lang="nb-NO" dirty="0"/>
              <a:t>(Om du som kursleder ønsker å åpne for mye diskusjon med og mellom kursdeltakerne er det fint å åpne med en presentasjonsrunde, så deltakerne kan bli litt mer tygge på hverandre. Under finner du noen forslag til Hvordan du kan gjøre dette.)</a:t>
            </a:r>
          </a:p>
          <a:p>
            <a:endParaRPr lang="nb-NO" dirty="0"/>
          </a:p>
          <a:p>
            <a:r>
              <a:rPr lang="nb-NO" dirty="0"/>
              <a:t>Her begynner vi med å ta en </a:t>
            </a:r>
            <a:r>
              <a:rPr lang="nb-NO" b="1" dirty="0"/>
              <a:t>presentasjonsrunde</a:t>
            </a:r>
            <a:r>
              <a:rPr lang="nb-NO" dirty="0"/>
              <a:t>. </a:t>
            </a:r>
          </a:p>
          <a:p>
            <a:r>
              <a:rPr lang="nb-NO" dirty="0"/>
              <a:t>Hva heter du og hvem er du? </a:t>
            </a:r>
          </a:p>
          <a:p>
            <a:r>
              <a:rPr lang="nb-NO" dirty="0"/>
              <a:t>Hva slags funksjonsnedsettelse eller diagnose har du?</a:t>
            </a:r>
          </a:p>
          <a:p>
            <a:r>
              <a:rPr lang="nb-NO" dirty="0"/>
              <a:t>Har du noen tema du brenner for og som du kanskje kunne tenke deg å skrive noe 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går helt greit å bare stille spørsmålet og la hver enkelt svare for seg.</a:t>
            </a:r>
          </a:p>
          <a:p>
            <a:endParaRPr lang="nb-NO" dirty="0"/>
          </a:p>
          <a:p>
            <a:r>
              <a:rPr lang="nb-NO" dirty="0"/>
              <a:t>Del eventuelt inn i grupper på to og la dem intervjue hverandre i ti minutter og så presentere hverandre i plenum.</a:t>
            </a:r>
          </a:p>
          <a:p>
            <a:endParaRPr lang="nb-NO" dirty="0"/>
          </a:p>
          <a:p>
            <a:r>
              <a:rPr lang="nb-NO" dirty="0"/>
              <a:t>Det er helt greit å åpne for diskusjon rundt foreslåtte tema.</a:t>
            </a:r>
          </a:p>
          <a:p>
            <a:endParaRPr lang="nb-NO" dirty="0"/>
          </a:p>
          <a:p>
            <a:r>
              <a:rPr lang="nb-NO" dirty="0"/>
              <a:t>Bruk god tid på dette. Det viktigste er at deltakerne blir litt kjente med og tryggere på hverandre.</a:t>
            </a:r>
          </a:p>
          <a:p>
            <a:endParaRPr lang="nb-NO" dirty="0"/>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CB7AA9C6-7322-42C8-8AA4-5A3C2EFEB8E2}" type="slidenum">
              <a:rPr lang="nb-NO" smtClean="0"/>
              <a:t>1</a:t>
            </a:fld>
            <a:endParaRPr lang="nb-NO"/>
          </a:p>
        </p:txBody>
      </p:sp>
    </p:spTree>
    <p:extLst>
      <p:ext uri="{BB962C8B-B14F-4D97-AF65-F5344CB8AC3E}">
        <p14:creationId xmlns:p14="http://schemas.microsoft.com/office/powerpoint/2010/main" val="22046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a:latin typeface="SourceSansPro-Semibold"/>
              </a:rPr>
              <a:t>(Spør deltakerne)</a:t>
            </a:r>
          </a:p>
          <a:p>
            <a:pPr algn="l"/>
            <a:endParaRPr lang="nb-NO" sz="1800" b="0" i="0" u="none" strike="noStrike" baseline="0">
              <a:latin typeface="SourceSansPro-Semibold"/>
            </a:endParaRPr>
          </a:p>
          <a:p>
            <a:pPr algn="l"/>
            <a:r>
              <a:rPr lang="nb-NO" sz="1800" b="0" i="0" u="none" strike="noStrike" baseline="0">
                <a:latin typeface="SourceSansPro-Regular"/>
              </a:rPr>
              <a:t>Her skal du komme frem til en </a:t>
            </a:r>
            <a:r>
              <a:rPr lang="nb-NO" sz="1800" b="1" i="0" u="none" strike="noStrike" baseline="0">
                <a:latin typeface="SourceSansPro-Regular"/>
              </a:rPr>
              <a:t>konklusjon</a:t>
            </a:r>
            <a:r>
              <a:rPr lang="nb-NO" sz="1800" b="0" i="0" u="none" strike="noStrike" baseline="0">
                <a:latin typeface="SourceSansPro-Regular"/>
              </a:rPr>
              <a:t> eller et sluttpoeng, og sluttpoenget er </a:t>
            </a:r>
            <a:r>
              <a:rPr lang="nb-NO" sz="1800" b="1" i="0" u="none" strike="noStrike" baseline="0">
                <a:latin typeface="SourceSansPro-Regular"/>
              </a:rPr>
              <a:t>aller helst det du</a:t>
            </a:r>
          </a:p>
          <a:p>
            <a:r>
              <a:rPr lang="nb-NO" sz="1800" b="1" i="0" u="none" strike="noStrike" baseline="0">
                <a:latin typeface="SourceSansPro-Regular"/>
              </a:rPr>
              <a:t>ønsker at leserinnlegget ditt skal bidra til</a:t>
            </a:r>
            <a:r>
              <a:rPr lang="nb-NO" sz="1800" b="0" i="0" u="none" strike="noStrike" baseline="0">
                <a:latin typeface="SourceSansPro-Regular"/>
              </a:rPr>
              <a:t>. Det er flott om du presenterer et konkret </a:t>
            </a:r>
            <a:r>
              <a:rPr lang="nb-NO" sz="1800" b="1" i="0" u="none" strike="noStrike" baseline="0">
                <a:latin typeface="SourceSansPro-Regular"/>
              </a:rPr>
              <a:t>forslag til forbedring</a:t>
            </a:r>
            <a:r>
              <a:rPr lang="nb-NO" sz="1800" b="0" i="0" u="none" strike="noStrike" baseline="0">
                <a:latin typeface="SourceSansPro-Regular"/>
              </a:rPr>
              <a:t>. Om du klarer å få med hvem som bør stå for endringen også, er det som </a:t>
            </a:r>
            <a:r>
              <a:rPr lang="nb-NO" sz="1800">
                <a:latin typeface="SourceSansPro-Regular"/>
              </a:rPr>
              <a:t>oftest å</a:t>
            </a:r>
            <a:r>
              <a:rPr lang="nb-NO" sz="1800" b="0" i="0" u="none" strike="noStrike" baseline="0">
                <a:latin typeface="SourceSansPro-Regular"/>
              </a:rPr>
              <a:t> foretrekke. I de fleste tilfeller bør det hele avsluttes </a:t>
            </a:r>
            <a:r>
              <a:rPr lang="nb-NO" sz="1800">
                <a:latin typeface="SourceSansPro-Regular"/>
              </a:rPr>
              <a:t>med underskriften</a:t>
            </a:r>
            <a:r>
              <a:rPr lang="nb-NO" sz="1800" b="0" i="0" u="none" strike="noStrike" baseline="0">
                <a:latin typeface="SourceSansPro-Regular"/>
              </a:rPr>
              <a:t> din.</a:t>
            </a:r>
            <a:endParaRPr lang="nb-NO" sz="1800" b="0" i="0" u="none" strike="noStrike" baseline="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10</a:t>
            </a:fld>
            <a:endParaRPr lang="nb-NO"/>
          </a:p>
        </p:txBody>
      </p:sp>
    </p:spTree>
    <p:extLst>
      <p:ext uri="{BB962C8B-B14F-4D97-AF65-F5344CB8AC3E}">
        <p14:creationId xmlns:p14="http://schemas.microsoft.com/office/powerpoint/2010/main" val="21097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a:latin typeface="SourceSansPro-Regular"/>
              </a:rPr>
              <a:t>De fleste velger å skrive et leserinnlegg fordi de har en spesiell sak de brenner for, mens andre synes at det viktigste er å bidra til debatten og fremme bevissthet om rettighetskampen generelt.</a:t>
            </a:r>
          </a:p>
          <a:p>
            <a:pPr algn="l"/>
            <a:endParaRPr lang="nb-NO" sz="1800" b="0" i="0" u="none" strike="noStrike" baseline="0">
              <a:latin typeface="SourceSansPro-Regular"/>
            </a:endParaRPr>
          </a:p>
          <a:p>
            <a:pPr algn="l"/>
            <a:r>
              <a:rPr lang="nb-NO" sz="1800" b="0" i="0" u="none" strike="noStrike" baseline="0">
                <a:latin typeface="SourceSansPro-Regular"/>
              </a:rPr>
              <a:t>Om du allerede har en sak du brenner for, gir saken seg selv. Da er det like greit å gå rett til hvordan du skal angripe saken. Om du har flere tema som engasjerer deg, er det det greit å se om</a:t>
            </a:r>
          </a:p>
          <a:p>
            <a:pPr algn="l"/>
            <a:r>
              <a:rPr lang="nb-NO" sz="1800" b="0" i="0" u="none" strike="noStrike" baseline="0">
                <a:latin typeface="SourceSansPro-Regular"/>
              </a:rPr>
              <a:t>en av dem oppfyller kriteriene som gjør dem interessante for avisen du skal sende saken til.</a:t>
            </a:r>
          </a:p>
          <a:p>
            <a:pPr algn="l"/>
            <a:endParaRPr lang="nb-NO" sz="1800" b="0" i="0" u="none" strike="noStrike" baseline="0">
              <a:solidFill>
                <a:srgbClr val="000000"/>
              </a:solidFill>
              <a:latin typeface="SourceSansPro-Regular"/>
            </a:endParaRPr>
          </a:p>
          <a:p>
            <a:pPr algn="l"/>
            <a:r>
              <a:rPr lang="nb-NO" sz="1800" b="0" i="0" u="none" strike="noStrike" baseline="0">
                <a:solidFill>
                  <a:srgbClr val="000000"/>
                </a:solidFill>
                <a:latin typeface="SourceSansPro-Regular"/>
              </a:rPr>
              <a:t>Vi følger opp de tre kriteriene på de neste lysbildene</a:t>
            </a: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11</a:t>
            </a:fld>
            <a:endParaRPr lang="nb-NO"/>
          </a:p>
        </p:txBody>
      </p:sp>
    </p:spTree>
    <p:extLst>
      <p:ext uri="{BB962C8B-B14F-4D97-AF65-F5344CB8AC3E}">
        <p14:creationId xmlns:p14="http://schemas.microsoft.com/office/powerpoint/2010/main" val="4226520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a:latin typeface="SourceSansPro-Regular"/>
              </a:rPr>
              <a:t>Om det du skriver har nyhetens interesse,  er det </a:t>
            </a:r>
            <a:r>
              <a:rPr lang="nb-NO" sz="1800" b="1" i="0" u="none" strike="noStrike" baseline="0">
                <a:latin typeface="SourceSansPro-Regular"/>
              </a:rPr>
              <a:t>lettere å få den på trykk</a:t>
            </a:r>
            <a:r>
              <a:rPr lang="nb-NO" sz="1800" b="0" i="0" u="none" strike="noStrike" baseline="0">
                <a:latin typeface="SourceSansPro-Regular"/>
              </a:rPr>
              <a:t>. </a:t>
            </a:r>
          </a:p>
          <a:p>
            <a:pPr algn="l"/>
            <a:endParaRPr lang="nb-NO" sz="1800" b="0" i="0" u="none" strike="noStrike" baseline="0">
              <a:latin typeface="SourceSansPro-Regular"/>
            </a:endParaRPr>
          </a:p>
          <a:p>
            <a:pPr algn="l"/>
            <a:r>
              <a:rPr lang="nb-NO" sz="1800" b="0" i="0" u="none" strike="noStrike" baseline="0">
                <a:latin typeface="SourceSansPro-Regular"/>
              </a:rPr>
              <a:t>Selv om saken din ikke nødvendigvis er en nyhet i seg selv, kan det hende at det er mulig å knytte den til en sak som allerede er i nyhetene. </a:t>
            </a:r>
          </a:p>
          <a:p>
            <a:pPr algn="l"/>
            <a:endParaRPr lang="nb-NO" sz="1800" b="0" i="0" u="none" strike="noStrike" baseline="0">
              <a:latin typeface="SourceSansPro-Regular"/>
            </a:endParaRPr>
          </a:p>
          <a:p>
            <a:pPr algn="l"/>
            <a:r>
              <a:rPr lang="nb-NO" sz="1800" b="0" i="0" u="none" strike="noStrike" baseline="0">
                <a:latin typeface="SourceSansPro-Regular"/>
              </a:rPr>
              <a:t>Kanskje det du vil ha frem egner seg godt som et </a:t>
            </a:r>
            <a:r>
              <a:rPr lang="nb-NO" sz="1800" b="1" i="0" u="none" strike="noStrike" baseline="0">
                <a:latin typeface="SourceSansPro-Regular"/>
              </a:rPr>
              <a:t>svar til en sak </a:t>
            </a:r>
            <a:r>
              <a:rPr lang="nb-NO" sz="1800" b="0" i="0" u="none" strike="noStrike" baseline="0">
                <a:latin typeface="SourceSansPro-Regular"/>
              </a:rPr>
              <a:t>noen allerede</a:t>
            </a:r>
          </a:p>
          <a:p>
            <a:pPr algn="l"/>
            <a:r>
              <a:rPr lang="nb-NO" sz="1800" b="0" i="0" u="none" strike="noStrike" baseline="0">
                <a:latin typeface="SourceSansPro-Regular"/>
              </a:rPr>
              <a:t>har vært ute i mediene med. </a:t>
            </a:r>
          </a:p>
          <a:p>
            <a:pPr algn="l"/>
            <a:endParaRPr lang="nb-NO" sz="1800" b="0" i="0" u="none" strike="noStrike" baseline="0">
              <a:latin typeface="SourceSansPro-Regular"/>
            </a:endParaRPr>
          </a:p>
          <a:p>
            <a:pPr algn="l"/>
            <a:r>
              <a:rPr lang="nb-NO" sz="1800" b="0" i="0" u="none" strike="noStrike" baseline="0">
                <a:latin typeface="SourceSansPro-Regular"/>
              </a:rPr>
              <a:t>Har du noe som med rette kan kalles en </a:t>
            </a:r>
            <a:r>
              <a:rPr lang="nb-NO" sz="1800" b="1" i="0" u="none" strike="noStrike" baseline="0">
                <a:latin typeface="SourceSansPro-Regular"/>
              </a:rPr>
              <a:t>skandale</a:t>
            </a:r>
            <a:r>
              <a:rPr lang="nb-NO" sz="1800" b="0" i="0" u="none" strike="noStrike" baseline="0">
                <a:latin typeface="SourceSansPro-Regular"/>
              </a:rPr>
              <a:t>, stiller innlegget ditt kanskje enda sterkere.</a:t>
            </a:r>
            <a:endParaRPr lang="nb-NO" sz="1800" b="0" i="0" u="none" strike="noStrike" baseline="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12</a:t>
            </a:fld>
            <a:endParaRPr lang="nb-NO"/>
          </a:p>
        </p:txBody>
      </p:sp>
    </p:spTree>
    <p:extLst>
      <p:ext uri="{BB962C8B-B14F-4D97-AF65-F5344CB8AC3E}">
        <p14:creationId xmlns:p14="http://schemas.microsoft.com/office/powerpoint/2010/main" val="4200787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1" u="none" strike="noStrike" baseline="0" dirty="0">
                <a:latin typeface="SourceSansPro-It"/>
              </a:rPr>
              <a:t>Human </a:t>
            </a:r>
            <a:r>
              <a:rPr lang="nb-NO" sz="1800" b="0" i="1" u="none" strike="noStrike" baseline="0" dirty="0" err="1">
                <a:latin typeface="SourceSansPro-It"/>
              </a:rPr>
              <a:t>interest</a:t>
            </a:r>
            <a:r>
              <a:rPr lang="nb-NO" sz="1800" b="0" i="0" u="none" strike="noStrike" baseline="0" dirty="0">
                <a:latin typeface="SourceSansPro-Regular"/>
              </a:rPr>
              <a:t>, som det heter på engelsk, selger. Handler saken din om </a:t>
            </a:r>
            <a:r>
              <a:rPr lang="nb-NO" sz="1800" b="1" i="0" u="none" strike="noStrike" baseline="0" dirty="0">
                <a:latin typeface="SourceSansPro-Regular"/>
              </a:rPr>
              <a:t>deg selv eller din</a:t>
            </a:r>
          </a:p>
          <a:p>
            <a:pPr algn="l"/>
            <a:r>
              <a:rPr lang="nb-NO" sz="1800" b="1" i="0" u="none" strike="noStrike" baseline="0" dirty="0">
                <a:latin typeface="SourceSansPro-Regular"/>
              </a:rPr>
              <a:t>egen erfaring</a:t>
            </a:r>
            <a:r>
              <a:rPr lang="nb-NO" sz="1800" b="0" i="0" u="none" strike="noStrike" baseline="0" dirty="0">
                <a:latin typeface="SourceSansPro-Regular"/>
              </a:rPr>
              <a:t>, kan det øke sjansen for at du kommer på trykk og</a:t>
            </a:r>
          </a:p>
          <a:p>
            <a:pPr algn="l"/>
            <a:r>
              <a:rPr lang="nb-NO" sz="1800" b="0" i="0" u="none" strike="noStrike" baseline="0" dirty="0">
                <a:latin typeface="SourceSansPro-Regular"/>
              </a:rPr>
              <a:t>for at du treffer leserne. Dette kommer vi tilbake til. </a:t>
            </a:r>
          </a:p>
          <a:p>
            <a:pPr algn="l"/>
            <a:endParaRPr lang="nb-NO" sz="1800" b="0" i="0" u="none" strike="noStrike" baseline="0" dirty="0">
              <a:latin typeface="SourceSansPro-Regular"/>
            </a:endParaRPr>
          </a:p>
          <a:p>
            <a:pPr algn="l"/>
            <a:r>
              <a:rPr lang="nb-NO" sz="1800" b="0" i="0" u="none" strike="noStrike" baseline="0" dirty="0">
                <a:latin typeface="SourceSansPro-Regular"/>
              </a:rPr>
              <a:t>Mulig å bruke andre som eksempler også, for eksempel om saken deres har vært fremme i media allerede, eller om du har avtalt at du skal bruke dem som eksempel.</a:t>
            </a:r>
            <a:endParaRPr lang="nb-NO" sz="1800" b="0" i="0" u="none" strike="noStrike" baseline="0" dirty="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13</a:t>
            </a:fld>
            <a:endParaRPr lang="nb-NO"/>
          </a:p>
        </p:txBody>
      </p:sp>
    </p:spTree>
    <p:extLst>
      <p:ext uri="{BB962C8B-B14F-4D97-AF65-F5344CB8AC3E}">
        <p14:creationId xmlns:p14="http://schemas.microsoft.com/office/powerpoint/2010/main" val="2921725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dirty="0">
                <a:latin typeface="SourceSansPro-Regular"/>
              </a:rPr>
              <a:t>Du treffer ikke eldre i en publikasjon rettet mot ungdom. </a:t>
            </a:r>
          </a:p>
          <a:p>
            <a:pPr algn="l"/>
            <a:r>
              <a:rPr lang="nb-NO" sz="1800" b="0" i="0" u="none" strike="noStrike" baseline="0" dirty="0">
                <a:latin typeface="SourceSansPro-Regular"/>
              </a:rPr>
              <a:t>Det er vel så ofte et spørsmål om å velge riktig avis som hvordan du skriver. Det viktigste her er</a:t>
            </a:r>
          </a:p>
          <a:p>
            <a:pPr algn="l"/>
            <a:r>
              <a:rPr lang="nb-NO" sz="1800" b="0" i="0" u="none" strike="noStrike" baseline="0" dirty="0">
                <a:latin typeface="SourceSansPro-Regular"/>
              </a:rPr>
              <a:t>ofte om du klarer å finne en lokal vinkling. </a:t>
            </a:r>
          </a:p>
          <a:p>
            <a:pPr algn="l"/>
            <a:r>
              <a:rPr lang="nb-NO" sz="1800" b="0" i="0" u="none" strike="noStrike" baseline="0" dirty="0">
                <a:latin typeface="SourceSansPro-Regular"/>
              </a:rPr>
              <a:t>Det er lettere å slippe til i lokalaviser, spesielt om du klarer å gi saken en lokal vinkling.</a:t>
            </a:r>
          </a:p>
          <a:p>
            <a:pPr algn="l"/>
            <a:r>
              <a:rPr lang="nb-NO" sz="1800" b="0" i="0" u="none" strike="noStrike" baseline="0" dirty="0">
                <a:latin typeface="SourceSansPro-Regular"/>
              </a:rPr>
              <a:t>Det kan være nok at du er lokal og at du har en erfaring eller en mening, eller at saken du skriver om gjelder lokale forhold.</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a:t>
            </a:r>
          </a:p>
          <a:p>
            <a:pPr algn="l"/>
            <a:endParaRPr lang="nb-NO" sz="1800" b="0" i="1" u="none" strike="noStrike" baseline="0" dirty="0">
              <a:latin typeface="SourceSansPro-It"/>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14</a:t>
            </a:fld>
            <a:endParaRPr lang="nb-NO"/>
          </a:p>
        </p:txBody>
      </p:sp>
    </p:spTree>
    <p:extLst>
      <p:ext uri="{BB962C8B-B14F-4D97-AF65-F5344CB8AC3E}">
        <p14:creationId xmlns:p14="http://schemas.microsoft.com/office/powerpoint/2010/main" val="3399084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dirty="0">
                <a:latin typeface="SourceSansPro-Regular"/>
              </a:rPr>
              <a:t>Det er mange som vil på trykk i de store, nasjonale avisene.</a:t>
            </a:r>
          </a:p>
          <a:p>
            <a:pPr algn="l"/>
            <a:endParaRPr lang="nb-NO" sz="1800" b="0" i="0" u="none" strike="noStrike" baseline="0" dirty="0">
              <a:latin typeface="SourceSansPro-Regular"/>
            </a:endParaRPr>
          </a:p>
          <a:p>
            <a:pPr algn="l"/>
            <a:r>
              <a:rPr lang="nb-NO" sz="1800" b="1" i="0" u="none" strike="noStrike" baseline="0" dirty="0">
                <a:latin typeface="SourceSansPro-Regular"/>
              </a:rPr>
              <a:t>Lokalaviser</a:t>
            </a:r>
            <a:r>
              <a:rPr lang="nb-NO" sz="1800" b="0" i="0" u="none" strike="noStrike" baseline="0" dirty="0">
                <a:latin typeface="SourceSansPro-Regular"/>
              </a:rPr>
              <a:t> har gjerne andre saker og vinklinger, og gjerne et</a:t>
            </a:r>
          </a:p>
          <a:p>
            <a:pPr algn="l"/>
            <a:r>
              <a:rPr lang="nb-NO" sz="1800" b="0" i="0" u="none" strike="noStrike" baseline="0" dirty="0">
                <a:latin typeface="SourceSansPro-Regular"/>
              </a:rPr>
              <a:t>publikum som følger dem nettopp fordi de ønsker å lese lokale</a:t>
            </a:r>
          </a:p>
          <a:p>
            <a:pPr algn="l"/>
            <a:r>
              <a:rPr lang="nb-NO" sz="1800" b="0" i="0" u="none" strike="noStrike" baseline="0" dirty="0">
                <a:latin typeface="SourceSansPro-Regular"/>
              </a:rPr>
              <a:t>saker. Du kan komme på trykk i lokalpressen selv om du ikke er</a:t>
            </a:r>
          </a:p>
          <a:p>
            <a:pPr algn="l"/>
            <a:r>
              <a:rPr lang="nb-NO" sz="1800" b="0" i="0" u="none" strike="noStrike" baseline="0" dirty="0">
                <a:latin typeface="SourceSansPro-Regular"/>
              </a:rPr>
              <a:t>kjendis, har faglig tyngde eller har en spesielt aktuell eller original</a:t>
            </a:r>
          </a:p>
          <a:p>
            <a:pPr algn="l"/>
            <a:r>
              <a:rPr lang="nb-NO" sz="1800" b="0" i="0" u="none" strike="noStrike" baseline="0" dirty="0">
                <a:latin typeface="SourceSansPro-Regular"/>
              </a:rPr>
              <a:t>sak. I hvert fall hvis du har en sak du kan gi en lokal vinkling.</a:t>
            </a:r>
          </a:p>
          <a:p>
            <a:pPr algn="l"/>
            <a:endParaRPr lang="nb-NO" sz="1800" b="0" i="0" u="none" strike="noStrike" baseline="0" dirty="0">
              <a:latin typeface="SourceSansPro-Regular"/>
            </a:endParaRPr>
          </a:p>
          <a:p>
            <a:pPr algn="l"/>
            <a:r>
              <a:rPr lang="nb-NO" sz="1800" b="0" i="0" u="none" strike="noStrike" baseline="0" dirty="0">
                <a:latin typeface="SourceSansPro-Regular"/>
              </a:rPr>
              <a:t>Vi har også sett eksempler på at et godt og aktuelt leserinnlegg</a:t>
            </a:r>
          </a:p>
          <a:p>
            <a:pPr algn="l"/>
            <a:r>
              <a:rPr lang="nb-NO" sz="1800" b="0" i="0" u="none" strike="noStrike" baseline="0" dirty="0">
                <a:latin typeface="SourceSansPro-Regular"/>
              </a:rPr>
              <a:t>kan inspirere lokalavisens journalist til å følge opp med en mer</a:t>
            </a:r>
          </a:p>
          <a:p>
            <a:pPr algn="l"/>
            <a:r>
              <a:rPr lang="nb-NO" sz="1800" b="0" i="0" u="none" strike="noStrike" baseline="0" dirty="0">
                <a:latin typeface="SourceSansPro-Regular"/>
              </a:rPr>
              <a:t>omfattende sak.</a:t>
            </a:r>
          </a:p>
          <a:p>
            <a:pPr algn="l"/>
            <a:endParaRPr lang="nb-NO" sz="1800" b="0" i="0" u="none" strike="noStrike" baseline="0" dirty="0">
              <a:latin typeface="SourceSansPro-Regular"/>
            </a:endParaRPr>
          </a:p>
          <a:p>
            <a:pPr algn="l"/>
            <a:r>
              <a:rPr lang="nb-NO" sz="1800" b="0" i="0" u="none" strike="noStrike" baseline="0" dirty="0">
                <a:latin typeface="SourceSansPro-Regular"/>
              </a:rPr>
              <a:t>Aviser vil stort sett ikke trykke noe som er sendt til andre</a:t>
            </a:r>
          </a:p>
          <a:p>
            <a:pPr algn="l"/>
            <a:r>
              <a:rPr lang="nb-NO" sz="1800" b="0" i="0" u="none" strike="noStrike" baseline="0" dirty="0">
                <a:latin typeface="SourceSansPro-Regular"/>
              </a:rPr>
              <a:t>medier, så </a:t>
            </a:r>
            <a:r>
              <a:rPr lang="nb-NO" sz="1800" b="1" i="0" u="none" strike="noStrike" baseline="0" dirty="0">
                <a:latin typeface="SourceSansPro-Regular"/>
              </a:rPr>
              <a:t>velg deg én avis</a:t>
            </a:r>
            <a:r>
              <a:rPr lang="nb-NO" sz="1800" b="0" i="0" u="none" strike="noStrike" baseline="0" dirty="0">
                <a:latin typeface="SourceSansPro-Regular"/>
              </a:rPr>
              <a:t>. Om du ikke kommer på trykk,</a:t>
            </a:r>
          </a:p>
          <a:p>
            <a:pPr algn="l"/>
            <a:r>
              <a:rPr lang="nb-NO" sz="1800" b="0" i="0" u="none" strike="noStrike" baseline="0" dirty="0">
                <a:latin typeface="SourceSansPro-Regular"/>
              </a:rPr>
              <a:t>kan du prøve et annet sted, men da er det vanlig å endre litt i</a:t>
            </a:r>
          </a:p>
          <a:p>
            <a:pPr algn="l"/>
            <a:r>
              <a:rPr lang="nb-NO" sz="1800" b="0" i="0" u="none" strike="noStrike" baseline="0" dirty="0">
                <a:latin typeface="SourceSansPro-Regular"/>
              </a:rPr>
              <a:t>teksten først.</a:t>
            </a:r>
            <a:endParaRPr lang="nb-NO" sz="1800" b="0" i="0" u="none" strike="noStrike" baseline="0" dirty="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15</a:t>
            </a:fld>
            <a:endParaRPr lang="nb-NO"/>
          </a:p>
        </p:txBody>
      </p:sp>
    </p:spTree>
    <p:extLst>
      <p:ext uri="{BB962C8B-B14F-4D97-AF65-F5344CB8AC3E}">
        <p14:creationId xmlns:p14="http://schemas.microsoft.com/office/powerpoint/2010/main" val="2474056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a:latin typeface="SourceSansPro-Regular"/>
              </a:rPr>
              <a:t>Ingen regler er absolutte, men for leserinnlegg er den definitive</a:t>
            </a:r>
          </a:p>
          <a:p>
            <a:pPr algn="l"/>
            <a:r>
              <a:rPr lang="nb-NO" sz="1800" b="0" i="0" u="none" strike="noStrike" baseline="0">
                <a:latin typeface="SourceSansPro-Regular"/>
              </a:rPr>
              <a:t>hovedregelen at kort er godt. De fleste aviser har egne regler for</a:t>
            </a:r>
          </a:p>
          <a:p>
            <a:pPr algn="l"/>
            <a:r>
              <a:rPr lang="nb-NO" sz="1800" b="0" i="0" u="none" strike="noStrike" baseline="0">
                <a:latin typeface="SourceSansPro-Regular"/>
              </a:rPr>
              <a:t>hvor lange leserinnlegg de godtar. Det kan være greit å sjekke</a:t>
            </a:r>
          </a:p>
          <a:p>
            <a:pPr algn="l"/>
            <a:r>
              <a:rPr lang="nb-NO" sz="1800" b="0" i="0" u="none" strike="noStrike" baseline="0">
                <a:latin typeface="SourceSansPro-Regular"/>
              </a:rPr>
              <a:t>dette før du sender inn.</a:t>
            </a:r>
            <a:endParaRPr lang="nb-NO" sz="1800" b="0" i="0" u="none" strike="noStrike" baseline="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16</a:t>
            </a:fld>
            <a:endParaRPr lang="nb-NO"/>
          </a:p>
        </p:txBody>
      </p:sp>
    </p:spTree>
    <p:extLst>
      <p:ext uri="{BB962C8B-B14F-4D97-AF65-F5344CB8AC3E}">
        <p14:creationId xmlns:p14="http://schemas.microsoft.com/office/powerpoint/2010/main" val="31017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a:solidFill>
                  <a:srgbClr val="000000"/>
                </a:solidFill>
                <a:latin typeface="SourceSansPro-Regular"/>
              </a:rPr>
              <a:t>Når vi har valgt hva vi skal skrive om og hvor vi vil sende teksten er det endelig på tide å se på de tipsene som handler om selve skrivingen</a:t>
            </a: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17</a:t>
            </a:fld>
            <a:endParaRPr lang="nb-NO"/>
          </a:p>
        </p:txBody>
      </p:sp>
    </p:spTree>
    <p:extLst>
      <p:ext uri="{BB962C8B-B14F-4D97-AF65-F5344CB8AC3E}">
        <p14:creationId xmlns:p14="http://schemas.microsoft.com/office/powerpoint/2010/main" val="3364938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a:latin typeface="SourceSansPro-Regular"/>
              </a:rPr>
              <a:t>Noe av det viktigste du bestemmer deg for er å velge målgruppe. </a:t>
            </a:r>
          </a:p>
          <a:p>
            <a:pPr algn="l"/>
            <a:r>
              <a:rPr lang="nb-NO" sz="1800" b="1" i="0" u="none" strike="noStrike" baseline="0">
                <a:latin typeface="SourceSansPro-Regular"/>
              </a:rPr>
              <a:t>Andre med funksjonsnedsettelse?</a:t>
            </a:r>
          </a:p>
          <a:p>
            <a:pPr algn="l"/>
            <a:r>
              <a:rPr lang="nb-NO" sz="1800" b="1" i="0" u="none" strike="noStrike" baseline="0">
                <a:latin typeface="SourceSansPro-Regular"/>
              </a:rPr>
              <a:t>Politiske beslutningstakere? </a:t>
            </a:r>
          </a:p>
          <a:p>
            <a:pPr algn="l"/>
            <a:r>
              <a:rPr lang="nb-NO" sz="1800" b="1" i="0" u="none" strike="noStrike" baseline="0">
                <a:latin typeface="SourceSansPro-Regular"/>
              </a:rPr>
              <a:t>Unge eller gamle? </a:t>
            </a:r>
          </a:p>
          <a:p>
            <a:pPr algn="l"/>
            <a:r>
              <a:rPr lang="nb-NO" sz="1800" b="0" i="0" u="none" strike="noStrike" baseline="0">
                <a:latin typeface="SourceSansPro-Regular"/>
              </a:rPr>
              <a:t>Vil du rett og slett rette deg mot </a:t>
            </a:r>
            <a:r>
              <a:rPr lang="nb-NO" sz="1800" b="1" i="0" u="none" strike="noStrike" baseline="0">
                <a:latin typeface="SourceSansPro-Regular"/>
              </a:rPr>
              <a:t>absolutt alle</a:t>
            </a:r>
            <a:r>
              <a:rPr lang="nb-NO" sz="1800" b="0" i="0" u="none" strike="noStrike" baseline="0">
                <a:latin typeface="SourceSansPro-Regular"/>
              </a:rPr>
              <a:t>? </a:t>
            </a:r>
          </a:p>
          <a:p>
            <a:pPr algn="l"/>
            <a:endParaRPr lang="nb-NO" sz="1800" b="0" i="0" u="none" strike="noStrike" baseline="0">
              <a:latin typeface="SourceSansPro-Regular"/>
            </a:endParaRPr>
          </a:p>
          <a:p>
            <a:pPr algn="l"/>
            <a:r>
              <a:rPr lang="nb-NO" sz="1800" b="0" i="0" u="none" strike="noStrike" baseline="0">
                <a:latin typeface="SourceSansPro-Regular"/>
              </a:rPr>
              <a:t>Å vite hvem du vil treffe kan ha mye å si for hvordan du velger å skrive. Det kan også hjelpe deg til å skrive kortere og mer treffsikkert.</a:t>
            </a:r>
            <a:endParaRPr lang="nb-NO" sz="1800" b="0" i="0" u="none" strike="noStrike" baseline="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18</a:t>
            </a:fld>
            <a:endParaRPr lang="nb-NO"/>
          </a:p>
        </p:txBody>
      </p:sp>
    </p:spTree>
    <p:extLst>
      <p:ext uri="{BB962C8B-B14F-4D97-AF65-F5344CB8AC3E}">
        <p14:creationId xmlns:p14="http://schemas.microsoft.com/office/powerpoint/2010/main" val="2167264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dirty="0">
                <a:latin typeface="SourceSansPro-Regular"/>
              </a:rPr>
              <a:t>Hvem du skriver til har ofte noe å si for hvilke pronomen du velger å bruke. </a:t>
            </a:r>
          </a:p>
          <a:p>
            <a:pPr algn="l"/>
            <a:r>
              <a:rPr lang="nb-NO" sz="1800" b="1" i="0" u="none" strike="noStrike" baseline="0" dirty="0">
                <a:latin typeface="SourceSansPro-Regular"/>
              </a:rPr>
              <a:t>Du</a:t>
            </a:r>
            <a:r>
              <a:rPr lang="nb-NO" sz="1800" b="0" i="0" u="none" strike="noStrike" baseline="0" dirty="0">
                <a:latin typeface="SourceSansPro-Regular"/>
              </a:rPr>
              <a:t>-form henvender seg personlig til leseren. </a:t>
            </a:r>
          </a:p>
          <a:p>
            <a:pPr algn="l"/>
            <a:r>
              <a:rPr lang="nb-NO" sz="1800" b="0" i="0" u="none" strike="noStrike" baseline="0" dirty="0">
                <a:latin typeface="SourceSansPro-Regular"/>
              </a:rPr>
              <a:t>Bruker du </a:t>
            </a:r>
            <a:r>
              <a:rPr lang="nb-NO" sz="1800" b="1" i="0" u="none" strike="noStrike" baseline="0" dirty="0">
                <a:latin typeface="SourceSansPro-Regular"/>
              </a:rPr>
              <a:t>vi</a:t>
            </a:r>
            <a:r>
              <a:rPr lang="nb-NO" sz="1800" b="0" i="0" u="none" strike="noStrike" baseline="0" dirty="0">
                <a:latin typeface="SourceSansPro-Regular"/>
              </a:rPr>
              <a:t> i stedet, bygger du et fellesskap mellom deg og leseren. </a:t>
            </a:r>
          </a:p>
          <a:p>
            <a:pPr algn="l"/>
            <a:r>
              <a:rPr lang="nb-NO" sz="1800" b="0" i="0" u="none" strike="noStrike" baseline="0" dirty="0">
                <a:latin typeface="SourceSansPro-Regular"/>
              </a:rPr>
              <a:t>Om du vil være mer nøytral og saklig kan du bruke </a:t>
            </a:r>
            <a:r>
              <a:rPr lang="nb-NO" sz="1800" b="1" i="0" u="none" strike="noStrike" baseline="0" dirty="0">
                <a:latin typeface="SourceSansPro-Regular"/>
              </a:rPr>
              <a:t>en eller man </a:t>
            </a:r>
            <a:r>
              <a:rPr lang="nb-NO" sz="1800" b="0" i="0" u="none" strike="noStrike" baseline="0" dirty="0">
                <a:latin typeface="SourceSansPro-Regular"/>
              </a:rPr>
              <a:t>i stedet.</a:t>
            </a:r>
            <a:endParaRPr lang="nb-NO" sz="1800" b="0" i="0" u="none" strike="noStrike" baseline="0" dirty="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19</a:t>
            </a:fld>
            <a:endParaRPr lang="nb-NO"/>
          </a:p>
        </p:txBody>
      </p:sp>
    </p:spTree>
    <p:extLst>
      <p:ext uri="{BB962C8B-B14F-4D97-AF65-F5344CB8AC3E}">
        <p14:creationId xmlns:p14="http://schemas.microsoft.com/office/powerpoint/2010/main" val="85815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0" i="0" u="none" strike="noStrike" baseline="0" dirty="0">
                <a:latin typeface="SourceSansPro-Regular"/>
              </a:rPr>
              <a:t>Personer med nedsatt funksjonsevne har fått, eller rettere: </a:t>
            </a:r>
            <a:r>
              <a:rPr lang="nb-NO" sz="1800" b="0" i="1" u="none" strike="noStrike" baseline="0" dirty="0">
                <a:latin typeface="SourceSansPro-It"/>
              </a:rPr>
              <a:t>de har kjempet frem</a:t>
            </a:r>
            <a:r>
              <a:rPr lang="nb-NO" sz="1800" b="0" i="0" u="none" strike="noStrike" baseline="0" dirty="0">
                <a:latin typeface="SourceSansPro-Regular"/>
              </a:rPr>
              <a:t>, en egen konvensjon om rettighetene sine.</a:t>
            </a:r>
          </a:p>
          <a:p>
            <a:pPr algn="l"/>
            <a:r>
              <a:rPr lang="nb-NO" sz="1800" b="0" i="0" u="none" strike="noStrike" baseline="0" dirty="0">
                <a:latin typeface="SourceSansPro-Regular"/>
              </a:rPr>
              <a:t>Konvensjonen, kalt CRPD inneholder en rekke punkter om hva som skal til for at personer med nedsatt funksjonsevne skal få</a:t>
            </a:r>
          </a:p>
          <a:p>
            <a:pPr algn="l"/>
            <a:r>
              <a:rPr lang="nb-NO" sz="1800" b="0" i="0" u="none" strike="noStrike" baseline="0" dirty="0">
                <a:latin typeface="SourceSansPro-Regular"/>
              </a:rPr>
              <a:t>innfridd rettighetene sine i praksis. Det at en rekke land, inkludert Norge, har ratifisert avtalen,</a:t>
            </a:r>
          </a:p>
          <a:p>
            <a:pPr algn="l"/>
            <a:r>
              <a:rPr lang="nb-NO" sz="1800" b="0" i="0" u="none" strike="noStrike" baseline="0" dirty="0">
                <a:latin typeface="SourceSansPro-Regular"/>
              </a:rPr>
              <a:t>betyr ikke at alle rettighetene blir innfridd av seg selv. Det skjer ikke uten fortsatt rettighetskamp. Derfor er kampen for rettighetene til de med nedsatt funksjonsevne mer relevant enn</a:t>
            </a:r>
          </a:p>
          <a:p>
            <a:pPr algn="l"/>
            <a:r>
              <a:rPr lang="nb-NO" sz="1800" b="0" i="0" u="none" strike="noStrike" baseline="0" dirty="0">
                <a:latin typeface="SourceSansPro-Regular"/>
              </a:rPr>
              <a:t>noensinne. Denne kampen føres både av interesseorganisasjoner og enkeltpersoner.</a:t>
            </a:r>
          </a:p>
          <a:p>
            <a:pPr algn="l"/>
            <a:endParaRPr lang="nb-NO" sz="1800" b="0" i="0" u="none" strike="noStrike" baseline="0" dirty="0">
              <a:latin typeface="SourceSansPro-Regular"/>
            </a:endParaRPr>
          </a:p>
          <a:p>
            <a:pPr algn="l"/>
            <a:r>
              <a:rPr lang="nb-NO" sz="1800" b="0" i="0" u="none" strike="noStrike" baseline="0" dirty="0">
                <a:latin typeface="SourceSansPro-Regular"/>
              </a:rPr>
              <a:t>Funkis og Foreningen for muskelsyke har produsert egne kurs og hefter om CRPD og brukermedvirkning i rettighetskampen.</a:t>
            </a:r>
          </a:p>
          <a:p>
            <a:pPr algn="l"/>
            <a:r>
              <a:rPr lang="nb-NO" sz="1800" b="0" i="0" u="none" strike="noStrike" baseline="0" dirty="0">
                <a:latin typeface="SourceSansPro-Regular"/>
              </a:rPr>
              <a:t>Akkurat nå fokuserer vi på det å skrive som en del av rettighetskampen. CRPD er en verktøykasse du kan ha nytte av</a:t>
            </a:r>
          </a:p>
          <a:p>
            <a:pPr algn="l"/>
            <a:r>
              <a:rPr lang="nb-NO" sz="1800" b="0" i="0" u="none" strike="noStrike" baseline="0" dirty="0">
                <a:latin typeface="SourceSansPro-Regular"/>
              </a:rPr>
              <a:t>når du skriver. Vi kommer tilbake til CRPD på slutten av kurset. </a:t>
            </a:r>
          </a:p>
        </p:txBody>
      </p:sp>
      <p:sp>
        <p:nvSpPr>
          <p:cNvPr id="4" name="Plassholder for lysbildenummer 3"/>
          <p:cNvSpPr>
            <a:spLocks noGrp="1"/>
          </p:cNvSpPr>
          <p:nvPr>
            <p:ph type="sldNum" sz="quarter" idx="5"/>
          </p:nvPr>
        </p:nvSpPr>
        <p:spPr/>
        <p:txBody>
          <a:bodyPr/>
          <a:lstStyle/>
          <a:p>
            <a:fld id="{CB7AA9C6-7322-42C8-8AA4-5A3C2EFEB8E2}" type="slidenum">
              <a:rPr lang="nb-NO" smtClean="0"/>
              <a:t>2</a:t>
            </a:fld>
            <a:endParaRPr lang="nb-NO"/>
          </a:p>
        </p:txBody>
      </p:sp>
    </p:spTree>
    <p:extLst>
      <p:ext uri="{BB962C8B-B14F-4D97-AF65-F5344CB8AC3E}">
        <p14:creationId xmlns:p14="http://schemas.microsoft.com/office/powerpoint/2010/main" val="350008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dirty="0">
                <a:latin typeface="SourceSansPro-Regular"/>
              </a:rPr>
              <a:t>Det personlige appellerer. Om du deler dine egne erfaringer med nedsatt funksjonsevne, er det lettere både å fange, fenge og beholde leseren. Om du ikke er komfortabel med å bruke deg selv som eksempel, kan du velge å bruke en mer generell innfallsvinkel. Det finnes saker der det generelle kan være vel så bra, men generelt selger det personlige best. Det er også mulig å bruke andre som eksempel, om saken deres har vært aktuell i media, eller om du har en avtale</a:t>
            </a:r>
          </a:p>
          <a:p>
            <a:pPr algn="l"/>
            <a:r>
              <a:rPr lang="nb-NO" sz="1800" b="0" i="0" u="none" strike="noStrike" baseline="0" dirty="0">
                <a:latin typeface="SourceSansPro-Regular"/>
              </a:rPr>
              <a:t>med vedkommende du bruker som eksempel.</a:t>
            </a:r>
          </a:p>
          <a:p>
            <a:pPr algn="l"/>
            <a:endParaRPr lang="nb-NO" sz="1800" b="0" i="0" u="none" strike="noStrike" baseline="0" dirty="0">
              <a:solidFill>
                <a:srgbClr val="000000"/>
              </a:solidFill>
              <a:latin typeface="SourceSansPro-Regular"/>
            </a:endParaRPr>
          </a:p>
          <a:p>
            <a:pPr algn="l"/>
            <a:r>
              <a:rPr lang="nb-NO" sz="1800" b="0" i="0" u="none" strike="noStrike" baseline="0" dirty="0">
                <a:solidFill>
                  <a:srgbClr val="000000"/>
                </a:solidFill>
                <a:latin typeface="SourceSansPro-Regular"/>
              </a:rPr>
              <a:t>Spør kursdeltakerne hva de selv tenker om å dele av seg selv og egne erfaringer. Hvilke erfaringer er det greit å del? Hvor går grensa for hva som er greit. Den grensen er selvfølgelig helt opp til hver og en av oss.</a:t>
            </a:r>
          </a:p>
          <a:p>
            <a:pPr algn="l"/>
            <a:endParaRPr lang="nb-NO" sz="1800" b="0" i="0" u="none" strike="noStrike" baseline="0" dirty="0">
              <a:solidFill>
                <a:srgbClr val="000000"/>
              </a:solidFill>
              <a:latin typeface="SourceSansPro-Regular"/>
            </a:endParaRPr>
          </a:p>
          <a:p>
            <a:pPr algn="l"/>
            <a:endParaRPr lang="nb-NO" sz="1800" b="0" i="0" u="none" strike="noStrike" baseline="0" dirty="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20</a:t>
            </a:fld>
            <a:endParaRPr lang="nb-NO"/>
          </a:p>
        </p:txBody>
      </p:sp>
    </p:spTree>
    <p:extLst>
      <p:ext uri="{BB962C8B-B14F-4D97-AF65-F5344CB8AC3E}">
        <p14:creationId xmlns:p14="http://schemas.microsoft.com/office/powerpoint/2010/main" val="78449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dirty="0">
                <a:latin typeface="SourceSansPro-Regular"/>
              </a:rPr>
              <a:t>Her snakker vi ikke nødvendigvis </a:t>
            </a:r>
            <a:r>
              <a:rPr lang="nn-NO" sz="1800" b="0" i="0" u="none" strike="noStrike" baseline="0" dirty="0">
                <a:latin typeface="SourceSansPro-Regular"/>
              </a:rPr>
              <a:t>om </a:t>
            </a:r>
            <a:r>
              <a:rPr lang="nn-NO" sz="1800" b="0" i="0" u="none" strike="noStrike" baseline="0" dirty="0" err="1">
                <a:latin typeface="SourceSansPro-Regular"/>
              </a:rPr>
              <a:t>valget</a:t>
            </a:r>
            <a:r>
              <a:rPr lang="nn-NO" sz="1800" b="0" i="0" u="none" strike="noStrike" baseline="0" dirty="0">
                <a:latin typeface="SourceSansPro-Regular"/>
              </a:rPr>
              <a:t> mellom </a:t>
            </a:r>
            <a:r>
              <a:rPr lang="nn-NO" sz="1800" b="1" i="0" u="none" strike="noStrike" baseline="0" dirty="0">
                <a:latin typeface="SourceSansPro-Regular"/>
              </a:rPr>
              <a:t>bokmål og nynorsk, eller engelsk</a:t>
            </a:r>
            <a:r>
              <a:rPr lang="nn-NO" sz="1800" b="0" i="0" u="none" strike="noStrike" baseline="0" dirty="0">
                <a:latin typeface="SourceSansPro-Regular"/>
              </a:rPr>
              <a:t>, for </a:t>
            </a:r>
            <a:r>
              <a:rPr lang="nb-NO" sz="1800" b="0" i="0" u="none" strike="noStrike" baseline="0" dirty="0">
                <a:latin typeface="SourceSansPro-Regular"/>
              </a:rPr>
              <a:t>den saks skyld.</a:t>
            </a:r>
          </a:p>
          <a:p>
            <a:pPr algn="l"/>
            <a:r>
              <a:rPr lang="nb-NO" sz="1800" b="0" i="0" u="none" strike="noStrike" baseline="0" dirty="0">
                <a:latin typeface="SourceSansPro-Regular"/>
              </a:rPr>
              <a:t>Det er også mulig å velge mellom </a:t>
            </a:r>
            <a:r>
              <a:rPr lang="nb-NO" sz="1800" b="1" i="0" u="none" strike="noStrike" baseline="0" dirty="0">
                <a:latin typeface="SourceSansPro-Regular"/>
              </a:rPr>
              <a:t>en muntlig og personlig </a:t>
            </a:r>
            <a:r>
              <a:rPr lang="nb-NO" sz="1800" b="0" i="0" u="none" strike="noStrike" baseline="0" dirty="0">
                <a:latin typeface="SourceSansPro-Regular"/>
              </a:rPr>
              <a:t>stil, eller om du vil holde deg til en mer </a:t>
            </a:r>
            <a:r>
              <a:rPr lang="nb-NO" sz="1800" b="1" i="0" u="none" strike="noStrike" baseline="0" dirty="0">
                <a:latin typeface="SourceSansPro-Regular"/>
              </a:rPr>
              <a:t>korrekt og </a:t>
            </a:r>
            <a:r>
              <a:rPr lang="nn-NO" sz="1800" b="1" i="0" u="none" strike="noStrike" baseline="0" dirty="0">
                <a:latin typeface="SourceSansPro-Regular"/>
              </a:rPr>
              <a:t>nøytral </a:t>
            </a:r>
            <a:r>
              <a:rPr lang="nn-NO" sz="1800" b="0" i="0" u="none" strike="noStrike" baseline="0" dirty="0">
                <a:latin typeface="SourceSansPro-Regular"/>
              </a:rPr>
              <a:t>språkform.</a:t>
            </a:r>
          </a:p>
          <a:p>
            <a:pPr algn="l"/>
            <a:r>
              <a:rPr lang="nn-NO" sz="1800" b="0" i="0" u="none" strike="noStrike" baseline="0" dirty="0">
                <a:latin typeface="SourceSansPro-Regular"/>
              </a:rPr>
              <a:t>Du kan </a:t>
            </a:r>
            <a:r>
              <a:rPr lang="nn-NO" sz="1800" b="0" i="0" u="none" strike="noStrike" baseline="0" dirty="0" err="1">
                <a:latin typeface="SourceSansPro-Regular"/>
              </a:rPr>
              <a:t>velge</a:t>
            </a:r>
            <a:r>
              <a:rPr lang="nn-NO" sz="1800" b="0" i="0" u="none" strike="noStrike" baseline="0" dirty="0">
                <a:latin typeface="SourceSansPro-Regular"/>
              </a:rPr>
              <a:t> å forlate korrekt språkform </a:t>
            </a:r>
            <a:r>
              <a:rPr lang="nb-NO" sz="1800" b="0" i="0" u="none" strike="noStrike" baseline="0" dirty="0">
                <a:latin typeface="SourceSansPro-Regular"/>
              </a:rPr>
              <a:t>og skrive på </a:t>
            </a:r>
            <a:r>
              <a:rPr lang="nb-NO" sz="1800" b="1" i="0" u="none" strike="noStrike" baseline="0" dirty="0">
                <a:latin typeface="SourceSansPro-Regular"/>
              </a:rPr>
              <a:t>dialekt</a:t>
            </a:r>
            <a:r>
              <a:rPr lang="nb-NO" sz="1800" b="0" i="0" u="none" strike="noStrike" baseline="0" dirty="0">
                <a:latin typeface="SourceSansPro-Regular"/>
              </a:rPr>
              <a:t>. </a:t>
            </a:r>
          </a:p>
          <a:p>
            <a:pPr algn="l"/>
            <a:r>
              <a:rPr lang="nb-NO" sz="1800" b="0" i="0" u="none" strike="noStrike" baseline="0" dirty="0">
                <a:latin typeface="SourceSansPro-Regular"/>
              </a:rPr>
              <a:t>Det beste rådet er som oftest å bruke det språket du er mest komfortabel med og som du behersker best.</a:t>
            </a:r>
          </a:p>
          <a:p>
            <a:pPr algn="l"/>
            <a:r>
              <a:rPr lang="nb-NO" sz="1800" b="0" i="0" u="none" strike="noStrike" baseline="0" dirty="0">
                <a:latin typeface="SourceSansPro-Regular"/>
              </a:rPr>
              <a:t>Om du føler at flere alternativer kan fungerer for deg, kan du vurdere hva slags språk du tror vil appellere mest til målgruppen du ønsker å treffe og den avisen du planlegger å skrive for.</a:t>
            </a:r>
          </a:p>
          <a:p>
            <a:pPr algn="l"/>
            <a:endParaRPr lang="nb-NO" sz="1800" b="0" i="0" u="none" strike="noStrike" baseline="0" dirty="0">
              <a:solidFill>
                <a:srgbClr val="000000"/>
              </a:solidFill>
              <a:latin typeface="SourceSansPro-Regular"/>
            </a:endParaRPr>
          </a:p>
          <a:p>
            <a:pPr algn="l"/>
            <a:r>
              <a:rPr lang="nb-NO" sz="1800" b="0" i="0" u="none" strike="noStrike" baseline="0" dirty="0">
                <a:solidFill>
                  <a:srgbClr val="000000"/>
                </a:solidFill>
                <a:latin typeface="SourceSansPro-Regular"/>
              </a:rPr>
              <a:t>Spør gjerne deltakerne om de har noen preferanser når de skal skrive selv. </a:t>
            </a: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21</a:t>
            </a:fld>
            <a:endParaRPr lang="nb-NO"/>
          </a:p>
        </p:txBody>
      </p:sp>
    </p:spTree>
    <p:extLst>
      <p:ext uri="{BB962C8B-B14F-4D97-AF65-F5344CB8AC3E}">
        <p14:creationId xmlns:p14="http://schemas.microsoft.com/office/powerpoint/2010/main" val="927879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a:latin typeface="SourceSansPro-Semibold"/>
              </a:rPr>
              <a:t>(Spør deltakerne) hva bør vi tenke på om vi bruker humor?</a:t>
            </a:r>
          </a:p>
          <a:p>
            <a:pPr algn="l"/>
            <a:endParaRPr lang="nb-NO" sz="1800" b="1" i="0" u="none" strike="noStrike" baseline="0">
              <a:latin typeface="SourceSansPro-Semibold"/>
            </a:endParaRPr>
          </a:p>
          <a:p>
            <a:pPr algn="l"/>
            <a:r>
              <a:rPr lang="nb-NO" sz="1800" b="1" i="0" u="none" strike="noStrike" baseline="0">
                <a:latin typeface="SourceSansPro-Semibold"/>
              </a:rPr>
              <a:t>Humor</a:t>
            </a:r>
            <a:r>
              <a:rPr lang="nb-NO" sz="1800" b="0" i="0" u="none" strike="noStrike" baseline="0">
                <a:latin typeface="SourceSansPro-Semibold"/>
              </a:rPr>
              <a:t> </a:t>
            </a:r>
            <a:r>
              <a:rPr lang="nb-NO" sz="1800" b="0" i="0" u="none" strike="noStrike" baseline="0">
                <a:latin typeface="SourceSansPro-Regular"/>
              </a:rPr>
              <a:t>kan være blant de beste virkemidlene du har til rådighet for å fange leseren og få sympati for saken du vil fremme. Men humor kan også være vanskelig iblant. </a:t>
            </a:r>
          </a:p>
          <a:p>
            <a:pPr algn="l"/>
            <a:r>
              <a:rPr lang="nb-NO" sz="1800" b="0" i="0" u="none" strike="noStrike" baseline="0">
                <a:latin typeface="SourceSansPro-Regular"/>
              </a:rPr>
              <a:t>Test den gjerne på en </a:t>
            </a:r>
            <a:r>
              <a:rPr lang="nb-NO" sz="1800" b="1" i="0" u="none" strike="noStrike" baseline="0">
                <a:latin typeface="SourceSansPro-Regular"/>
              </a:rPr>
              <a:t>prøvekanin</a:t>
            </a:r>
            <a:r>
              <a:rPr lang="nb-NO" sz="1800" b="0" i="0" u="none" strike="noStrike" baseline="0">
                <a:latin typeface="SourceSansPro-Regular"/>
              </a:rPr>
              <a:t>. </a:t>
            </a:r>
          </a:p>
          <a:p>
            <a:pPr algn="l"/>
            <a:r>
              <a:rPr lang="nb-NO" sz="1800" b="0" i="0" u="none" strike="noStrike" baseline="0">
                <a:latin typeface="SourceSansPro-Regular"/>
              </a:rPr>
              <a:t>Det er også verdt å huske på at </a:t>
            </a:r>
            <a:r>
              <a:rPr lang="nb-NO" sz="1800" b="1" i="0" u="none" strike="noStrike" baseline="0">
                <a:latin typeface="SourceSansPro-Regular"/>
              </a:rPr>
              <a:t>sarkasme og ironi oftest fungerer best mot de som er enige med deg </a:t>
            </a:r>
            <a:r>
              <a:rPr lang="nb-NO" sz="1800" b="0" i="0" u="none" strike="noStrike" baseline="0">
                <a:latin typeface="SourceSansPro-Regular"/>
              </a:rPr>
              <a:t>i utgangspunktet.</a:t>
            </a:r>
          </a:p>
          <a:p>
            <a:pPr algn="l"/>
            <a:r>
              <a:rPr lang="nb-NO" sz="1800" b="0" i="0" u="none" strike="noStrike" baseline="0">
                <a:latin typeface="SourceSansPro-Regular"/>
              </a:rPr>
              <a:t>Om du først og fremst ønsker å omvende noen, kan det være greit å tenke gjennom hvordan det kan slå ut først.</a:t>
            </a:r>
            <a:endParaRPr lang="nb-NO" sz="1800" b="0" i="0" u="none" strike="noStrike" baseline="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22</a:t>
            </a:fld>
            <a:endParaRPr lang="nb-NO"/>
          </a:p>
        </p:txBody>
      </p:sp>
    </p:spTree>
    <p:extLst>
      <p:ext uri="{BB962C8B-B14F-4D97-AF65-F5344CB8AC3E}">
        <p14:creationId xmlns:p14="http://schemas.microsoft.com/office/powerpoint/2010/main" val="3309634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dirty="0">
                <a:latin typeface="SourceSansPro-Regular"/>
              </a:rPr>
              <a:t>Å stille et spørsmål der svaret fremstår som åpenbart, kan være en god måte å engasjere leseren. Det er ikke et spørsmål som venter på svar. Det er en måte å si «Her er vi på lag.»</a:t>
            </a:r>
          </a:p>
          <a:p>
            <a:pPr algn="l"/>
            <a:endParaRPr lang="nb-NO" sz="1800" b="0" i="0" u="none" strike="noStrike" baseline="0" dirty="0">
              <a:solidFill>
                <a:srgbClr val="000000"/>
              </a:solidFill>
              <a:latin typeface="SourceSansPro-Regular"/>
            </a:endParaRPr>
          </a:p>
          <a:p>
            <a:pPr algn="l"/>
            <a:r>
              <a:rPr lang="nb-NO" sz="1800" b="0" i="0" u="none" strike="noStrike" baseline="0" dirty="0">
                <a:solidFill>
                  <a:srgbClr val="000000"/>
                </a:solidFill>
                <a:latin typeface="SourceSansPro-Regular"/>
              </a:rPr>
              <a:t>Spør deltakerne om de har noen eksempler på retoriske spørsmål.</a:t>
            </a: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23</a:t>
            </a:fld>
            <a:endParaRPr lang="nb-NO"/>
          </a:p>
        </p:txBody>
      </p:sp>
    </p:spTree>
    <p:extLst>
      <p:ext uri="{BB962C8B-B14F-4D97-AF65-F5344CB8AC3E}">
        <p14:creationId xmlns:p14="http://schemas.microsoft.com/office/powerpoint/2010/main" val="262968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a:latin typeface="SourceSansPro-Regular"/>
              </a:rPr>
              <a:t>Om du er flink til å leke med ord på en måte som folk kjenner igjen, eller til å komme opp med sammenligninger som treffer folk, kan du både gjøre teksten mer levende og spennende. Kanskje kan du til og med bidra til å belyse saken på en ny måte.</a:t>
            </a:r>
          </a:p>
          <a:p>
            <a:pPr algn="l"/>
            <a:endParaRPr lang="nb-NO" sz="1800" b="0" i="0" u="none" strike="noStrike" baseline="0">
              <a:solidFill>
                <a:srgbClr val="000000"/>
              </a:solidFill>
              <a:latin typeface="SourceSansPro-Regular"/>
            </a:endParaRPr>
          </a:p>
          <a:p>
            <a:pPr algn="l"/>
            <a:r>
              <a:rPr lang="nb-NO" sz="1800" b="0" i="0" u="none" strike="noStrike" baseline="0">
                <a:solidFill>
                  <a:srgbClr val="000000"/>
                </a:solidFill>
                <a:latin typeface="SourceSansPro-Regular"/>
              </a:rPr>
              <a:t>Har noen av deltakerne et eksempel?</a:t>
            </a: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24</a:t>
            </a:fld>
            <a:endParaRPr lang="nb-NO"/>
          </a:p>
        </p:txBody>
      </p:sp>
    </p:spTree>
    <p:extLst>
      <p:ext uri="{BB962C8B-B14F-4D97-AF65-F5344CB8AC3E}">
        <p14:creationId xmlns:p14="http://schemas.microsoft.com/office/powerpoint/2010/main" val="3124162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dirty="0">
                <a:latin typeface="SourceSansPro-Semibold"/>
              </a:rPr>
              <a:t>Plussord og minusord </a:t>
            </a:r>
            <a:r>
              <a:rPr lang="nb-NO" sz="1800" b="0" i="0" u="none" strike="noStrike" baseline="0" dirty="0">
                <a:latin typeface="SourceSansPro-Regular"/>
              </a:rPr>
              <a:t>er sentrale språklige virkemidler. De gir farge til språket og gir teksten en vinkling som kan trekke leseren med. Bare ikke ta for hardt i. Om bruken av pluss- og minus ord</a:t>
            </a:r>
          </a:p>
          <a:p>
            <a:pPr algn="l"/>
            <a:r>
              <a:rPr lang="nb-NO" sz="1800" b="0" i="0" u="none" strike="noStrike" baseline="0" dirty="0">
                <a:latin typeface="SourceSansPro-Regular"/>
              </a:rPr>
              <a:t>fremstår som overdreven eller urimelig kan du risikere å miste leserens tillit. Teksten kan oppfattes som manipulerende.</a:t>
            </a:r>
          </a:p>
          <a:p>
            <a:pPr algn="l"/>
            <a:endParaRPr lang="nb-NO" sz="1800" b="0" i="0" u="none" strike="noStrike" baseline="0" dirty="0">
              <a:solidFill>
                <a:srgbClr val="000000"/>
              </a:solidFill>
              <a:latin typeface="SourceSansPro-Regular"/>
            </a:endParaRPr>
          </a:p>
          <a:p>
            <a:pPr algn="l"/>
            <a:r>
              <a:rPr lang="nb-NO" sz="1800" b="0" i="0" u="none" strike="noStrike" baseline="0" dirty="0">
                <a:solidFill>
                  <a:srgbClr val="000000"/>
                </a:solidFill>
                <a:latin typeface="SourceSansPro-Regular"/>
              </a:rPr>
              <a:t>Har noen av deltakerne eksempler på god eller dårlig bruk av plussord og minusord?</a:t>
            </a: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25</a:t>
            </a:fld>
            <a:endParaRPr lang="nb-NO"/>
          </a:p>
        </p:txBody>
      </p:sp>
    </p:spTree>
    <p:extLst>
      <p:ext uri="{BB962C8B-B14F-4D97-AF65-F5344CB8AC3E}">
        <p14:creationId xmlns:p14="http://schemas.microsoft.com/office/powerpoint/2010/main" val="3443538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dirty="0">
                <a:latin typeface="SourceSansPro-Regular"/>
              </a:rPr>
              <a:t>På samme måte som du kan trekke til deg lesere ved å bruke et personlig språk, kan du støte fra deg lesere om du bruker forkortelser eller uttrykk de ikke kjenner.</a:t>
            </a:r>
          </a:p>
          <a:p>
            <a:pPr algn="l"/>
            <a:r>
              <a:rPr lang="nb-NO" sz="1800" b="0" i="0" u="none" strike="noStrike" baseline="0" dirty="0">
                <a:latin typeface="SourceSansPro-Regular"/>
              </a:rPr>
              <a:t>Det finnes en rekke ord og forkortelser de fleste med nedsatt funksjonsevne kjenner til, men som ikke nødvendigvis alle andre kjenner til. </a:t>
            </a:r>
          </a:p>
          <a:p>
            <a:pPr algn="l"/>
            <a:r>
              <a:rPr lang="nb-NO" sz="1800" b="0" i="0" u="none" strike="noStrike" baseline="0" dirty="0">
                <a:latin typeface="SourceSansPro-Regular"/>
              </a:rPr>
              <a:t>Slikt kan være </a:t>
            </a:r>
            <a:r>
              <a:rPr lang="nn-NO" sz="1800" b="0" i="0" u="none" strike="noStrike" baseline="0" dirty="0" err="1">
                <a:latin typeface="SourceSansPro-Regular"/>
              </a:rPr>
              <a:t>greit</a:t>
            </a:r>
            <a:r>
              <a:rPr lang="nn-NO" sz="1800" b="0" i="0" u="none" strike="noStrike" baseline="0" dirty="0">
                <a:latin typeface="SourceSansPro-Regular"/>
              </a:rPr>
              <a:t> å luke ut, slik at språket </a:t>
            </a:r>
            <a:r>
              <a:rPr lang="nb-NO" sz="1800" b="0" i="0" u="none" strike="noStrike" baseline="0" dirty="0">
                <a:latin typeface="SourceSansPro-Regular"/>
              </a:rPr>
              <a:t>ditt ikke ekskluderer noen. Av og til kan det være nok å skrive brukerstyrt personlig assistanse i stedet for BPA.</a:t>
            </a:r>
          </a:p>
          <a:p>
            <a:pPr algn="l"/>
            <a:endParaRPr lang="nb-NO" sz="1800" b="0" i="0" u="none" strike="noStrike" baseline="0" dirty="0">
              <a:solidFill>
                <a:srgbClr val="000000"/>
              </a:solidFill>
              <a:latin typeface="SourceSansPro-Regular"/>
            </a:endParaRPr>
          </a:p>
          <a:p>
            <a:pPr algn="l"/>
            <a:r>
              <a:rPr lang="nb-NO" sz="1800" b="0" i="0" u="none" strike="noStrike" baseline="0" dirty="0">
                <a:solidFill>
                  <a:srgbClr val="000000"/>
                </a:solidFill>
                <a:latin typeface="SourceSansPro-Regular"/>
              </a:rPr>
              <a:t>Har noen av deltakerne andre eksempler på stammespråk?</a:t>
            </a: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26</a:t>
            </a:fld>
            <a:endParaRPr lang="nb-NO"/>
          </a:p>
        </p:txBody>
      </p:sp>
    </p:spTree>
    <p:extLst>
      <p:ext uri="{BB962C8B-B14F-4D97-AF65-F5344CB8AC3E}">
        <p14:creationId xmlns:p14="http://schemas.microsoft.com/office/powerpoint/2010/main" val="1553801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dirty="0">
                <a:latin typeface="SourceSansPro-Regular"/>
              </a:rPr>
              <a:t>Ofte er det vanskeligste å komme i gang. Da kan det greieste være å bare begynne å skrive noe. </a:t>
            </a:r>
          </a:p>
          <a:p>
            <a:pPr algn="l"/>
            <a:r>
              <a:rPr lang="nb-NO" sz="1800" b="0" i="0" u="none" strike="noStrike" baseline="0" dirty="0">
                <a:latin typeface="SourceSansPro-Regular"/>
              </a:rPr>
              <a:t>Det behøver ikke å være perfekt med en gang. Du behøver ikke å begynne på begynnelsen en gang. </a:t>
            </a:r>
          </a:p>
          <a:p>
            <a:pPr algn="l"/>
            <a:r>
              <a:rPr lang="nb-NO" sz="1800" b="0" i="0" u="none" strike="noStrike" baseline="0" dirty="0">
                <a:latin typeface="SourceSansPro-Regular"/>
              </a:rPr>
              <a:t>Har du en setning eller et budskap du vil ha ut, kan du begynne med den. </a:t>
            </a:r>
          </a:p>
          <a:p>
            <a:pPr algn="l"/>
            <a:r>
              <a:rPr lang="nb-NO" sz="1800" b="0" i="0" u="none" strike="noStrike" baseline="0" dirty="0">
                <a:latin typeface="SourceSansPro-Regular"/>
              </a:rPr>
              <a:t>Det er ofte lettere å se hva som må til når du har noen ord du kan pusse på eller bygge videre på.</a:t>
            </a:r>
            <a:endParaRPr lang="nb-NO" sz="1800" b="0" i="0" u="none" strike="noStrike" baseline="0" dirty="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27</a:t>
            </a:fld>
            <a:endParaRPr lang="nb-NO"/>
          </a:p>
        </p:txBody>
      </p:sp>
    </p:spTree>
    <p:extLst>
      <p:ext uri="{BB962C8B-B14F-4D97-AF65-F5344CB8AC3E}">
        <p14:creationId xmlns:p14="http://schemas.microsoft.com/office/powerpoint/2010/main" val="989531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r>
              <a:rPr lang="nb-NO" sz="1800" b="0" i="0" u="none" strike="noStrike" baseline="0">
                <a:latin typeface="SourceSansPro-Regular"/>
              </a:rPr>
              <a:t>Skriving har den fordelen at det er mulig å ta seg god tid og finpusse på ordene sine før man slipper teksten ut i verden.</a:t>
            </a:r>
            <a:r>
              <a:rPr lang="nb-NO" sz="1800">
                <a:latin typeface="SourceSansPro-Regular"/>
              </a:rPr>
              <a:t> </a:t>
            </a:r>
            <a:endParaRPr lang="nb-NO" sz="1800" b="0" i="0" u="none" strike="noStrike" baseline="0">
              <a:latin typeface="SourceSansPro-Regular"/>
            </a:endParaRPr>
          </a:p>
          <a:p>
            <a:pPr algn="l"/>
            <a:endParaRPr lang="nb-NO" sz="1800" b="0" i="0" u="none" strike="noStrike" baseline="0">
              <a:latin typeface="SourceSansPro-Regular"/>
            </a:endParaRPr>
          </a:p>
          <a:p>
            <a:pPr algn="l"/>
            <a:r>
              <a:rPr lang="nb-NO" sz="1800" b="0" i="0" u="none" strike="noStrike" baseline="0">
                <a:latin typeface="SourceSansPro-Regular"/>
              </a:rPr>
              <a:t>Det er likevel sånn at både språk, budskap og treffsikkerhet kan bli enda bedre om du finner noen som kan lese gjennom teksten og gi deg tilbakemeldinger underveis.</a:t>
            </a:r>
          </a:p>
          <a:p>
            <a:pPr algn="l"/>
            <a:endParaRPr lang="nb-NO" sz="1800" b="1" i="0" u="none" strike="noStrike" baseline="0">
              <a:latin typeface="SourceSansPro-Regular"/>
            </a:endParaRPr>
          </a:p>
          <a:p>
            <a:r>
              <a:rPr lang="nb-NO" sz="1800" b="1" i="0" u="none" strike="noStrike" baseline="0">
                <a:latin typeface="SourceSansPro-Regular"/>
              </a:rPr>
              <a:t>Ikke vent til korrekturen</a:t>
            </a:r>
            <a:r>
              <a:rPr lang="nb-NO" sz="1800" b="0" i="0" u="none" strike="noStrike" baseline="0">
                <a:latin typeface="SourceSansPro-Regular"/>
              </a:rPr>
              <a:t>. Jo tidligere du får noen til å gi innspill på det du jobber med, jo mindre tid bruker du på noe som du kanskje </a:t>
            </a:r>
            <a:r>
              <a:rPr lang="nb-NO" sz="1800">
                <a:latin typeface="SourceSansPro-Regular"/>
              </a:rPr>
              <a:t>ikke </a:t>
            </a:r>
            <a:r>
              <a:rPr lang="nb-NO" sz="1800" b="0" i="0" u="none" strike="noStrike" baseline="0">
                <a:latin typeface="SourceSansPro-Regular"/>
              </a:rPr>
              <a:t>trenger.</a:t>
            </a:r>
            <a:r>
              <a:rPr lang="nb-NO" sz="1800">
                <a:latin typeface="SourceSansPro-Regular"/>
              </a:rPr>
              <a:t> </a:t>
            </a:r>
            <a:endParaRPr lang="nb-NO" sz="1800" b="0" i="0" u="none" strike="noStrike" baseline="0">
              <a:latin typeface="SourceSansPro-Regular"/>
            </a:endParaRPr>
          </a:p>
          <a:p>
            <a:pPr algn="l"/>
            <a:endParaRPr lang="nb-NO" sz="1800" b="0" i="0" u="none" strike="noStrike" baseline="0">
              <a:latin typeface="SourceSansPro-Regular"/>
            </a:endParaRPr>
          </a:p>
          <a:p>
            <a:pPr algn="l"/>
            <a:r>
              <a:rPr lang="nb-NO" sz="1800" b="0" i="0" u="none" strike="noStrike" baseline="0">
                <a:latin typeface="SourceSansPro-Regular"/>
              </a:rPr>
              <a:t>Ikke vær redd for å droppe deler av det du har skrevet underveis, selv om du var veldig fornøyd da du skrev det.</a:t>
            </a:r>
            <a:endParaRPr lang="nb-NO" sz="1800" b="0" i="0" u="none" strike="noStrike" baseline="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28</a:t>
            </a:fld>
            <a:endParaRPr lang="nb-NO"/>
          </a:p>
        </p:txBody>
      </p:sp>
    </p:spTree>
    <p:extLst>
      <p:ext uri="{BB962C8B-B14F-4D97-AF65-F5344CB8AC3E}">
        <p14:creationId xmlns:p14="http://schemas.microsoft.com/office/powerpoint/2010/main" val="4128813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dirty="0">
                <a:solidFill>
                  <a:srgbClr val="000000"/>
                </a:solidFill>
                <a:latin typeface="SourceSansPro-Regular"/>
              </a:rPr>
              <a:t>(Når du har gått gjennom punktene på lysbildet, kan du bruke teksten under som overgang til neste slide.)</a:t>
            </a:r>
          </a:p>
          <a:p>
            <a:pPr algn="l"/>
            <a:endParaRPr lang="nb-NO" sz="1800" b="0" i="0" u="none" strike="noStrike" baseline="0" dirty="0">
              <a:solidFill>
                <a:srgbClr val="000000"/>
              </a:solidFill>
              <a:latin typeface="SourceSansPro-Regular"/>
            </a:endParaRPr>
          </a:p>
          <a:p>
            <a:pPr algn="l"/>
            <a:r>
              <a:rPr lang="nb-NO" sz="1800" b="0" i="0" u="none" strike="noStrike" baseline="0" dirty="0">
                <a:solidFill>
                  <a:srgbClr val="000000"/>
                </a:solidFill>
                <a:latin typeface="SourceSansPro-Regular"/>
              </a:rPr>
              <a:t>Nå har vi gått gjennom mye som har med selve skrivingen å gjøre, men før vi skal skrive, skal vi bruke litt tid på CRPD. </a:t>
            </a:r>
          </a:p>
          <a:p>
            <a:pPr algn="l"/>
            <a:r>
              <a:rPr lang="nb-NO" sz="1800" b="0" i="0" u="none" strike="noStrike" baseline="0" dirty="0">
                <a:solidFill>
                  <a:srgbClr val="000000"/>
                </a:solidFill>
                <a:latin typeface="SourceSansPro-Regular"/>
              </a:rPr>
              <a:t>Menneskerettighetene til personer med nedsatt funksjonsevne kan være gode argumenter når vi skriver. </a:t>
            </a:r>
          </a:p>
          <a:p>
            <a:pPr algn="l"/>
            <a:r>
              <a:rPr lang="nb-NO" sz="1800" b="0" i="0" u="none" strike="noStrike" baseline="0" dirty="0">
                <a:solidFill>
                  <a:srgbClr val="000000"/>
                </a:solidFill>
                <a:latin typeface="SourceSansPro-Regular"/>
              </a:rPr>
              <a:t>CRPD gir tyngde til argumentene, og at vi bruker CRPD som argumenter styrker kunnskapen om rettighetene våre.</a:t>
            </a: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29</a:t>
            </a:fld>
            <a:endParaRPr lang="nb-NO"/>
          </a:p>
        </p:txBody>
      </p:sp>
    </p:spTree>
    <p:extLst>
      <p:ext uri="{BB962C8B-B14F-4D97-AF65-F5344CB8AC3E}">
        <p14:creationId xmlns:p14="http://schemas.microsoft.com/office/powerpoint/2010/main" val="285572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a:t>Hvorfor er skriving et godt verktøy? (Spør deltakerne.)</a:t>
            </a:r>
          </a:p>
          <a:p>
            <a:pPr algn="l"/>
            <a:endParaRPr lang="nb-NO"/>
          </a:p>
          <a:p>
            <a:pPr algn="l"/>
            <a:r>
              <a:rPr lang="nb-NO"/>
              <a:t>(Hvis du får en god diskusjon med de stikkordene som står på lysbildet, kan du vurdere om det er nok til å gå videre. Hvis ikke har du litt utfyllende tekst under</a:t>
            </a:r>
            <a:r>
              <a:rPr lang="nb-NO">
                <a:sym typeface="Wingdings" panose="05000000000000000000" pitchFamily="2" charset="2"/>
              </a:rPr>
              <a:t>)</a:t>
            </a:r>
            <a:endParaRPr lang="nb-NO"/>
          </a:p>
          <a:p>
            <a:pPr algn="l"/>
            <a:endParaRPr lang="nb-NO"/>
          </a:p>
          <a:p>
            <a:pPr algn="l"/>
            <a:r>
              <a:rPr lang="nb-NO" sz="1800" b="1" i="0" u="none" strike="noStrike" baseline="0">
                <a:solidFill>
                  <a:srgbClr val="000000"/>
                </a:solidFill>
                <a:latin typeface="SourceSansPro-Semibold"/>
              </a:rPr>
              <a:t>Når du skriver, har du tid</a:t>
            </a:r>
            <a:r>
              <a:rPr lang="nb-NO" sz="1800" b="1" i="0" u="none" strike="noStrike" baseline="0">
                <a:solidFill>
                  <a:srgbClr val="000000"/>
                </a:solidFill>
                <a:latin typeface="SourceSansPro-Regular"/>
              </a:rPr>
              <a:t>. </a:t>
            </a:r>
            <a:r>
              <a:rPr lang="nb-NO" sz="1800" b="0" i="0" u="none" strike="noStrike" baseline="0">
                <a:solidFill>
                  <a:srgbClr val="000000"/>
                </a:solidFill>
                <a:latin typeface="SourceSansPro-Regular"/>
              </a:rPr>
              <a:t>Tid til å tenke gjennom hva du vil si, hvordan du vil si det. Du kan pusse og finpusse før du slipper teksten løs på samfunnet. For mange kan det gjøre det mindre skummelt å delta i rettighetskampen. For noen er det skummelt nok, men dette heftet bidrar med tips som kan gjøre teksten bedre og mer treffsikker.</a:t>
            </a:r>
          </a:p>
          <a:p>
            <a:pPr algn="l"/>
            <a:endParaRPr lang="nb-NO" sz="1800" b="0" i="0" u="none" strike="noStrike" baseline="0">
              <a:solidFill>
                <a:srgbClr val="000000"/>
              </a:solidFill>
              <a:latin typeface="SourceSansPro-Regular"/>
            </a:endParaRPr>
          </a:p>
          <a:p>
            <a:r>
              <a:rPr lang="nb-NO" sz="1800" b="1" i="0" u="none" strike="noStrike" baseline="0">
                <a:latin typeface="SourceSansPro-Semibold"/>
              </a:rPr>
              <a:t>«Alle» kan skrive</a:t>
            </a:r>
            <a:r>
              <a:rPr lang="nb-NO" sz="1800" b="0" i="0" u="none" strike="noStrike" baseline="0">
                <a:latin typeface="SourceSansPro-Semibold"/>
              </a:rPr>
              <a:t>. </a:t>
            </a:r>
            <a:r>
              <a:rPr lang="nb-NO" sz="1800" b="0" i="0" u="none" strike="noStrike" baseline="0">
                <a:latin typeface="SourceSansPro-Regular"/>
              </a:rPr>
              <a:t>Det er et nyttig hjelpemiddel både for tillitsvalgte i interesseorganisasjonene, for valgte brukerrepresentanter og for alle andre som vil bidra i kampen. Det er kanskje ikke for alle å skrive en bok for å bidra i samfunnsdebatten.</a:t>
            </a:r>
            <a:r>
              <a:rPr lang="nb-NO" sz="1800">
                <a:latin typeface="SourceSansPro-Regular"/>
              </a:rPr>
              <a:t> </a:t>
            </a:r>
            <a:endParaRPr lang="nb-NO" sz="1800" b="0" i="0" u="none" strike="noStrike" baseline="0">
              <a:latin typeface="SourceSansPro-Regular"/>
            </a:endParaRPr>
          </a:p>
          <a:p>
            <a:pPr algn="l"/>
            <a:endParaRPr lang="nb-NO" sz="1800" b="0" i="0" u="none" strike="noStrike" baseline="0">
              <a:latin typeface="SourceSansPro-Regular"/>
            </a:endParaRPr>
          </a:p>
          <a:p>
            <a:pPr algn="l"/>
            <a:r>
              <a:rPr lang="nb-NO" sz="1800" b="1" i="0" u="none" strike="noStrike" baseline="0">
                <a:latin typeface="SourceSansPro-Regular"/>
              </a:rPr>
              <a:t>Hva kan du skrive? </a:t>
            </a:r>
            <a:r>
              <a:rPr lang="nb-NO" sz="1800" b="0" i="0" u="none" strike="noStrike" baseline="0">
                <a:latin typeface="SourceSansPro-Regular"/>
              </a:rPr>
              <a:t>(Spør deltakerne)</a:t>
            </a:r>
          </a:p>
          <a:p>
            <a:pPr algn="l"/>
            <a:endParaRPr lang="nb-NO" sz="1800" b="0" i="0" u="none" strike="noStrike" baseline="0">
              <a:latin typeface="SourceSansPro-Regular"/>
            </a:endParaRPr>
          </a:p>
          <a:p>
            <a:pPr algn="l"/>
            <a:r>
              <a:rPr lang="nb-NO" sz="1800" b="0" i="0" u="none" strike="noStrike" baseline="0">
                <a:latin typeface="SourceSansPro-Regular"/>
              </a:rPr>
              <a:t>For å slippe til med en kronikk, en artikkel eller et essay i avisen, kan lista ligge høyt om du ikke allerede er en etablert debattant, politiker eller forsker. Den sjangeren der det er</a:t>
            </a:r>
          </a:p>
          <a:p>
            <a:pPr algn="l"/>
            <a:r>
              <a:rPr lang="nb-NO" sz="1800" b="0" i="0" u="none" strike="noStrike" baseline="0">
                <a:latin typeface="SourceSansPro-Regular"/>
              </a:rPr>
              <a:t>enklest å slippe til og få oppmerksomhet med er leserbrev til aviser. Derfor vil hovedfokuset for heftet være leserbrev, også kalt leserinnlegg.</a:t>
            </a:r>
            <a:endParaRPr lang="nb-NO" sz="1800" b="0" i="0" u="none" strike="noStrike" baseline="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3</a:t>
            </a:fld>
            <a:endParaRPr lang="nb-NO"/>
          </a:p>
        </p:txBody>
      </p:sp>
    </p:spTree>
    <p:extLst>
      <p:ext uri="{BB962C8B-B14F-4D97-AF65-F5344CB8AC3E}">
        <p14:creationId xmlns:p14="http://schemas.microsoft.com/office/powerpoint/2010/main" val="3370420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2F194-C6A0-6684-3460-5A1AB30BE74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0FD1B23-3FC9-9C63-1DBA-AEBADD9FFB4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D1416B3-0428-6C83-FB04-FAC020B8D558}"/>
              </a:ext>
            </a:extLst>
          </p:cNvPr>
          <p:cNvSpPr>
            <a:spLocks noGrp="1"/>
          </p:cNvSpPr>
          <p:nvPr>
            <p:ph type="body" idx="1"/>
          </p:nvPr>
        </p:nvSpPr>
        <p:spPr/>
        <p:txBody>
          <a:bodyPr/>
          <a:lstStyle/>
          <a:p>
            <a:r>
              <a:rPr lang="nb-NO"/>
              <a:t>FFM og Funkis har laget et eget kurs og hefte som går mer i dybden om CRPD. Her kommer vi mer til å gå gjennom noen hovedpunkter for å vise hvordan CRPD vil kunne være et nyttig verktøy</a:t>
            </a:r>
          </a:p>
          <a:p>
            <a:pPr algn="l"/>
            <a:endParaRPr lang="nb-NO"/>
          </a:p>
          <a:p>
            <a:pPr algn="l"/>
            <a:endParaRPr lang="nb-NO"/>
          </a:p>
        </p:txBody>
      </p:sp>
      <p:sp>
        <p:nvSpPr>
          <p:cNvPr id="4" name="Plassholder for lysbildenummer 3">
            <a:extLst>
              <a:ext uri="{FF2B5EF4-FFF2-40B4-BE49-F238E27FC236}">
                <a16:creationId xmlns:a16="http://schemas.microsoft.com/office/drawing/2014/main" id="{CA18F059-8A0D-67DB-0A91-3D729A8A6D71}"/>
              </a:ext>
            </a:extLst>
          </p:cNvPr>
          <p:cNvSpPr>
            <a:spLocks noGrp="1"/>
          </p:cNvSpPr>
          <p:nvPr>
            <p:ph type="sldNum" sz="quarter" idx="5"/>
          </p:nvPr>
        </p:nvSpPr>
        <p:spPr/>
        <p:txBody>
          <a:bodyPr/>
          <a:lstStyle/>
          <a:p>
            <a:fld id="{CB7AA9C6-7322-42C8-8AA4-5A3C2EFEB8E2}" type="slidenum">
              <a:rPr lang="nb-NO" smtClean="0"/>
              <a:t>30</a:t>
            </a:fld>
            <a:endParaRPr lang="nb-NO"/>
          </a:p>
        </p:txBody>
      </p:sp>
    </p:spTree>
    <p:extLst>
      <p:ext uri="{BB962C8B-B14F-4D97-AF65-F5344CB8AC3E}">
        <p14:creationId xmlns:p14="http://schemas.microsoft.com/office/powerpoint/2010/main" val="219187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1ABD-75A7-70F2-FCA5-683F502AA6F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1E4C972-BA80-0013-D3FC-885E95C18A7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D428A56-DE99-2124-5B66-A6707FB67255}"/>
              </a:ext>
            </a:extLst>
          </p:cNvPr>
          <p:cNvSpPr>
            <a:spLocks noGrp="1"/>
          </p:cNvSpPr>
          <p:nvPr>
            <p:ph type="body" idx="1"/>
          </p:nvPr>
        </p:nvSpPr>
        <p:spPr/>
        <p:txBody>
          <a:bodyPr/>
          <a:lstStyle/>
          <a:p>
            <a:pPr algn="l"/>
            <a:r>
              <a:rPr lang="nb-NO" sz="1800" b="0" i="0" u="none" strike="noStrike" baseline="0">
                <a:latin typeface="SourceSansPro-Regular"/>
              </a:rPr>
              <a:t>En viktig del av rettighetskampen har vært å arbeide for et nødvendig skifte i forståelsen av begrepet «funksjonshemming» og å anerkjenne funksjonshemmede som likestilte borgere som har rettigheter og plikter. Denne endringen av forståelsen er så grensesprengende at den gjerne blir omtalt som et</a:t>
            </a:r>
            <a:r>
              <a:rPr lang="nb-NO" sz="1800" b="1" i="0" u="none" strike="noStrike" baseline="0">
                <a:latin typeface="SourceSansPro-Regular"/>
              </a:rPr>
              <a:t> paradigmeskifte</a:t>
            </a:r>
            <a:r>
              <a:rPr lang="nb-NO" sz="1800" b="0" i="0" u="none" strike="noStrike" baseline="0">
                <a:latin typeface="SourceSansPro-Regular"/>
              </a:rPr>
              <a:t>.</a:t>
            </a:r>
            <a:r>
              <a:rPr lang="nb-NO"/>
              <a:t> </a:t>
            </a:r>
          </a:p>
          <a:p>
            <a:pPr algn="l"/>
            <a:endParaRPr lang="nb-NO"/>
          </a:p>
          <a:p>
            <a:pPr algn="l"/>
            <a:r>
              <a:rPr lang="nb-NO"/>
              <a:t>Dette paradigmet har fått gjennomslag i CRPD, men vi trenger at det får gjennomslag her hjemme, både blant folk flest og blant lovgivere, politikere og blant de som skal bidra med tjenester. </a:t>
            </a:r>
          </a:p>
          <a:p>
            <a:pPr algn="l"/>
            <a:endParaRPr lang="nb-NO"/>
          </a:p>
          <a:p>
            <a:pPr algn="l"/>
            <a:endParaRPr lang="nb-NO"/>
          </a:p>
          <a:p>
            <a:pPr algn="l"/>
            <a:endParaRPr lang="nb-NO"/>
          </a:p>
          <a:p>
            <a:pPr algn="l"/>
            <a:endParaRPr lang="nb-NO"/>
          </a:p>
          <a:p>
            <a:pPr algn="l"/>
            <a:endParaRPr lang="nb-NO"/>
          </a:p>
        </p:txBody>
      </p:sp>
      <p:sp>
        <p:nvSpPr>
          <p:cNvPr id="4" name="Plassholder for lysbildenummer 3">
            <a:extLst>
              <a:ext uri="{FF2B5EF4-FFF2-40B4-BE49-F238E27FC236}">
                <a16:creationId xmlns:a16="http://schemas.microsoft.com/office/drawing/2014/main" id="{F0131D48-8007-CCE0-B0A3-0713CC1E7DF7}"/>
              </a:ext>
            </a:extLst>
          </p:cNvPr>
          <p:cNvSpPr>
            <a:spLocks noGrp="1"/>
          </p:cNvSpPr>
          <p:nvPr>
            <p:ph type="sldNum" sz="quarter" idx="5"/>
          </p:nvPr>
        </p:nvSpPr>
        <p:spPr/>
        <p:txBody>
          <a:bodyPr/>
          <a:lstStyle/>
          <a:p>
            <a:fld id="{CB7AA9C6-7322-42C8-8AA4-5A3C2EFEB8E2}" type="slidenum">
              <a:rPr lang="nb-NO" smtClean="0"/>
              <a:t>31</a:t>
            </a:fld>
            <a:endParaRPr lang="nb-NO"/>
          </a:p>
        </p:txBody>
      </p:sp>
    </p:spTree>
    <p:extLst>
      <p:ext uri="{BB962C8B-B14F-4D97-AF65-F5344CB8AC3E}">
        <p14:creationId xmlns:p14="http://schemas.microsoft.com/office/powerpoint/2010/main" val="199590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4232D-42B6-3F85-7A15-AB5D7B59A3B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885FD35-D66B-8215-917F-ABC0F177B2E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0AA8E22-9BDB-4FD7-7729-1456E696734F}"/>
              </a:ext>
            </a:extLst>
          </p:cNvPr>
          <p:cNvSpPr>
            <a:spLocks noGrp="1"/>
          </p:cNvSpPr>
          <p:nvPr>
            <p:ph type="body" idx="1"/>
          </p:nvPr>
        </p:nvSpPr>
        <p:spPr/>
        <p:txBody>
          <a:bodyPr/>
          <a:lstStyle/>
          <a:p>
            <a:pPr algn="l"/>
            <a:r>
              <a:rPr lang="nb-NO"/>
              <a:t>Hele konvensjonen er lagt ut på norsk på nettsidene til regjeringen, regjeringen.no. Den er på hele femti a4-sider. Vi forkorter det hele til åtte hovedprinsipper. For de som vil gå i dybden er det bare å gå rett til den norske teksten. Kurset eller heftet vi FFM og Funkis har laget om CRPD er selvfølgelig gode alternativer.</a:t>
            </a:r>
          </a:p>
          <a:p>
            <a:pPr algn="l"/>
            <a:endParaRPr lang="nb-NO"/>
          </a:p>
          <a:p>
            <a:pPr algn="l"/>
            <a:r>
              <a:rPr lang="nb-NO"/>
              <a:t>(Kursleder har også fått teksten som vedlegg i kurspakka og kan eventuelt sende ut til deltakerne)</a:t>
            </a:r>
          </a:p>
          <a:p>
            <a:pPr algn="l"/>
            <a:endParaRPr lang="nb-NO"/>
          </a:p>
          <a:p>
            <a:pPr algn="l"/>
            <a:endParaRPr lang="nb-NO"/>
          </a:p>
        </p:txBody>
      </p:sp>
      <p:sp>
        <p:nvSpPr>
          <p:cNvPr id="4" name="Plassholder for lysbildenummer 3">
            <a:extLst>
              <a:ext uri="{FF2B5EF4-FFF2-40B4-BE49-F238E27FC236}">
                <a16:creationId xmlns:a16="http://schemas.microsoft.com/office/drawing/2014/main" id="{563CF47B-29C0-3F0B-19C2-37538B529C63}"/>
              </a:ext>
            </a:extLst>
          </p:cNvPr>
          <p:cNvSpPr>
            <a:spLocks noGrp="1"/>
          </p:cNvSpPr>
          <p:nvPr>
            <p:ph type="sldNum" sz="quarter" idx="5"/>
          </p:nvPr>
        </p:nvSpPr>
        <p:spPr/>
        <p:txBody>
          <a:bodyPr/>
          <a:lstStyle/>
          <a:p>
            <a:fld id="{CB7AA9C6-7322-42C8-8AA4-5A3C2EFEB8E2}" type="slidenum">
              <a:rPr lang="nb-NO" smtClean="0"/>
              <a:t>32</a:t>
            </a:fld>
            <a:endParaRPr lang="nb-NO"/>
          </a:p>
        </p:txBody>
      </p:sp>
    </p:spTree>
    <p:extLst>
      <p:ext uri="{BB962C8B-B14F-4D97-AF65-F5344CB8AC3E}">
        <p14:creationId xmlns:p14="http://schemas.microsoft.com/office/powerpoint/2010/main" val="1281327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DFC69-DAFD-476C-114F-8925AC80B1E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3C8CB16-EEA9-96B8-85D3-27C51C84BF6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71BE6DE-702B-97B7-6179-190433D4FCFC}"/>
              </a:ext>
            </a:extLst>
          </p:cNvPr>
          <p:cNvSpPr>
            <a:spLocks noGrp="1"/>
          </p:cNvSpPr>
          <p:nvPr>
            <p:ph type="body" idx="1"/>
          </p:nvPr>
        </p:nvSpPr>
        <p:spPr/>
        <p:txBody>
          <a:bodyPr/>
          <a:lstStyle/>
          <a:p>
            <a:pPr algn="l"/>
            <a:r>
              <a:rPr lang="nb-NO" sz="1800" b="0" i="0" u="none" strike="noStrike" baseline="0">
                <a:latin typeface="SourceSansPro-Regular"/>
              </a:rPr>
              <a:t>Dette er jo nært beslektet med slagordet «Ingenting om oss, uten oss!» Da er det faktisk viktig at vi får uttale oss også. Hvis ikke kan vi skrive leserinnlegg.</a:t>
            </a:r>
            <a:endParaRPr lang="nb-NO"/>
          </a:p>
        </p:txBody>
      </p:sp>
      <p:sp>
        <p:nvSpPr>
          <p:cNvPr id="4" name="Plassholder for lysbildenummer 3">
            <a:extLst>
              <a:ext uri="{FF2B5EF4-FFF2-40B4-BE49-F238E27FC236}">
                <a16:creationId xmlns:a16="http://schemas.microsoft.com/office/drawing/2014/main" id="{CA57E0DA-7664-1DA1-4816-CEA3B15FDBB4}"/>
              </a:ext>
            </a:extLst>
          </p:cNvPr>
          <p:cNvSpPr>
            <a:spLocks noGrp="1"/>
          </p:cNvSpPr>
          <p:nvPr>
            <p:ph type="sldNum" sz="quarter" idx="5"/>
          </p:nvPr>
        </p:nvSpPr>
        <p:spPr/>
        <p:txBody>
          <a:bodyPr/>
          <a:lstStyle/>
          <a:p>
            <a:fld id="{CB7AA9C6-7322-42C8-8AA4-5A3C2EFEB8E2}" type="slidenum">
              <a:rPr lang="nb-NO" smtClean="0"/>
              <a:t>33</a:t>
            </a:fld>
            <a:endParaRPr lang="nb-NO"/>
          </a:p>
        </p:txBody>
      </p:sp>
    </p:spTree>
    <p:extLst>
      <p:ext uri="{BB962C8B-B14F-4D97-AF65-F5344CB8AC3E}">
        <p14:creationId xmlns:p14="http://schemas.microsoft.com/office/powerpoint/2010/main" val="4232007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28FCD-2AFC-F62C-569D-038C2A2C49A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61D5CA4-96A4-0AC2-D0BF-235D66FD876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6EE93A5-AFCC-4415-8E59-0E17234F2704}"/>
              </a:ext>
            </a:extLst>
          </p:cNvPr>
          <p:cNvSpPr>
            <a:spLocks noGrp="1"/>
          </p:cNvSpPr>
          <p:nvPr>
            <p:ph type="body" idx="1"/>
          </p:nvPr>
        </p:nvSpPr>
        <p:spPr/>
        <p:txBody>
          <a:bodyPr/>
          <a:lstStyle/>
          <a:p>
            <a:pPr algn="l"/>
            <a:r>
              <a:rPr lang="nb-NO" sz="1800" b="0" i="0" u="none" strike="noStrike" baseline="0">
                <a:latin typeface="SourceSansPro-Regular"/>
              </a:rPr>
              <a:t>Norge signerte CRPD i 2007 og ratifiserte avtalen i 2013. Staten har altså forpliktet seg til å gjøre alle tiltak som er hensiktsmessige for å virkeliggjøre de rettigheter som er nedfelt i</a:t>
            </a:r>
          </a:p>
          <a:p>
            <a:pPr algn="l"/>
            <a:r>
              <a:rPr lang="nb-NO" sz="1800" b="0" i="0" u="none" strike="noStrike" baseline="0">
                <a:latin typeface="SourceSansPro-Regular"/>
              </a:rPr>
              <a:t>denne konvensjonen, alle tiltak som er hensiktsmessige for at funksjonshemmede skal ha lik mulighet til blant annet selvbestemmelse, ikke-diskriminering, deltakelse og inkludering, like muligheter, tilgjengelighet og likestilling.</a:t>
            </a:r>
          </a:p>
          <a:p>
            <a:pPr algn="l"/>
            <a:endParaRPr lang="nb-NO" sz="1800" b="0" i="0" u="none" strike="noStrike" baseline="0">
              <a:latin typeface="SourceSansPro-Regular"/>
            </a:endParaRPr>
          </a:p>
          <a:p>
            <a:pPr algn="l"/>
            <a:r>
              <a:rPr lang="nb-NO" sz="1800" b="0" i="0" u="none" strike="noStrike" baseline="0">
                <a:latin typeface="SourceSansPro-Regular"/>
              </a:rPr>
              <a:t>Er dette noe staten oppfyller i dag? (Still gjerne spørsmålet til deltakerne, men det blir uansett retorisk. Vi vet alle at det ikke er sånn i dag. Uansett hvordan du kommer frem til at svaret er nei er setningen under en grei overgang til neste slide)</a:t>
            </a:r>
          </a:p>
          <a:p>
            <a:pPr algn="l"/>
            <a:endParaRPr lang="nb-NO" sz="1800" b="0" i="0" u="none" strike="noStrike" baseline="0">
              <a:latin typeface="SourceSansPro-Regular"/>
            </a:endParaRPr>
          </a:p>
        </p:txBody>
      </p:sp>
      <p:sp>
        <p:nvSpPr>
          <p:cNvPr id="4" name="Plassholder for lysbildenummer 3">
            <a:extLst>
              <a:ext uri="{FF2B5EF4-FFF2-40B4-BE49-F238E27FC236}">
                <a16:creationId xmlns:a16="http://schemas.microsoft.com/office/drawing/2014/main" id="{A9F70FE4-579A-44DA-8663-758DA85A01C2}"/>
              </a:ext>
            </a:extLst>
          </p:cNvPr>
          <p:cNvSpPr>
            <a:spLocks noGrp="1"/>
          </p:cNvSpPr>
          <p:nvPr>
            <p:ph type="sldNum" sz="quarter" idx="5"/>
          </p:nvPr>
        </p:nvSpPr>
        <p:spPr/>
        <p:txBody>
          <a:bodyPr/>
          <a:lstStyle/>
          <a:p>
            <a:fld id="{CB7AA9C6-7322-42C8-8AA4-5A3C2EFEB8E2}" type="slidenum">
              <a:rPr lang="nb-NO" smtClean="0"/>
              <a:t>34</a:t>
            </a:fld>
            <a:endParaRPr lang="nb-NO"/>
          </a:p>
        </p:txBody>
      </p:sp>
    </p:spTree>
    <p:extLst>
      <p:ext uri="{BB962C8B-B14F-4D97-AF65-F5344CB8AC3E}">
        <p14:creationId xmlns:p14="http://schemas.microsoft.com/office/powerpoint/2010/main" val="390335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71FFF-495F-91A1-ACF7-C0DDE0DD04D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E3A10F6-46DE-221C-CFB3-6A576154684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A107397-ACE0-8A0E-407D-723AE8CCB62E}"/>
              </a:ext>
            </a:extLst>
          </p:cNvPr>
          <p:cNvSpPr>
            <a:spLocks noGrp="1"/>
          </p:cNvSpPr>
          <p:nvPr>
            <p:ph type="body" idx="1"/>
          </p:nvPr>
        </p:nvSpPr>
        <p:spPr/>
        <p:txBody>
          <a:bodyPr/>
          <a:lstStyle/>
          <a:p>
            <a:pPr algn="l"/>
            <a:r>
              <a:rPr lang="nb-NO" sz="1800" b="0" i="0" u="none" strike="noStrike" baseline="0">
                <a:latin typeface="SourceSansPro-Regular"/>
              </a:rPr>
              <a:t>Foreløpig har ikke Norge gjort CRPD til en del av norsk lov, og det er ikke sikkert når eller hvordan det vil skje. Hvor i lovverket CRPD blir plassert vil være viktig for hvor tungt CRPD vil veie opp mot andre lover og regler. </a:t>
            </a:r>
          </a:p>
          <a:p>
            <a:pPr algn="l"/>
            <a:endParaRPr lang="nb-NO" sz="1800" b="0" i="0" u="none" strike="noStrike" baseline="0">
              <a:latin typeface="SourceSansPro-Regular"/>
            </a:endParaRPr>
          </a:p>
          <a:p>
            <a:pPr algn="l"/>
            <a:r>
              <a:rPr lang="nb-NO" sz="1800" b="0" i="0" u="none" strike="noStrike" baseline="0">
                <a:latin typeface="SourceSansPro-Regular"/>
              </a:rPr>
              <a:t>Det betyr </a:t>
            </a:r>
            <a:r>
              <a:rPr lang="nb-NO" sz="1800" b="0" i="0" u="sng" strike="noStrike" baseline="0">
                <a:latin typeface="SourceSansPro-Regular"/>
              </a:rPr>
              <a:t>ikke</a:t>
            </a:r>
            <a:r>
              <a:rPr lang="nb-NO" sz="1800" b="0" i="0" u="none" strike="noStrike" baseline="0">
                <a:latin typeface="SourceSansPro-Regular"/>
              </a:rPr>
              <a:t> at CRPD ikke har noe å si før konvensjonen blir inkorporert i norsk lov.</a:t>
            </a:r>
            <a:endParaRPr lang="nb-NO"/>
          </a:p>
        </p:txBody>
      </p:sp>
      <p:sp>
        <p:nvSpPr>
          <p:cNvPr id="4" name="Plassholder for lysbildenummer 3">
            <a:extLst>
              <a:ext uri="{FF2B5EF4-FFF2-40B4-BE49-F238E27FC236}">
                <a16:creationId xmlns:a16="http://schemas.microsoft.com/office/drawing/2014/main" id="{B46640AB-F383-D8B5-DA4B-84C2DEE837A2}"/>
              </a:ext>
            </a:extLst>
          </p:cNvPr>
          <p:cNvSpPr>
            <a:spLocks noGrp="1"/>
          </p:cNvSpPr>
          <p:nvPr>
            <p:ph type="sldNum" sz="quarter" idx="5"/>
          </p:nvPr>
        </p:nvSpPr>
        <p:spPr/>
        <p:txBody>
          <a:bodyPr/>
          <a:lstStyle/>
          <a:p>
            <a:fld id="{CB7AA9C6-7322-42C8-8AA4-5A3C2EFEB8E2}" type="slidenum">
              <a:rPr lang="nb-NO" smtClean="0"/>
              <a:t>35</a:t>
            </a:fld>
            <a:endParaRPr lang="nb-NO"/>
          </a:p>
        </p:txBody>
      </p:sp>
    </p:spTree>
    <p:extLst>
      <p:ext uri="{BB962C8B-B14F-4D97-AF65-F5344CB8AC3E}">
        <p14:creationId xmlns:p14="http://schemas.microsoft.com/office/powerpoint/2010/main" val="3908390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969CB-7127-CC0B-6FB0-9A8AC22A8E2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0CBB757-FC69-4329-038B-66018F84747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32714C9-6931-0B08-FC2D-7189B3FFE1F3}"/>
              </a:ext>
            </a:extLst>
          </p:cNvPr>
          <p:cNvSpPr>
            <a:spLocks noGrp="1"/>
          </p:cNvSpPr>
          <p:nvPr>
            <p:ph type="body" idx="1"/>
          </p:nvPr>
        </p:nvSpPr>
        <p:spPr/>
        <p:txBody>
          <a:bodyPr/>
          <a:lstStyle/>
          <a:p>
            <a:pPr algn="l"/>
            <a:r>
              <a:rPr lang="nb-NO" sz="1800" b="0" i="0" u="none" strike="noStrike" baseline="0" dirty="0">
                <a:latin typeface="SourceSansPro-Regular"/>
              </a:rPr>
              <a:t>Menneskerettighetsaspektet har blitt et mye tyngre argument når man er uenige om hva som er riktig i en sak som gjelder funksjonshemmede.</a:t>
            </a:r>
          </a:p>
          <a:p>
            <a:pPr algn="l"/>
            <a:endParaRPr lang="nb-NO" sz="1800" b="0" i="0" u="none" strike="noStrike" baseline="0" dirty="0">
              <a:latin typeface="SourceSansPro-Regular"/>
            </a:endParaRPr>
          </a:p>
          <a:p>
            <a:pPr algn="l"/>
            <a:r>
              <a:rPr lang="nb-NO" sz="1800" b="0" i="0" u="none" strike="noStrike" baseline="0" dirty="0">
                <a:latin typeface="SourceSansPro-Regular"/>
              </a:rPr>
              <a:t> Paradigmeskiftet har gjort det tydeligere at det ikke er greit å se på forskjellsbehandling som et legitimt resultat av biologiske og medisinske forskjeller.</a:t>
            </a:r>
          </a:p>
          <a:p>
            <a:pPr algn="l"/>
            <a:endParaRPr lang="nb-NO" sz="1800" b="0" i="0" u="none" strike="noStrike" baseline="0" dirty="0">
              <a:latin typeface="SourceSansPro-Regular"/>
            </a:endParaRPr>
          </a:p>
          <a:p>
            <a:pPr algn="l"/>
            <a:r>
              <a:rPr lang="nb-NO" sz="1800" b="0" i="0" u="none" strike="noStrike" baseline="0" dirty="0">
                <a:latin typeface="SourceSansPro-Regular"/>
              </a:rPr>
              <a:t>At Norge har signert på at staten må benytte alle tiltak som er hensiktsmessige, gjør at det er mye vanskeligere å argumentere med at tiltak blir uhensiktsmessig dyre. </a:t>
            </a:r>
          </a:p>
          <a:p>
            <a:pPr algn="l"/>
            <a:endParaRPr lang="nb-NO" sz="1800" b="0" i="0" u="none" strike="noStrike" baseline="0" dirty="0">
              <a:latin typeface="SourceSansPro-Regular"/>
            </a:endParaRPr>
          </a:p>
          <a:p>
            <a:pPr algn="l"/>
            <a:r>
              <a:rPr lang="nb-NO" sz="1800" b="0" i="0" u="none" strike="noStrike" baseline="0" dirty="0">
                <a:latin typeface="SourceSansPro-Regular"/>
              </a:rPr>
              <a:t>De færreste vil bryte menneskerettighetene. At en ordning eller avgjørelse gjør at noen med funksjonsnedsettelser får sine rettigheter redusert sammenlignet med funksjonsfriske har blitt et argument som</a:t>
            </a:r>
          </a:p>
          <a:p>
            <a:pPr algn="l"/>
            <a:r>
              <a:rPr lang="nb-NO" sz="1800" b="0" i="0" u="none" strike="noStrike" baseline="0" dirty="0">
                <a:latin typeface="SourceSansPro-Regular"/>
              </a:rPr>
              <a:t>veier stadig tyngre. </a:t>
            </a:r>
          </a:p>
          <a:p>
            <a:pPr algn="l"/>
            <a:endParaRPr lang="nb-NO" sz="1800" b="0" i="0" u="none" strike="noStrike" baseline="0" dirty="0">
              <a:latin typeface="SourceSansPro-Regular"/>
            </a:endParaRPr>
          </a:p>
          <a:p>
            <a:pPr algn="l"/>
            <a:r>
              <a:rPr lang="nb-NO" sz="1800" b="0" i="0" u="none" strike="noStrike" baseline="0" dirty="0">
                <a:latin typeface="SourceSansPro-Regular"/>
              </a:rPr>
              <a:t>Dette kan dere benytte når dere skriver og artiklene i CRPD er nyttige verktøy.</a:t>
            </a:r>
            <a:endParaRPr lang="nb-NO" sz="1800" dirty="0"/>
          </a:p>
        </p:txBody>
      </p:sp>
      <p:sp>
        <p:nvSpPr>
          <p:cNvPr id="4" name="Plassholder for lysbildenummer 3">
            <a:extLst>
              <a:ext uri="{FF2B5EF4-FFF2-40B4-BE49-F238E27FC236}">
                <a16:creationId xmlns:a16="http://schemas.microsoft.com/office/drawing/2014/main" id="{5652BA41-8D80-F8AD-39BD-06B89D28EDA9}"/>
              </a:ext>
            </a:extLst>
          </p:cNvPr>
          <p:cNvSpPr>
            <a:spLocks noGrp="1"/>
          </p:cNvSpPr>
          <p:nvPr>
            <p:ph type="sldNum" sz="quarter" idx="5"/>
          </p:nvPr>
        </p:nvSpPr>
        <p:spPr/>
        <p:txBody>
          <a:bodyPr/>
          <a:lstStyle/>
          <a:p>
            <a:fld id="{CB7AA9C6-7322-42C8-8AA4-5A3C2EFEB8E2}" type="slidenum">
              <a:rPr lang="nb-NO" smtClean="0"/>
              <a:t>36</a:t>
            </a:fld>
            <a:endParaRPr lang="nb-NO"/>
          </a:p>
        </p:txBody>
      </p:sp>
    </p:spTree>
    <p:extLst>
      <p:ext uri="{BB962C8B-B14F-4D97-AF65-F5344CB8AC3E}">
        <p14:creationId xmlns:p14="http://schemas.microsoft.com/office/powerpoint/2010/main" val="2767516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969CB-7127-CC0B-6FB0-9A8AC22A8E2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0CBB757-FC69-4329-038B-66018F84747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32714C9-6931-0B08-FC2D-7189B3FFE1F3}"/>
              </a:ext>
            </a:extLst>
          </p:cNvPr>
          <p:cNvSpPr>
            <a:spLocks noGrp="1"/>
          </p:cNvSpPr>
          <p:nvPr>
            <p:ph type="body" idx="1"/>
          </p:nvPr>
        </p:nvSpPr>
        <p:spPr/>
        <p:txBody>
          <a:bodyPr/>
          <a:lstStyle/>
          <a:p>
            <a:pPr algn="l"/>
            <a:r>
              <a:rPr lang="nb-NO" sz="1800" dirty="0"/>
              <a:t>Avslutt gjerne med å spørre deltakerne om de har tenkt noe mer på hva </a:t>
            </a:r>
            <a:r>
              <a:rPr lang="nb-NO" sz="1800" dirty="0" err="1"/>
              <a:t>dde</a:t>
            </a:r>
            <a:r>
              <a:rPr lang="nb-NO" sz="1800" dirty="0"/>
              <a:t> kan tenke seg å skrive om, og om det var noe av det dere har tatt opp i løpet av kurset som de kunne tenke seg å ta med seg videre? </a:t>
            </a:r>
          </a:p>
          <a:p>
            <a:pPr algn="l"/>
            <a:endParaRPr lang="nb-NO" sz="1800" dirty="0"/>
          </a:p>
          <a:p>
            <a:pPr algn="l"/>
            <a:endParaRPr lang="nb-NO" sz="1800" dirty="0"/>
          </a:p>
        </p:txBody>
      </p:sp>
      <p:sp>
        <p:nvSpPr>
          <p:cNvPr id="4" name="Plassholder for lysbildenummer 3">
            <a:extLst>
              <a:ext uri="{FF2B5EF4-FFF2-40B4-BE49-F238E27FC236}">
                <a16:creationId xmlns:a16="http://schemas.microsoft.com/office/drawing/2014/main" id="{5652BA41-8D80-F8AD-39BD-06B89D28EDA9}"/>
              </a:ext>
            </a:extLst>
          </p:cNvPr>
          <p:cNvSpPr>
            <a:spLocks noGrp="1"/>
          </p:cNvSpPr>
          <p:nvPr>
            <p:ph type="sldNum" sz="quarter" idx="5"/>
          </p:nvPr>
        </p:nvSpPr>
        <p:spPr/>
        <p:txBody>
          <a:bodyPr/>
          <a:lstStyle/>
          <a:p>
            <a:fld id="{CB7AA9C6-7322-42C8-8AA4-5A3C2EFEB8E2}" type="slidenum">
              <a:rPr lang="nb-NO" smtClean="0"/>
              <a:t>37</a:t>
            </a:fld>
            <a:endParaRPr lang="nb-NO"/>
          </a:p>
        </p:txBody>
      </p:sp>
    </p:spTree>
    <p:extLst>
      <p:ext uri="{BB962C8B-B14F-4D97-AF65-F5344CB8AC3E}">
        <p14:creationId xmlns:p14="http://schemas.microsoft.com/office/powerpoint/2010/main" val="3425824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17635-3EC0-A49C-3016-BFC81C19283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24DFCF2-005B-D7ED-F02D-6EA0F5DE293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71AD72F-F5C3-6E35-6416-1596AE46A405}"/>
              </a:ext>
            </a:extLst>
          </p:cNvPr>
          <p:cNvSpPr>
            <a:spLocks noGrp="1"/>
          </p:cNvSpPr>
          <p:nvPr>
            <p:ph type="body" idx="1"/>
          </p:nvPr>
        </p:nvSpPr>
        <p:spPr/>
        <p:txBody>
          <a:bodyPr/>
          <a:lstStyle/>
          <a:p>
            <a:pPr>
              <a:lnSpc>
                <a:spcPct val="107000"/>
              </a:lnSpc>
              <a:spcAft>
                <a:spcPts val="800"/>
              </a:spcAft>
            </a:pPr>
            <a:r>
              <a:rPr lang="nb-NO" sz="1800" kern="100">
                <a:effectLst/>
                <a:latin typeface="Aptos" panose="020B0004020202020204" pitchFamily="34" charset="0"/>
                <a:ea typeface="Aptos" panose="020B0004020202020204" pitchFamily="34" charset="0"/>
                <a:cs typeface="Times New Roman" panose="02020603050405020304" pitchFamily="18" charset="0"/>
              </a:rPr>
              <a:t>Dette er det tredje kurset med CRPD relatert tema produsert av Foreningen for muskelsyke og Studieforbundet Funkis. </a:t>
            </a:r>
          </a:p>
          <a:p>
            <a:pPr>
              <a:lnSpc>
                <a:spcPct val="107000"/>
              </a:lnSpc>
              <a:spcAft>
                <a:spcPts val="800"/>
              </a:spcAft>
            </a:pPr>
            <a:r>
              <a:rPr lang="nb-NO" sz="1800" kern="100">
                <a:effectLst/>
                <a:latin typeface="Aptos" panose="020B0004020202020204" pitchFamily="34" charset="0"/>
                <a:ea typeface="Aptos" panose="020B0004020202020204" pitchFamily="34" charset="0"/>
                <a:cs typeface="Times New Roman" panose="02020603050405020304" pitchFamily="18" charset="0"/>
              </a:rPr>
              <a:t>Det første kurset går i dybden om FN-konvensjonen. </a:t>
            </a:r>
          </a:p>
          <a:p>
            <a:pPr>
              <a:lnSpc>
                <a:spcPct val="107000"/>
              </a:lnSpc>
              <a:spcAft>
                <a:spcPts val="800"/>
              </a:spcAft>
            </a:pPr>
            <a:r>
              <a:rPr lang="nb-NO" sz="1800" kern="100">
                <a:effectLst/>
                <a:latin typeface="Aptos" panose="020B0004020202020204" pitchFamily="34" charset="0"/>
                <a:ea typeface="Aptos" panose="020B0004020202020204" pitchFamily="34" charset="0"/>
                <a:cs typeface="Times New Roman" panose="02020603050405020304" pitchFamily="18" charset="0"/>
              </a:rPr>
              <a:t>Det andre kurset handler om brukermedvirkning, betydningen av brukermedvirkning og hvordan CRPD kan brukes i det arbeidet. </a:t>
            </a:r>
          </a:p>
          <a:p>
            <a:pPr>
              <a:lnSpc>
                <a:spcPct val="107000"/>
              </a:lnSpc>
              <a:spcAft>
                <a:spcPts val="800"/>
              </a:spcAft>
            </a:pPr>
            <a:r>
              <a:rPr lang="nb-NO" sz="1800" kern="100">
                <a:effectLst/>
                <a:latin typeface="Aptos" panose="020B0004020202020204" pitchFamily="34" charset="0"/>
                <a:ea typeface="Aptos" panose="020B0004020202020204" pitchFamily="34" charset="0"/>
                <a:cs typeface="Times New Roman" panose="02020603050405020304" pitchFamily="18" charset="0"/>
              </a:rPr>
              <a:t>Alle tre kursene er ment å stå på egne ben, men blir også fulgt av hefter. Både hefter og kurs kan fritt lastes ned og brukes lokalt av interesseorganisasjoner og andre. </a:t>
            </a:r>
          </a:p>
        </p:txBody>
      </p:sp>
      <p:sp>
        <p:nvSpPr>
          <p:cNvPr id="4" name="Plassholder for lysbildenummer 3">
            <a:extLst>
              <a:ext uri="{FF2B5EF4-FFF2-40B4-BE49-F238E27FC236}">
                <a16:creationId xmlns:a16="http://schemas.microsoft.com/office/drawing/2014/main" id="{2B5CD229-110C-66AC-7214-C79B30F64B21}"/>
              </a:ext>
            </a:extLst>
          </p:cNvPr>
          <p:cNvSpPr>
            <a:spLocks noGrp="1"/>
          </p:cNvSpPr>
          <p:nvPr>
            <p:ph type="sldNum" sz="quarter" idx="5"/>
          </p:nvPr>
        </p:nvSpPr>
        <p:spPr/>
        <p:txBody>
          <a:bodyPr/>
          <a:lstStyle/>
          <a:p>
            <a:fld id="{CB7AA9C6-7322-42C8-8AA4-5A3C2EFEB8E2}" type="slidenum">
              <a:rPr lang="nb-NO" smtClean="0"/>
              <a:t>38</a:t>
            </a:fld>
            <a:endParaRPr lang="nb-NO"/>
          </a:p>
        </p:txBody>
      </p:sp>
    </p:spTree>
    <p:extLst>
      <p:ext uri="{BB962C8B-B14F-4D97-AF65-F5344CB8AC3E}">
        <p14:creationId xmlns:p14="http://schemas.microsoft.com/office/powerpoint/2010/main" val="1155203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3EB9B-229A-6343-237B-646570D8539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6EDD70E-9D1B-9FB6-BE62-FEF2B0E2BD8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9D6CAC9-59CF-7A5B-B817-2AA8F06CB42C}"/>
              </a:ext>
            </a:extLst>
          </p:cNvPr>
          <p:cNvSpPr>
            <a:spLocks noGrp="1"/>
          </p:cNvSpPr>
          <p:nvPr>
            <p:ph type="body" idx="1"/>
          </p:nvPr>
        </p:nvSpPr>
        <p:spPr/>
        <p:txBody>
          <a:bodyPr/>
          <a:lstStyle/>
          <a:p>
            <a:pPr algn="l"/>
            <a:endParaRPr lang="nb-NO" sz="1800" b="0" i="0" u="none" strike="noStrike" baseline="0">
              <a:latin typeface="SourceSansPro-Regular"/>
            </a:endParaRPr>
          </a:p>
        </p:txBody>
      </p:sp>
      <p:sp>
        <p:nvSpPr>
          <p:cNvPr id="4" name="Plassholder for lysbildenummer 3">
            <a:extLst>
              <a:ext uri="{FF2B5EF4-FFF2-40B4-BE49-F238E27FC236}">
                <a16:creationId xmlns:a16="http://schemas.microsoft.com/office/drawing/2014/main" id="{6834052B-CCE7-297E-B2E3-2BF48DCD7231}"/>
              </a:ext>
            </a:extLst>
          </p:cNvPr>
          <p:cNvSpPr>
            <a:spLocks noGrp="1"/>
          </p:cNvSpPr>
          <p:nvPr>
            <p:ph type="sldNum" sz="quarter" idx="5"/>
          </p:nvPr>
        </p:nvSpPr>
        <p:spPr/>
        <p:txBody>
          <a:bodyPr/>
          <a:lstStyle/>
          <a:p>
            <a:fld id="{CB7AA9C6-7322-42C8-8AA4-5A3C2EFEB8E2}" type="slidenum">
              <a:rPr lang="nb-NO" smtClean="0"/>
              <a:t>39</a:t>
            </a:fld>
            <a:endParaRPr lang="nb-NO"/>
          </a:p>
        </p:txBody>
      </p:sp>
    </p:spTree>
    <p:extLst>
      <p:ext uri="{BB962C8B-B14F-4D97-AF65-F5344CB8AC3E}">
        <p14:creationId xmlns:p14="http://schemas.microsoft.com/office/powerpoint/2010/main" val="65095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1" i="0" u="none" strike="noStrike" baseline="0" dirty="0">
                <a:latin typeface="SourceSansPro-Regular"/>
              </a:rPr>
              <a:t>Hva kan du skrive? </a:t>
            </a:r>
            <a:endParaRPr lang="nb-NO" sz="1800" b="0" i="0" u="none" strike="noStrike" baseline="0" dirty="0">
              <a:latin typeface="SourceSansPro-Regular"/>
            </a:endParaRPr>
          </a:p>
          <a:p>
            <a:pPr algn="l"/>
            <a:r>
              <a:rPr lang="nb-NO" sz="1800" b="0" i="0" u="none" strike="noStrike" baseline="0" dirty="0">
                <a:latin typeface="SourceSansPro-Regular"/>
              </a:rPr>
              <a:t>Å skrive en bok er krevende, og det kan være enda mer krevende å få noen til å lese den. </a:t>
            </a:r>
          </a:p>
          <a:p>
            <a:pPr algn="l"/>
            <a:endParaRPr lang="nb-NO" sz="1800" b="0" i="0" u="none" strike="noStrike" baseline="0" dirty="0">
              <a:latin typeface="SourceSansPro-Regular"/>
            </a:endParaRPr>
          </a:p>
          <a:p>
            <a:pPr algn="l"/>
            <a:r>
              <a:rPr lang="nb-NO" sz="1800" b="0" i="0" u="none" strike="noStrike" baseline="0" dirty="0">
                <a:latin typeface="SourceSansPro-Regular"/>
              </a:rPr>
              <a:t>For å slippe til med en </a:t>
            </a:r>
            <a:r>
              <a:rPr lang="nb-NO" sz="1800" b="1" i="0" u="none" strike="noStrike" baseline="0" dirty="0">
                <a:latin typeface="SourceSansPro-Regular"/>
              </a:rPr>
              <a:t>kronikk</a:t>
            </a:r>
            <a:r>
              <a:rPr lang="nb-NO" sz="1800" b="0" i="0" u="none" strike="noStrike" baseline="0" dirty="0">
                <a:latin typeface="SourceSansPro-Regular"/>
              </a:rPr>
              <a:t>, en </a:t>
            </a:r>
            <a:r>
              <a:rPr lang="nb-NO" sz="1800" b="1" i="0" u="none" strike="noStrike" baseline="0" dirty="0">
                <a:latin typeface="SourceSansPro-Regular"/>
              </a:rPr>
              <a:t>artikkel</a:t>
            </a:r>
            <a:r>
              <a:rPr lang="nb-NO" sz="1800" b="0" i="0" u="none" strike="noStrike" baseline="0" dirty="0">
                <a:latin typeface="SourceSansPro-Regular"/>
              </a:rPr>
              <a:t> eller et </a:t>
            </a:r>
            <a:r>
              <a:rPr lang="nb-NO" sz="1800" b="1" i="0" u="none" strike="noStrike" baseline="0" dirty="0">
                <a:latin typeface="SourceSansPro-Regular"/>
              </a:rPr>
              <a:t>essay</a:t>
            </a:r>
            <a:r>
              <a:rPr lang="nb-NO" sz="1800" b="0" i="0" u="none" strike="noStrike" baseline="0" dirty="0">
                <a:latin typeface="SourceSansPro-Regular"/>
              </a:rPr>
              <a:t> i avisen, kan lista ligge høyt om du ikke allerede er en etablert debattant, politiker eller forsker. Den sjangeren der det er</a:t>
            </a:r>
          </a:p>
          <a:p>
            <a:pPr algn="l"/>
            <a:r>
              <a:rPr lang="nb-NO" sz="1800" b="0" i="0" u="none" strike="noStrike" baseline="0" dirty="0">
                <a:latin typeface="SourceSansPro-Regular"/>
              </a:rPr>
              <a:t>enklest å slippe til og få oppmerksomhet med er </a:t>
            </a:r>
            <a:r>
              <a:rPr lang="nb-NO" sz="1800" b="1" i="0" u="none" strike="noStrike" baseline="0" dirty="0">
                <a:latin typeface="SourceSansPro-Regular"/>
              </a:rPr>
              <a:t>leserbrev</a:t>
            </a:r>
            <a:r>
              <a:rPr lang="nb-NO" sz="1800" b="0" i="0" u="none" strike="noStrike" baseline="0" dirty="0">
                <a:latin typeface="SourceSansPro-Regular"/>
              </a:rPr>
              <a:t> til aviser. Derfor vil hovedfokuset for heftet være leserbrev, også kalt leserinnlegg.</a:t>
            </a:r>
          </a:p>
          <a:p>
            <a:pPr algn="l"/>
            <a:r>
              <a:rPr lang="nb-NO" sz="1800" b="0" i="0" u="none" strike="noStrike" baseline="0" dirty="0">
                <a:solidFill>
                  <a:srgbClr val="000000"/>
                </a:solidFill>
                <a:latin typeface="SourceSansPro-Regular"/>
              </a:rPr>
              <a:t>(Vi vet at noen kan være heldige å få en tekst til å gå viralt i sosiale medier, men sosiale medier er annerledes nok til at det trenger et helt annet kurs.)</a:t>
            </a:r>
          </a:p>
          <a:p>
            <a:pPr algn="l"/>
            <a:endParaRPr lang="nb-NO" sz="1800" b="0" i="0" u="none" strike="noStrike" baseline="0" dirty="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4</a:t>
            </a:fld>
            <a:endParaRPr lang="nb-NO"/>
          </a:p>
        </p:txBody>
      </p:sp>
    </p:spTree>
    <p:extLst>
      <p:ext uri="{BB962C8B-B14F-4D97-AF65-F5344CB8AC3E}">
        <p14:creationId xmlns:p14="http://schemas.microsoft.com/office/powerpoint/2010/main" val="3295943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B7AA9C6-7322-42C8-8AA4-5A3C2EFEB8E2}" type="slidenum">
              <a:rPr lang="nb-NO" smtClean="0"/>
              <a:t>40</a:t>
            </a:fld>
            <a:endParaRPr lang="nb-NO"/>
          </a:p>
        </p:txBody>
      </p:sp>
    </p:spTree>
    <p:extLst>
      <p:ext uri="{BB962C8B-B14F-4D97-AF65-F5344CB8AC3E}">
        <p14:creationId xmlns:p14="http://schemas.microsoft.com/office/powerpoint/2010/main" val="221372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a:latin typeface="SourceSansPro-Regular"/>
              </a:rPr>
              <a:t>Innlegget holdes kort for å slippe til i avisen, og det holdes kort for å holde på leseren.</a:t>
            </a:r>
          </a:p>
          <a:p>
            <a:pPr algn="l"/>
            <a:endParaRPr lang="nb-NO" sz="1800" b="0" i="0" u="none" strike="noStrike" baseline="0">
              <a:latin typeface="SourceSansPro-Regular"/>
            </a:endParaRPr>
          </a:p>
          <a:p>
            <a:pPr algn="l"/>
            <a:r>
              <a:rPr lang="nb-NO" sz="1800" b="0" i="0" u="none" strike="noStrike" baseline="0">
                <a:latin typeface="SourceSansPro-Regular"/>
              </a:rPr>
              <a:t>Selvfølgelig finnes det </a:t>
            </a:r>
            <a:r>
              <a:rPr lang="nb-NO" sz="1800" b="1" i="0" u="none" strike="noStrike" baseline="0">
                <a:latin typeface="SourceSansPro-Regular"/>
              </a:rPr>
              <a:t>unntak</a:t>
            </a:r>
            <a:r>
              <a:rPr lang="nb-NO" sz="1800" b="0" i="0" u="none" strike="noStrike" baseline="0">
                <a:latin typeface="SourceSansPro-Regular"/>
              </a:rPr>
              <a:t> fra de hovedreglene du ser over. </a:t>
            </a:r>
          </a:p>
          <a:p>
            <a:pPr algn="l"/>
            <a:endParaRPr lang="nb-NO" sz="1800" b="0" i="0" u="none" strike="noStrike" baseline="0">
              <a:latin typeface="SourceSansPro-Regular"/>
            </a:endParaRPr>
          </a:p>
          <a:p>
            <a:r>
              <a:rPr lang="nb-NO" sz="1800" b="0" i="0" u="none" strike="noStrike" baseline="0">
                <a:latin typeface="SourceSansPro-Regular"/>
              </a:rPr>
              <a:t>(Spør gjerne deltakerne om de kan tenke seg noen unntak fra hovedreglene over</a:t>
            </a:r>
            <a:r>
              <a:rPr lang="nb-NO" sz="1800">
                <a:latin typeface="SourceSansPro-Regular"/>
              </a:rPr>
              <a:t>?) </a:t>
            </a:r>
            <a:endParaRPr lang="nb-NO" sz="1800" b="0" i="0" u="none" strike="noStrike" baseline="0">
              <a:latin typeface="SourceSansPro-Regular"/>
            </a:endParaRPr>
          </a:p>
          <a:p>
            <a:pPr algn="l"/>
            <a:endParaRPr lang="nb-NO" sz="1800" b="0" i="0" u="none" strike="noStrike" baseline="0">
              <a:solidFill>
                <a:srgbClr val="000000"/>
              </a:solidFill>
              <a:latin typeface="SourceSansPro-Regular"/>
            </a:endParaRPr>
          </a:p>
          <a:p>
            <a:pPr algn="l"/>
            <a:r>
              <a:rPr lang="nb-NO" sz="1800" b="0" i="0" u="none" strike="noStrike" baseline="0">
                <a:latin typeface="SourceSansPro-Regular"/>
              </a:rPr>
              <a:t>Det er mulig å skrive om for eksempel et godt prosjekt for funksjonshemmede eller om hvor godt en musikkfestival var tilpasset rullestolbrukere. </a:t>
            </a:r>
          </a:p>
          <a:p>
            <a:pPr algn="l"/>
            <a:r>
              <a:rPr lang="nb-NO" sz="1800" b="1" i="0" u="none" strike="noStrike" baseline="0">
                <a:latin typeface="SourceSansPro-Regular"/>
              </a:rPr>
              <a:t>Å vise de gode eksemplene </a:t>
            </a:r>
            <a:r>
              <a:rPr lang="nb-NO" sz="1800" b="0" i="0" u="none" strike="noStrike" baseline="0">
                <a:latin typeface="SourceSansPro-Regular"/>
              </a:rPr>
              <a:t>kan også være et viktig bidrag til å påvirke samfunnet.</a:t>
            </a:r>
          </a:p>
          <a:p>
            <a:pPr algn="l"/>
            <a:endParaRPr lang="nb-NO" sz="1800" b="0" i="0" u="none" strike="noStrike" baseline="0">
              <a:solidFill>
                <a:srgbClr val="000000"/>
              </a:solidFill>
              <a:latin typeface="SourceSansPro-Regular"/>
            </a:endParaRPr>
          </a:p>
          <a:p>
            <a:pPr algn="l"/>
            <a:r>
              <a:rPr lang="nb-NO" sz="1800" b="0" i="0" u="none" strike="noStrike" baseline="0">
                <a:latin typeface="SourceSansPro-Regular"/>
              </a:rPr>
              <a:t>Du kan skrive akkurat hvordan du vil, og krysse fingrene for at det kommer på trykk og at budskapet kommer frem, men det kan være lettere å selge et leserinnlegg som følger en noenlunde standardisert inndeling.</a:t>
            </a:r>
            <a:endParaRPr lang="nb-NO" sz="1800" b="0" i="0" u="none" strike="noStrike" baseline="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5</a:t>
            </a:fld>
            <a:endParaRPr lang="nb-NO"/>
          </a:p>
        </p:txBody>
      </p:sp>
    </p:spTree>
    <p:extLst>
      <p:ext uri="{BB962C8B-B14F-4D97-AF65-F5344CB8AC3E}">
        <p14:creationId xmlns:p14="http://schemas.microsoft.com/office/powerpoint/2010/main" val="4250518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a:solidFill>
                  <a:srgbClr val="000000"/>
                </a:solidFill>
                <a:latin typeface="SourceSansPro-Regular"/>
              </a:rPr>
              <a:t>Et leserinnlegg er som oftest kort og har som oftest disse fire delene.</a:t>
            </a:r>
          </a:p>
          <a:p>
            <a:pPr algn="l"/>
            <a:r>
              <a:rPr lang="nb-NO" sz="1800" b="0" i="0" u="none" strike="noStrike" baseline="0">
                <a:solidFill>
                  <a:srgbClr val="000000"/>
                </a:solidFill>
                <a:latin typeface="SourceSansPro-Regular"/>
              </a:rPr>
              <a:t>Vi kommer til bake til hver enkelt del under hver sitt lysbilde</a:t>
            </a: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6</a:t>
            </a:fld>
            <a:endParaRPr lang="nb-NO"/>
          </a:p>
        </p:txBody>
      </p:sp>
    </p:spTree>
    <p:extLst>
      <p:ext uri="{BB962C8B-B14F-4D97-AF65-F5344CB8AC3E}">
        <p14:creationId xmlns:p14="http://schemas.microsoft.com/office/powerpoint/2010/main" val="358194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a:latin typeface="SourceSansPro-Semibold"/>
              </a:rPr>
              <a:t>(Spør deltakerne)</a:t>
            </a:r>
          </a:p>
          <a:p>
            <a:pPr algn="l"/>
            <a:endParaRPr lang="nb-NO" sz="1800" b="0" i="0" u="none" strike="noStrike" baseline="0">
              <a:latin typeface="SourceSansPro-Semibold"/>
            </a:endParaRPr>
          </a:p>
          <a:p>
            <a:pPr algn="l"/>
            <a:r>
              <a:rPr lang="nb-NO" sz="1800" b="0" i="0" u="none" strike="noStrike" baseline="0">
                <a:latin typeface="SourceSansPro-Semibold"/>
              </a:rPr>
              <a:t>Tittelen </a:t>
            </a:r>
            <a:r>
              <a:rPr lang="nb-NO" sz="1800" b="0" i="0" u="none" strike="noStrike" baseline="0">
                <a:latin typeface="SourceSansPro-Regular"/>
              </a:rPr>
              <a:t>fungerer som oftest best om den er </a:t>
            </a:r>
            <a:r>
              <a:rPr lang="nb-NO" sz="1800" b="1" i="0" u="none" strike="noStrike" baseline="0">
                <a:latin typeface="SourceSansPro-Regular"/>
              </a:rPr>
              <a:t>kort og fengende</a:t>
            </a:r>
            <a:r>
              <a:rPr lang="nb-NO" sz="1800" b="0" i="0" u="none" strike="noStrike" baseline="0">
                <a:latin typeface="SourceSansPro-Regular"/>
              </a:rPr>
              <a:t>. </a:t>
            </a:r>
          </a:p>
          <a:p>
            <a:pPr algn="l"/>
            <a:r>
              <a:rPr lang="nb-NO" sz="1800" b="0" i="0" u="none" strike="noStrike" baseline="0">
                <a:latin typeface="SourceSansPro-Regular"/>
              </a:rPr>
              <a:t>Selv om det dukker opp eksempler på at noen eksperimenterer med lange og rare overskrifter, og lykkes med det, er det nok vanskelig å treffe blink på den måten. Om en ikke er veldig sikker, er det nok tryggest å satse på kort og fengende eller rett og slett kort og «to </a:t>
            </a:r>
            <a:r>
              <a:rPr lang="nb-NO" sz="1800" b="0" i="0" u="none" strike="noStrike" baseline="0" err="1">
                <a:latin typeface="SourceSansPro-Regular"/>
              </a:rPr>
              <a:t>the</a:t>
            </a:r>
            <a:r>
              <a:rPr lang="nb-NO" sz="1800" b="0" i="0" u="none" strike="noStrike" baseline="0">
                <a:latin typeface="SourceSansPro-Regular"/>
              </a:rPr>
              <a:t> </a:t>
            </a:r>
            <a:r>
              <a:rPr lang="nb-NO" sz="1800" b="0" i="0" u="none" strike="noStrike" baseline="0" err="1">
                <a:latin typeface="SourceSansPro-Regular"/>
              </a:rPr>
              <a:t>point</a:t>
            </a:r>
            <a:r>
              <a:rPr lang="nb-NO" sz="1800" b="0" i="0" u="none" strike="noStrike" baseline="0">
                <a:latin typeface="SourceSansPro-Regular"/>
              </a:rPr>
              <a:t>». Hva handler dette om, eller hva mener du. </a:t>
            </a:r>
          </a:p>
          <a:p>
            <a:pPr algn="l"/>
            <a:endParaRPr lang="nb-NO" sz="1800" b="0" i="0" u="none" strike="noStrike" baseline="0">
              <a:latin typeface="SourceSansPro-Regular"/>
            </a:endParaRPr>
          </a:p>
          <a:p>
            <a:pPr algn="l"/>
            <a:r>
              <a:rPr lang="nb-NO" sz="1800" b="0" i="0" u="none" strike="noStrike" baseline="0">
                <a:latin typeface="SourceSansPro-Regular"/>
              </a:rPr>
              <a:t>Mange aviser kan finne på å bytte ut tittelen din for å passe med egen layout og profil. Så</a:t>
            </a:r>
          </a:p>
          <a:p>
            <a:pPr algn="l"/>
            <a:r>
              <a:rPr lang="nb-NO" sz="1800" b="0" i="0" u="none" strike="noStrike" baseline="0">
                <a:latin typeface="SourceSansPro-Regular"/>
              </a:rPr>
              <a:t>det kan være lurt å gjenta budskapet i innledningen også.</a:t>
            </a:r>
            <a:endParaRPr lang="nb-NO" sz="1800" b="0" i="0" u="none" strike="noStrike" baseline="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7</a:t>
            </a:fld>
            <a:endParaRPr lang="nb-NO"/>
          </a:p>
        </p:txBody>
      </p:sp>
    </p:spTree>
    <p:extLst>
      <p:ext uri="{BB962C8B-B14F-4D97-AF65-F5344CB8AC3E}">
        <p14:creationId xmlns:p14="http://schemas.microsoft.com/office/powerpoint/2010/main" val="13903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a:latin typeface="SourceSansPro-Semibold"/>
              </a:rPr>
              <a:t>(Spør deltakerne)</a:t>
            </a:r>
          </a:p>
          <a:p>
            <a:pPr algn="l"/>
            <a:endParaRPr lang="nb-NO" sz="1800" b="0" i="0" u="none" strike="noStrike" baseline="0">
              <a:latin typeface="SourceSansPro-Semibold"/>
            </a:endParaRPr>
          </a:p>
          <a:p>
            <a:pPr algn="l"/>
            <a:r>
              <a:rPr lang="nb-NO" sz="1800" b="0" i="0" u="none" strike="noStrike" baseline="0">
                <a:latin typeface="SourceSansPro-Semibold"/>
              </a:rPr>
              <a:t>Innledningen, ofte kalt ingressen, </a:t>
            </a:r>
            <a:r>
              <a:rPr lang="nb-NO" sz="1800" b="0" i="0" u="none" strike="noStrike" baseline="0">
                <a:latin typeface="SourceSansPro-Regular"/>
              </a:rPr>
              <a:t>er på sett og vis </a:t>
            </a:r>
            <a:r>
              <a:rPr lang="nb-NO" sz="1800" b="1" i="0" u="none" strike="noStrike" baseline="0">
                <a:latin typeface="SourceSansPro-Regular"/>
              </a:rPr>
              <a:t>det</a:t>
            </a:r>
          </a:p>
          <a:p>
            <a:pPr algn="l"/>
            <a:r>
              <a:rPr lang="nb-NO" sz="1800" b="1" i="0" u="none" strike="noStrike" baseline="0">
                <a:latin typeface="SourceSansPro-Regular"/>
              </a:rPr>
              <a:t>første avsnittet ditt</a:t>
            </a:r>
            <a:r>
              <a:rPr lang="nb-NO" sz="1800" b="0" i="0" u="none" strike="noStrike" baseline="0">
                <a:latin typeface="SourceSansPro-Regular"/>
              </a:rPr>
              <a:t>, og bør ikke være lengre </a:t>
            </a:r>
            <a:r>
              <a:rPr lang="nb-NO" sz="1800" b="1" i="0" u="none" strike="noStrike" baseline="0">
                <a:latin typeface="SourceSansPro-Regular"/>
              </a:rPr>
              <a:t>enn to til tre</a:t>
            </a:r>
          </a:p>
          <a:p>
            <a:pPr algn="l"/>
            <a:r>
              <a:rPr lang="nb-NO" sz="1800" b="1" i="0" u="none" strike="noStrike" baseline="0">
                <a:latin typeface="SourceSansPro-Regular"/>
              </a:rPr>
              <a:t>setninger</a:t>
            </a:r>
            <a:r>
              <a:rPr lang="nb-NO" sz="1800" b="0" i="0" u="none" strike="noStrike" baseline="0">
                <a:latin typeface="SourceSansPro-Regular"/>
              </a:rPr>
              <a:t>. En god ingress får du frem hva saken handler om,</a:t>
            </a:r>
          </a:p>
          <a:p>
            <a:pPr algn="l"/>
            <a:r>
              <a:rPr lang="nb-NO" sz="1800" b="0" i="0" u="none" strike="noStrike" baseline="0">
                <a:latin typeface="SourceSansPro-Regular"/>
              </a:rPr>
              <a:t>og hva du mener - samtidig som du klarer å holde på leserens</a:t>
            </a:r>
          </a:p>
          <a:p>
            <a:pPr algn="l"/>
            <a:r>
              <a:rPr lang="nb-NO" sz="1800" b="0" i="0" u="none" strike="noStrike" baseline="0">
                <a:latin typeface="SourceSansPro-Regular"/>
              </a:rPr>
              <a:t>interesse. Om leseren faller fra har ikke kommunikasjonen</a:t>
            </a:r>
          </a:p>
          <a:p>
            <a:pPr algn="l"/>
            <a:r>
              <a:rPr lang="nb-NO" sz="1800" b="0" i="0" u="none" strike="noStrike" baseline="0">
                <a:latin typeface="SourceSansPro-Regular"/>
              </a:rPr>
              <a:t>nådd helt frem. Om innlegget ditt er et svar på et innlegg fra</a:t>
            </a:r>
          </a:p>
          <a:p>
            <a:pPr algn="l"/>
            <a:r>
              <a:rPr lang="nb-NO" sz="1800" b="0" i="0" u="none" strike="noStrike" baseline="0">
                <a:latin typeface="SourceSansPro-Regular"/>
              </a:rPr>
              <a:t>noen andre, bør du gjøre det klart her.</a:t>
            </a:r>
            <a:endParaRPr lang="nb-NO" sz="1800" b="0" i="0" u="none" strike="noStrike" baseline="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8</a:t>
            </a:fld>
            <a:endParaRPr lang="nb-NO"/>
          </a:p>
        </p:txBody>
      </p:sp>
    </p:spTree>
    <p:extLst>
      <p:ext uri="{BB962C8B-B14F-4D97-AF65-F5344CB8AC3E}">
        <p14:creationId xmlns:p14="http://schemas.microsoft.com/office/powerpoint/2010/main" val="125584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BEE3-EB01-4E89-5EA6-DC8808189D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18E81C5-9FB8-09FA-8942-FB07FF400B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E3345D-22B2-8EC3-5584-5AC77175DDD1}"/>
              </a:ext>
            </a:extLst>
          </p:cNvPr>
          <p:cNvSpPr>
            <a:spLocks noGrp="1"/>
          </p:cNvSpPr>
          <p:nvPr>
            <p:ph type="body" idx="1"/>
          </p:nvPr>
        </p:nvSpPr>
        <p:spPr/>
        <p:txBody>
          <a:bodyPr/>
          <a:lstStyle/>
          <a:p>
            <a:pPr algn="l"/>
            <a:r>
              <a:rPr lang="nb-NO" sz="1800" b="0" i="0" u="none" strike="noStrike" baseline="0">
                <a:latin typeface="SourceSansPro-Regular"/>
              </a:rPr>
              <a:t>Det er her du skal argumentere og begrunne saken din så godt du kan. Dette er ikke stedet å liste opp alle</a:t>
            </a:r>
          </a:p>
          <a:p>
            <a:pPr algn="l"/>
            <a:r>
              <a:rPr lang="nb-NO" sz="1800" b="0" i="0" u="none" strike="noStrike" baseline="0">
                <a:latin typeface="SourceSansPro-Regular"/>
              </a:rPr>
              <a:t>argumentene du kan komme på, plukk de viktigste. Få heller med hvorfor disse argumentene er viktige. En grei tommelfingerregel er at du ikke skal gå inn på flere enn tre argumenter.</a:t>
            </a:r>
          </a:p>
          <a:p>
            <a:pPr algn="l"/>
            <a:endParaRPr lang="nb-NO" sz="1800" b="0" i="0" u="none" strike="noStrike" baseline="0">
              <a:solidFill>
                <a:srgbClr val="000000"/>
              </a:solidFill>
              <a:latin typeface="SourceSans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u="none" strike="noStrike" baseline="0">
                <a:latin typeface="SourceSansPro-Regular"/>
              </a:rPr>
              <a:t>Om du mener at noe er et brudd på funksjonshemmedes rettigheter vil det tjene din sak å knytte et argument til </a:t>
            </a:r>
            <a:r>
              <a:rPr lang="nb-NO" sz="1800" b="1" i="0" u="none" strike="noStrike" baseline="0">
                <a:latin typeface="SourceSansPro-Regular"/>
              </a:rPr>
              <a:t>CRPD</a:t>
            </a:r>
            <a:r>
              <a:rPr lang="nb-NO" sz="1800" b="0" i="0" u="none" strike="noStrike" baseline="0">
                <a:latin typeface="SourceSansPro-Regular"/>
              </a:rPr>
              <a:t>. Våre rettigheter er menneskerettigheter og CRPD tilbyr gode knagger å henge argumentasjonen på.</a:t>
            </a:r>
            <a:endParaRPr lang="nb-NO" sz="1800"/>
          </a:p>
          <a:p>
            <a:pPr algn="l"/>
            <a:endParaRPr lang="nb-NO" sz="1800" b="0" i="0" u="none" strike="noStrike" baseline="0">
              <a:solidFill>
                <a:srgbClr val="000000"/>
              </a:solidFill>
              <a:latin typeface="SourceSansPro-Regular"/>
            </a:endParaRPr>
          </a:p>
        </p:txBody>
      </p:sp>
      <p:sp>
        <p:nvSpPr>
          <p:cNvPr id="4" name="Plassholder for lysbildenummer 3">
            <a:extLst>
              <a:ext uri="{FF2B5EF4-FFF2-40B4-BE49-F238E27FC236}">
                <a16:creationId xmlns:a16="http://schemas.microsoft.com/office/drawing/2014/main" id="{AFBDC4A6-AEAA-54F6-A9B9-2E0D3E5C32A4}"/>
              </a:ext>
            </a:extLst>
          </p:cNvPr>
          <p:cNvSpPr>
            <a:spLocks noGrp="1"/>
          </p:cNvSpPr>
          <p:nvPr>
            <p:ph type="sldNum" sz="quarter" idx="5"/>
          </p:nvPr>
        </p:nvSpPr>
        <p:spPr/>
        <p:txBody>
          <a:bodyPr/>
          <a:lstStyle/>
          <a:p>
            <a:fld id="{CB7AA9C6-7322-42C8-8AA4-5A3C2EFEB8E2}" type="slidenum">
              <a:rPr lang="nb-NO" smtClean="0"/>
              <a:t>9</a:t>
            </a:fld>
            <a:endParaRPr lang="nb-NO"/>
          </a:p>
        </p:txBody>
      </p:sp>
    </p:spTree>
    <p:extLst>
      <p:ext uri="{BB962C8B-B14F-4D97-AF65-F5344CB8AC3E}">
        <p14:creationId xmlns:p14="http://schemas.microsoft.com/office/powerpoint/2010/main" val="102520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ACAEE9D-65D6-955D-1D1D-E97C2A92D80C}"/>
              </a:ext>
            </a:extLst>
          </p:cNvPr>
          <p:cNvSpPr/>
          <p:nvPr/>
        </p:nvSpPr>
        <p:spPr>
          <a:xfrm>
            <a:off x="0" y="0"/>
            <a:ext cx="12192000" cy="6858000"/>
          </a:xfrm>
          <a:prstGeom prst="rect">
            <a:avLst/>
          </a:prstGeom>
          <a:solidFill>
            <a:srgbClr val="008A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D68B268-3E4F-3833-7612-CE988C7AAE2B}"/>
              </a:ext>
            </a:extLst>
          </p:cNvPr>
          <p:cNvSpPr>
            <a:spLocks noGrp="1"/>
          </p:cNvSpPr>
          <p:nvPr>
            <p:ph type="ctrTitle"/>
          </p:nvPr>
        </p:nvSpPr>
        <p:spPr>
          <a:xfrm>
            <a:off x="1524000" y="1122363"/>
            <a:ext cx="9144000" cy="2387600"/>
          </a:xfrm>
        </p:spPr>
        <p:txBody>
          <a:bodyPr anchor="b"/>
          <a:lstStyle>
            <a:lvl1pPr algn="ctr">
              <a:defRPr sz="6000" b="1" i="0">
                <a:solidFill>
                  <a:schemeClr val="bg1"/>
                </a:solidFill>
                <a:latin typeface="Source Sans Pro SemiBold" panose="020B0503030403020204" pitchFamily="34" charset="0"/>
                <a:ea typeface="Source Sans Pro SemiBold" panose="020B0503030403020204" pitchFamily="34" charset="0"/>
              </a:defRPr>
            </a:lvl1pPr>
          </a:lstStyle>
          <a:p>
            <a:r>
              <a:rPr lang="nb-NO"/>
              <a:t>Klikk for å redigere tittelstil</a:t>
            </a:r>
          </a:p>
        </p:txBody>
      </p:sp>
      <p:sp>
        <p:nvSpPr>
          <p:cNvPr id="3" name="Undertittel 2">
            <a:extLst>
              <a:ext uri="{FF2B5EF4-FFF2-40B4-BE49-F238E27FC236}">
                <a16:creationId xmlns:a16="http://schemas.microsoft.com/office/drawing/2014/main" id="{029AC6E8-2F66-3B68-483C-8738EC071D74}"/>
              </a:ext>
            </a:extLst>
          </p:cNvPr>
          <p:cNvSpPr>
            <a:spLocks noGrp="1"/>
          </p:cNvSpPr>
          <p:nvPr>
            <p:ph type="subTitle" idx="1"/>
          </p:nvPr>
        </p:nvSpPr>
        <p:spPr>
          <a:xfrm>
            <a:off x="1524000" y="3980328"/>
            <a:ext cx="9144000" cy="1277471"/>
          </a:xfrm>
        </p:spPr>
        <p:txBody>
          <a:bodyPr/>
          <a:lstStyle>
            <a:lvl1pPr marL="0" indent="0" algn="ctr">
              <a:buNone/>
              <a:defRPr sz="2400">
                <a:solidFill>
                  <a:schemeClr val="tx1"/>
                </a:solidFill>
                <a:latin typeface="Delicious" panose="02000506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9EB7AB8-03F3-9349-5C3E-7D988194404E}"/>
              </a:ext>
            </a:extLst>
          </p:cNvPr>
          <p:cNvSpPr>
            <a:spLocks noGrp="1"/>
          </p:cNvSpPr>
          <p:nvPr>
            <p:ph type="dt" sz="half" idx="10"/>
          </p:nvPr>
        </p:nvSpPr>
        <p:spPr/>
        <p:txBody>
          <a:bodyPr/>
          <a:lstStyle/>
          <a:p>
            <a:fld id="{25E951EA-9FC4-A941-9328-8B3D157AE100}" type="datetimeFigureOut">
              <a:rPr lang="nb-NO" smtClean="0"/>
              <a:t>05.05.2024</a:t>
            </a:fld>
            <a:endParaRPr lang="nb-NO"/>
          </a:p>
        </p:txBody>
      </p:sp>
      <p:sp>
        <p:nvSpPr>
          <p:cNvPr id="5" name="Plassholder for bunntekst 4">
            <a:extLst>
              <a:ext uri="{FF2B5EF4-FFF2-40B4-BE49-F238E27FC236}">
                <a16:creationId xmlns:a16="http://schemas.microsoft.com/office/drawing/2014/main" id="{58AE0063-48B2-39D4-7BB2-D6C017282B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0C22DBF-3CEB-BCE2-A0C0-0419DBD139D0}"/>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194048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7FD635-227A-C372-4575-1A162ADEC78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7765C73-5E0F-670E-A83B-7CC6F501B39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56A04D0-4D20-C2C5-60DC-8085B393EC0E}"/>
              </a:ext>
            </a:extLst>
          </p:cNvPr>
          <p:cNvSpPr>
            <a:spLocks noGrp="1"/>
          </p:cNvSpPr>
          <p:nvPr>
            <p:ph type="dt" sz="half" idx="10"/>
          </p:nvPr>
        </p:nvSpPr>
        <p:spPr/>
        <p:txBody>
          <a:bodyPr/>
          <a:lstStyle/>
          <a:p>
            <a:fld id="{25E951EA-9FC4-A941-9328-8B3D157AE100}" type="datetimeFigureOut">
              <a:rPr lang="nb-NO" smtClean="0"/>
              <a:t>05.05.2024</a:t>
            </a:fld>
            <a:endParaRPr lang="nb-NO"/>
          </a:p>
        </p:txBody>
      </p:sp>
      <p:sp>
        <p:nvSpPr>
          <p:cNvPr id="5" name="Plassholder for bunntekst 4">
            <a:extLst>
              <a:ext uri="{FF2B5EF4-FFF2-40B4-BE49-F238E27FC236}">
                <a16:creationId xmlns:a16="http://schemas.microsoft.com/office/drawing/2014/main" id="{9BD2DD8C-B965-C670-BD77-F44893AFCD7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901C8E7-D823-36E0-4F45-15DA4D7069E1}"/>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92927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AA2A140-F1D5-368E-7855-5AFAB9C3257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CC7F3EC-9EB1-2A9C-0B1A-E6AA1032DDF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EF3E39A-2A12-434D-6A4E-869CFC4D6165}"/>
              </a:ext>
            </a:extLst>
          </p:cNvPr>
          <p:cNvSpPr>
            <a:spLocks noGrp="1"/>
          </p:cNvSpPr>
          <p:nvPr>
            <p:ph type="dt" sz="half" idx="10"/>
          </p:nvPr>
        </p:nvSpPr>
        <p:spPr/>
        <p:txBody>
          <a:bodyPr/>
          <a:lstStyle/>
          <a:p>
            <a:fld id="{25E951EA-9FC4-A941-9328-8B3D157AE100}" type="datetimeFigureOut">
              <a:rPr lang="nb-NO" smtClean="0"/>
              <a:t>05.05.2024</a:t>
            </a:fld>
            <a:endParaRPr lang="nb-NO"/>
          </a:p>
        </p:txBody>
      </p:sp>
      <p:sp>
        <p:nvSpPr>
          <p:cNvPr id="5" name="Plassholder for bunntekst 4">
            <a:extLst>
              <a:ext uri="{FF2B5EF4-FFF2-40B4-BE49-F238E27FC236}">
                <a16:creationId xmlns:a16="http://schemas.microsoft.com/office/drawing/2014/main" id="{39F4E523-59EB-126D-A1EF-D10D0CF72D9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35801B5-F93A-B24A-4A9A-1F532936CB8B}"/>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86003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A9BEC9-4A11-3BD9-EC89-AA19881BA9EB}"/>
              </a:ext>
            </a:extLst>
          </p:cNvPr>
          <p:cNvSpPr>
            <a:spLocks noGrp="1"/>
          </p:cNvSpPr>
          <p:nvPr>
            <p:ph type="title"/>
          </p:nvPr>
        </p:nvSpPr>
        <p:spPr/>
        <p:txBody>
          <a:bodyPr/>
          <a:lstStyle>
            <a:lvl1pPr>
              <a:defRPr b="1" i="0">
                <a:latin typeface="Delicious" panose="02000506040000020004" pitchFamily="2" charset="77"/>
              </a:defRPr>
            </a:lvl1pPr>
          </a:lstStyle>
          <a:p>
            <a:r>
              <a:rPr lang="nb-NO"/>
              <a:t>Klikk for å redigere tittelstil</a:t>
            </a:r>
          </a:p>
        </p:txBody>
      </p:sp>
      <p:sp>
        <p:nvSpPr>
          <p:cNvPr id="3" name="Plassholder for innhold 2">
            <a:extLst>
              <a:ext uri="{FF2B5EF4-FFF2-40B4-BE49-F238E27FC236}">
                <a16:creationId xmlns:a16="http://schemas.microsoft.com/office/drawing/2014/main" id="{7A202C54-0517-EC70-6840-3906E1124957}"/>
              </a:ext>
            </a:extLst>
          </p:cNvPr>
          <p:cNvSpPr>
            <a:spLocks noGrp="1"/>
          </p:cNvSpPr>
          <p:nvPr>
            <p:ph idx="1"/>
          </p:nvPr>
        </p:nvSpPr>
        <p:spPr/>
        <p:txBody>
          <a:bodyPr/>
          <a:lstStyle>
            <a:lvl1pPr>
              <a:defRPr b="1" i="0">
                <a:solidFill>
                  <a:schemeClr val="tx1"/>
                </a:solidFill>
                <a:latin typeface="Source Sans Pro SemiBold" panose="020B0503030403020204" pitchFamily="34" charset="0"/>
                <a:ea typeface="Source Sans Pro SemiBold" panose="020B0503030403020204" pitchFamily="34" charset="0"/>
                <a:cs typeface="Open Sans SemiBold" panose="020B0606030504020204" pitchFamily="34" charset="0"/>
              </a:defRPr>
            </a:lvl1pPr>
            <a:lvl2pPr>
              <a:defRPr b="0" i="0">
                <a:latin typeface="Source Sans Pro" panose="020B0503030403020204" pitchFamily="34" charset="0"/>
                <a:ea typeface="Source Sans Pro" panose="020B0503030403020204" pitchFamily="34" charset="0"/>
                <a:cs typeface="Open Sans SemiBold" panose="020B0606030504020204" pitchFamily="34" charset="0"/>
              </a:defRPr>
            </a:lvl2pPr>
            <a:lvl3pPr>
              <a:defRPr>
                <a:latin typeface="Source Sans Pro" panose="020B0503030403020204" pitchFamily="34" charset="0"/>
                <a:ea typeface="Source Sans Pro" panose="020B0503030403020204" pitchFamily="34" charset="0"/>
                <a:cs typeface="Open Sans" panose="020B0606030504020204" pitchFamily="34" charset="0"/>
              </a:defRPr>
            </a:lvl3pPr>
            <a:lvl4pPr>
              <a:defRPr>
                <a:latin typeface="Source Sans Pro" panose="020B0503030403020204" pitchFamily="34" charset="0"/>
                <a:ea typeface="Source Sans Pro" panose="020B0503030403020204" pitchFamily="34" charset="0"/>
                <a:cs typeface="Open Sans" panose="020B0606030504020204" pitchFamily="34" charset="0"/>
              </a:defRPr>
            </a:lvl4pPr>
            <a:lvl5pPr>
              <a:defRPr>
                <a:latin typeface="Source Sans Pro" panose="020B0503030403020204" pitchFamily="34" charset="0"/>
                <a:ea typeface="Source Sans Pro" panose="020B0503030403020204" pitchFamily="34" charset="0"/>
                <a:cs typeface="Open Sans" panose="020B0606030504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951EFB6-8DC4-9B63-0B06-43DAEAC7C434}"/>
              </a:ext>
            </a:extLst>
          </p:cNvPr>
          <p:cNvSpPr>
            <a:spLocks noGrp="1"/>
          </p:cNvSpPr>
          <p:nvPr>
            <p:ph type="dt" sz="half" idx="10"/>
          </p:nvPr>
        </p:nvSpPr>
        <p:spPr/>
        <p:txBody>
          <a:bodyPr/>
          <a:lstStyle/>
          <a:p>
            <a:fld id="{25E951EA-9FC4-A941-9328-8B3D157AE100}" type="datetimeFigureOut">
              <a:rPr lang="nb-NO" smtClean="0"/>
              <a:t>05.05.2024</a:t>
            </a:fld>
            <a:endParaRPr lang="nb-NO"/>
          </a:p>
        </p:txBody>
      </p:sp>
      <p:sp>
        <p:nvSpPr>
          <p:cNvPr id="5" name="Plassholder for bunntekst 4">
            <a:extLst>
              <a:ext uri="{FF2B5EF4-FFF2-40B4-BE49-F238E27FC236}">
                <a16:creationId xmlns:a16="http://schemas.microsoft.com/office/drawing/2014/main" id="{7016AB5E-4044-1794-12E6-FBA74937C4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3A89D99-3CAF-7410-841B-D1C4BFE92D96}"/>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8702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199EEA-7E56-78AB-862B-C7CA4F99B36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950BCBC-0C3F-0FAE-B92F-523800F1C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4361F5D-7540-0C47-EA7D-E4744EA9BAED}"/>
              </a:ext>
            </a:extLst>
          </p:cNvPr>
          <p:cNvSpPr>
            <a:spLocks noGrp="1"/>
          </p:cNvSpPr>
          <p:nvPr>
            <p:ph type="dt" sz="half" idx="10"/>
          </p:nvPr>
        </p:nvSpPr>
        <p:spPr/>
        <p:txBody>
          <a:bodyPr/>
          <a:lstStyle/>
          <a:p>
            <a:fld id="{25E951EA-9FC4-A941-9328-8B3D157AE100}" type="datetimeFigureOut">
              <a:rPr lang="nb-NO" smtClean="0"/>
              <a:t>05.05.2024</a:t>
            </a:fld>
            <a:endParaRPr lang="nb-NO"/>
          </a:p>
        </p:txBody>
      </p:sp>
      <p:sp>
        <p:nvSpPr>
          <p:cNvPr id="5" name="Plassholder for bunntekst 4">
            <a:extLst>
              <a:ext uri="{FF2B5EF4-FFF2-40B4-BE49-F238E27FC236}">
                <a16:creationId xmlns:a16="http://schemas.microsoft.com/office/drawing/2014/main" id="{E654DB20-BD3E-5732-67CE-56179D65A60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F6E42F-F920-90BB-1EDD-D7EF2837FED7}"/>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01512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991DD3-36A8-0631-009F-0C63ECAEA3D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F3A5292-1A64-917B-B573-BFA832B800F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E1821F8-1A1F-1CC8-0B74-9338E87FB65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3FD6851-395F-1442-4B29-5B5ED5375C27}"/>
              </a:ext>
            </a:extLst>
          </p:cNvPr>
          <p:cNvSpPr>
            <a:spLocks noGrp="1"/>
          </p:cNvSpPr>
          <p:nvPr>
            <p:ph type="dt" sz="half" idx="10"/>
          </p:nvPr>
        </p:nvSpPr>
        <p:spPr/>
        <p:txBody>
          <a:bodyPr/>
          <a:lstStyle/>
          <a:p>
            <a:fld id="{25E951EA-9FC4-A941-9328-8B3D157AE100}" type="datetimeFigureOut">
              <a:rPr lang="nb-NO" smtClean="0"/>
              <a:t>05.05.2024</a:t>
            </a:fld>
            <a:endParaRPr lang="nb-NO"/>
          </a:p>
        </p:txBody>
      </p:sp>
      <p:sp>
        <p:nvSpPr>
          <p:cNvPr id="6" name="Plassholder for bunntekst 5">
            <a:extLst>
              <a:ext uri="{FF2B5EF4-FFF2-40B4-BE49-F238E27FC236}">
                <a16:creationId xmlns:a16="http://schemas.microsoft.com/office/drawing/2014/main" id="{9E5D17F1-2EA4-ADFE-BFF9-661993C7AE0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FC2E524-1C65-CD8C-94D8-9BADBEDED1BD}"/>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100747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E11B46-2444-49BF-F81C-BE95F4F4CE1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F2B0835-5F24-2879-6F8F-63474501C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58FD51A-17F3-5C1C-A990-7F6C344D065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A95AB6F-A9BA-1969-211B-75ED5712A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BF0B386-3413-08AA-0371-297A67AC240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DC7F6BB-AE2A-5847-6CF3-2BCE3052EAD0}"/>
              </a:ext>
            </a:extLst>
          </p:cNvPr>
          <p:cNvSpPr>
            <a:spLocks noGrp="1"/>
          </p:cNvSpPr>
          <p:nvPr>
            <p:ph type="dt" sz="half" idx="10"/>
          </p:nvPr>
        </p:nvSpPr>
        <p:spPr/>
        <p:txBody>
          <a:bodyPr/>
          <a:lstStyle/>
          <a:p>
            <a:fld id="{25E951EA-9FC4-A941-9328-8B3D157AE100}" type="datetimeFigureOut">
              <a:rPr lang="nb-NO" smtClean="0"/>
              <a:t>05.05.2024</a:t>
            </a:fld>
            <a:endParaRPr lang="nb-NO"/>
          </a:p>
        </p:txBody>
      </p:sp>
      <p:sp>
        <p:nvSpPr>
          <p:cNvPr id="8" name="Plassholder for bunntekst 7">
            <a:extLst>
              <a:ext uri="{FF2B5EF4-FFF2-40B4-BE49-F238E27FC236}">
                <a16:creationId xmlns:a16="http://schemas.microsoft.com/office/drawing/2014/main" id="{BAD303DB-0F2F-FAD6-977E-E04F401AEE1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5424383-C915-0AB6-C214-EB04C4030A20}"/>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83397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6965E4-BF54-1DE1-A981-259A2AB61FC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EEDC064-3ED6-488F-13FE-1B4B0A076B8E}"/>
              </a:ext>
            </a:extLst>
          </p:cNvPr>
          <p:cNvSpPr>
            <a:spLocks noGrp="1"/>
          </p:cNvSpPr>
          <p:nvPr>
            <p:ph type="dt" sz="half" idx="10"/>
          </p:nvPr>
        </p:nvSpPr>
        <p:spPr/>
        <p:txBody>
          <a:bodyPr/>
          <a:lstStyle/>
          <a:p>
            <a:fld id="{25E951EA-9FC4-A941-9328-8B3D157AE100}" type="datetimeFigureOut">
              <a:rPr lang="nb-NO" smtClean="0"/>
              <a:t>05.05.2024</a:t>
            </a:fld>
            <a:endParaRPr lang="nb-NO"/>
          </a:p>
        </p:txBody>
      </p:sp>
      <p:sp>
        <p:nvSpPr>
          <p:cNvPr id="4" name="Plassholder for bunntekst 3">
            <a:extLst>
              <a:ext uri="{FF2B5EF4-FFF2-40B4-BE49-F238E27FC236}">
                <a16:creationId xmlns:a16="http://schemas.microsoft.com/office/drawing/2014/main" id="{D5969FCB-04F4-AA14-5E29-504E3811110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183C7B6-5DCB-4139-C707-92756734D4F5}"/>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63000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D87E675-A3EB-D963-D49B-6DEEF248E0BA}"/>
              </a:ext>
            </a:extLst>
          </p:cNvPr>
          <p:cNvSpPr>
            <a:spLocks noGrp="1"/>
          </p:cNvSpPr>
          <p:nvPr>
            <p:ph type="dt" sz="half" idx="10"/>
          </p:nvPr>
        </p:nvSpPr>
        <p:spPr/>
        <p:txBody>
          <a:bodyPr/>
          <a:lstStyle/>
          <a:p>
            <a:fld id="{25E951EA-9FC4-A941-9328-8B3D157AE100}" type="datetimeFigureOut">
              <a:rPr lang="nb-NO" smtClean="0"/>
              <a:t>05.05.2024</a:t>
            </a:fld>
            <a:endParaRPr lang="nb-NO"/>
          </a:p>
        </p:txBody>
      </p:sp>
      <p:sp>
        <p:nvSpPr>
          <p:cNvPr id="3" name="Plassholder for bunntekst 2">
            <a:extLst>
              <a:ext uri="{FF2B5EF4-FFF2-40B4-BE49-F238E27FC236}">
                <a16:creationId xmlns:a16="http://schemas.microsoft.com/office/drawing/2014/main" id="{B4D28CDA-A8D2-4874-9898-19C7C8BAD5E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E8765EF-9E95-2ACB-AB70-94995E80A340}"/>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210966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A965CA-831F-BFF7-FCF5-CBA0F08BEFC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54506CE-9AD7-AA1F-02F8-56BAAC9E0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D8EFF16-36A4-EDAC-AA00-60D9D87F1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92B47B1-01E4-2B73-FD14-6699234C32B7}"/>
              </a:ext>
            </a:extLst>
          </p:cNvPr>
          <p:cNvSpPr>
            <a:spLocks noGrp="1"/>
          </p:cNvSpPr>
          <p:nvPr>
            <p:ph type="dt" sz="half" idx="10"/>
          </p:nvPr>
        </p:nvSpPr>
        <p:spPr/>
        <p:txBody>
          <a:bodyPr/>
          <a:lstStyle/>
          <a:p>
            <a:fld id="{25E951EA-9FC4-A941-9328-8B3D157AE100}" type="datetimeFigureOut">
              <a:rPr lang="nb-NO" smtClean="0"/>
              <a:t>05.05.2024</a:t>
            </a:fld>
            <a:endParaRPr lang="nb-NO"/>
          </a:p>
        </p:txBody>
      </p:sp>
      <p:sp>
        <p:nvSpPr>
          <p:cNvPr id="6" name="Plassholder for bunntekst 5">
            <a:extLst>
              <a:ext uri="{FF2B5EF4-FFF2-40B4-BE49-F238E27FC236}">
                <a16:creationId xmlns:a16="http://schemas.microsoft.com/office/drawing/2014/main" id="{D4688434-06C6-6FF8-9FD5-CF2BDD3897C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735280A-BB81-6270-A405-19F7BC53024A}"/>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267797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16FE85-A159-0764-6625-0C6526E127E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DE58658-1801-C8F4-57E7-5E5D627BC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1112745B-7EA3-7240-C362-461D16CCB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6C6DC6B-73DB-32B3-D1DF-35863466AB23}"/>
              </a:ext>
            </a:extLst>
          </p:cNvPr>
          <p:cNvSpPr>
            <a:spLocks noGrp="1"/>
          </p:cNvSpPr>
          <p:nvPr>
            <p:ph type="dt" sz="half" idx="10"/>
          </p:nvPr>
        </p:nvSpPr>
        <p:spPr/>
        <p:txBody>
          <a:bodyPr/>
          <a:lstStyle/>
          <a:p>
            <a:fld id="{25E951EA-9FC4-A941-9328-8B3D157AE100}" type="datetimeFigureOut">
              <a:rPr lang="nb-NO" smtClean="0"/>
              <a:t>05.05.2024</a:t>
            </a:fld>
            <a:endParaRPr lang="nb-NO"/>
          </a:p>
        </p:txBody>
      </p:sp>
      <p:sp>
        <p:nvSpPr>
          <p:cNvPr id="6" name="Plassholder for bunntekst 5">
            <a:extLst>
              <a:ext uri="{FF2B5EF4-FFF2-40B4-BE49-F238E27FC236}">
                <a16:creationId xmlns:a16="http://schemas.microsoft.com/office/drawing/2014/main" id="{F080A1AD-782F-E7B9-291B-3720B8637C3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A06E258-A354-F0B6-E923-347B27F2410F}"/>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426167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8701783-2603-2B2E-F9F7-6B2BBA558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784F0F8-A157-D820-4BD4-F132495CD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193DFCD-DA10-E117-C8CD-3E59E5948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951EA-9FC4-A941-9328-8B3D157AE100}" type="datetimeFigureOut">
              <a:rPr lang="nb-NO" smtClean="0"/>
              <a:t>05.05.2024</a:t>
            </a:fld>
            <a:endParaRPr lang="nb-NO"/>
          </a:p>
        </p:txBody>
      </p:sp>
      <p:sp>
        <p:nvSpPr>
          <p:cNvPr id="5" name="Plassholder for bunntekst 4">
            <a:extLst>
              <a:ext uri="{FF2B5EF4-FFF2-40B4-BE49-F238E27FC236}">
                <a16:creationId xmlns:a16="http://schemas.microsoft.com/office/drawing/2014/main" id="{686AC2EC-8104-6B83-D9A5-EAB08386A6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91B9845-0715-78EE-2156-11174B368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09A49-2CD7-C54F-A865-D5C652D9F6B6}" type="slidenum">
              <a:rPr lang="nb-NO" smtClean="0"/>
              <a:t>‹#›</a:t>
            </a:fld>
            <a:endParaRPr lang="nb-NO"/>
          </a:p>
        </p:txBody>
      </p:sp>
    </p:spTree>
    <p:extLst>
      <p:ext uri="{BB962C8B-B14F-4D97-AF65-F5344CB8AC3E}">
        <p14:creationId xmlns:p14="http://schemas.microsoft.com/office/powerpoint/2010/main" val="3992761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i="0" kern="1200" baseline="0">
          <a:solidFill>
            <a:srgbClr val="E15E2F"/>
          </a:solidFill>
          <a:latin typeface="Delicious" panose="02000506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tekst, Font, Grafikk, logo&#10;&#10;Automatisk generert beskrivelse">
            <a:extLst>
              <a:ext uri="{FF2B5EF4-FFF2-40B4-BE49-F238E27FC236}">
                <a16:creationId xmlns:a16="http://schemas.microsoft.com/office/drawing/2014/main" id="{053F885B-3931-F14B-6BF9-B909EE628314}"/>
              </a:ext>
            </a:extLst>
          </p:cNvPr>
          <p:cNvPicPr>
            <a:picLocks noChangeAspect="1"/>
          </p:cNvPicPr>
          <p:nvPr/>
        </p:nvPicPr>
        <p:blipFill>
          <a:blip r:embed="rId3"/>
          <a:stretch>
            <a:fillRect/>
          </a:stretch>
        </p:blipFill>
        <p:spPr>
          <a:xfrm>
            <a:off x="1026769" y="5597496"/>
            <a:ext cx="1221136" cy="1155010"/>
          </a:xfrm>
          <a:prstGeom prst="rect">
            <a:avLst/>
          </a:prstGeom>
        </p:spPr>
      </p:pic>
      <p:pic>
        <p:nvPicPr>
          <p:cNvPr id="10" name="Bilde 9">
            <a:extLst>
              <a:ext uri="{FF2B5EF4-FFF2-40B4-BE49-F238E27FC236}">
                <a16:creationId xmlns:a16="http://schemas.microsoft.com/office/drawing/2014/main" id="{08C7B5E1-5E87-80D4-C30F-7C852852F061}"/>
              </a:ext>
            </a:extLst>
          </p:cNvPr>
          <p:cNvPicPr>
            <a:picLocks noChangeAspect="1"/>
          </p:cNvPicPr>
          <p:nvPr/>
        </p:nvPicPr>
        <p:blipFill>
          <a:blip r:embed="rId4"/>
          <a:stretch>
            <a:fillRect/>
          </a:stretch>
        </p:blipFill>
        <p:spPr>
          <a:xfrm>
            <a:off x="9429922" y="5895516"/>
            <a:ext cx="1735309" cy="578436"/>
          </a:xfrm>
          <a:prstGeom prst="rect">
            <a:avLst/>
          </a:prstGeom>
        </p:spPr>
      </p:pic>
      <p:pic>
        <p:nvPicPr>
          <p:cNvPr id="4" name="Bilde 3">
            <a:extLst>
              <a:ext uri="{FF2B5EF4-FFF2-40B4-BE49-F238E27FC236}">
                <a16:creationId xmlns:a16="http://schemas.microsoft.com/office/drawing/2014/main" id="{AAE3CCFD-77E7-3DF4-5394-6CFDBD551064}"/>
              </a:ext>
            </a:extLst>
          </p:cNvPr>
          <p:cNvPicPr>
            <a:picLocks noChangeAspect="1"/>
          </p:cNvPicPr>
          <p:nvPr/>
        </p:nvPicPr>
        <p:blipFill>
          <a:blip r:embed="rId5"/>
          <a:stretch>
            <a:fillRect/>
          </a:stretch>
        </p:blipFill>
        <p:spPr>
          <a:xfrm>
            <a:off x="3685924" y="0"/>
            <a:ext cx="4820151" cy="6858000"/>
          </a:xfrm>
          <a:prstGeom prst="rect">
            <a:avLst/>
          </a:prstGeom>
        </p:spPr>
      </p:pic>
    </p:spTree>
    <p:extLst>
      <p:ext uri="{BB962C8B-B14F-4D97-AF65-F5344CB8AC3E}">
        <p14:creationId xmlns:p14="http://schemas.microsoft.com/office/powerpoint/2010/main" val="234375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C66B9EB-6A9C-0E18-247D-F3795BAEE5E2}"/>
              </a:ext>
            </a:extLst>
          </p:cNvPr>
          <p:cNvSpPr>
            <a:spLocks noGrp="1"/>
          </p:cNvSpPr>
          <p:nvPr>
            <p:ph type="title"/>
          </p:nvPr>
        </p:nvSpPr>
        <p:spPr/>
        <p:txBody>
          <a:bodyPr>
            <a:normAutofit/>
          </a:bodyPr>
          <a:lstStyle/>
          <a:p>
            <a:pPr algn="ctr"/>
            <a:r>
              <a:rPr lang="nb-NO" sz="3600">
                <a:solidFill>
                  <a:srgbClr val="EC5B1B"/>
                </a:solidFill>
                <a:latin typeface="Delicious-Bold"/>
              </a:rPr>
              <a:t>Avslutningen</a:t>
            </a:r>
            <a:endParaRPr lang="nb-NO" sz="3600"/>
          </a:p>
        </p:txBody>
      </p:sp>
      <p:sp>
        <p:nvSpPr>
          <p:cNvPr id="4" name="Plassholder for innhold 3">
            <a:extLst>
              <a:ext uri="{FF2B5EF4-FFF2-40B4-BE49-F238E27FC236}">
                <a16:creationId xmlns:a16="http://schemas.microsoft.com/office/drawing/2014/main" id="{456070ED-8891-E8A1-A35D-3F00E0D2042A}"/>
              </a:ext>
            </a:extLst>
          </p:cNvPr>
          <p:cNvSpPr>
            <a:spLocks noGrp="1"/>
          </p:cNvSpPr>
          <p:nvPr>
            <p:ph idx="1"/>
          </p:nvPr>
        </p:nvSpPr>
        <p:spPr/>
        <p:txBody>
          <a:bodyPr/>
          <a:lstStyle/>
          <a:p>
            <a:r>
              <a:rPr lang="nb-NO"/>
              <a:t>Hva kan gjøre en avslutning god?</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404482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Hva skal du skrive om?</a:t>
            </a:r>
          </a:p>
        </p:txBody>
      </p:sp>
      <p:sp>
        <p:nvSpPr>
          <p:cNvPr id="10" name="Plassholder for innhold 9">
            <a:extLst>
              <a:ext uri="{FF2B5EF4-FFF2-40B4-BE49-F238E27FC236}">
                <a16:creationId xmlns:a16="http://schemas.microsoft.com/office/drawing/2014/main" id="{7AB8B650-9698-2DD3-5544-5C2F0E7C988B}"/>
              </a:ext>
            </a:extLst>
          </p:cNvPr>
          <p:cNvSpPr>
            <a:spLocks noGrp="1"/>
          </p:cNvSpPr>
          <p:nvPr>
            <p:ph idx="1"/>
          </p:nvPr>
        </p:nvSpPr>
        <p:spPr/>
        <p:txBody>
          <a:bodyPr/>
          <a:lstStyle/>
          <a:p>
            <a:pPr marL="0" indent="0">
              <a:buNone/>
            </a:pPr>
            <a:r>
              <a:rPr lang="nb-NO"/>
              <a:t>Det du brenner for</a:t>
            </a:r>
          </a:p>
          <a:p>
            <a:pPr marL="0" indent="0">
              <a:buNone/>
            </a:pPr>
            <a:endParaRPr lang="nb-NO"/>
          </a:p>
          <a:p>
            <a:pPr marL="0" indent="0">
              <a:buNone/>
            </a:pPr>
            <a:r>
              <a:rPr lang="nb-NO"/>
              <a:t>	Er saken en nyhet?</a:t>
            </a:r>
          </a:p>
          <a:p>
            <a:pPr marL="0" indent="0">
              <a:buNone/>
            </a:pPr>
            <a:endParaRPr lang="nb-NO"/>
          </a:p>
          <a:p>
            <a:pPr marL="0" indent="0">
              <a:buNone/>
            </a:pPr>
            <a:r>
              <a:rPr lang="nb-NO"/>
              <a:t>	Har du et medmenneskelig innslag?</a:t>
            </a:r>
          </a:p>
          <a:p>
            <a:pPr marL="0" indent="0">
              <a:buNone/>
            </a:pPr>
            <a:endParaRPr lang="nb-NO"/>
          </a:p>
          <a:p>
            <a:pPr marL="0" indent="0">
              <a:buNone/>
            </a:pPr>
            <a:r>
              <a:rPr lang="nb-NO"/>
              <a:t>	Treffer du målgruppa til avisa?</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12" name="Bilde 11" descr="Et bilde som inneholder symbol, logo, Grafikk, sirkel&#10;&#10;Automatisk generert beskrivelse">
            <a:extLst>
              <a:ext uri="{FF2B5EF4-FFF2-40B4-BE49-F238E27FC236}">
                <a16:creationId xmlns:a16="http://schemas.microsoft.com/office/drawing/2014/main" id="{E06C23D4-E4BF-6762-977A-9D528BD2F907}"/>
              </a:ext>
            </a:extLst>
          </p:cNvPr>
          <p:cNvPicPr>
            <a:picLocks noChangeAspect="1"/>
          </p:cNvPicPr>
          <p:nvPr/>
        </p:nvPicPr>
        <p:blipFill>
          <a:blip r:embed="rId7"/>
          <a:stretch>
            <a:fillRect/>
          </a:stretch>
        </p:blipFill>
        <p:spPr>
          <a:xfrm>
            <a:off x="838200" y="2532526"/>
            <a:ext cx="871881" cy="853622"/>
          </a:xfrm>
          <a:prstGeom prst="rect">
            <a:avLst/>
          </a:prstGeom>
        </p:spPr>
      </p:pic>
      <p:pic>
        <p:nvPicPr>
          <p:cNvPr id="14" name="Bilde 13" descr="Et bilde som inneholder clip art, Grafikk, tegnefilm, illustrasjon&#10;&#10;Automatisk generert beskrivelse">
            <a:extLst>
              <a:ext uri="{FF2B5EF4-FFF2-40B4-BE49-F238E27FC236}">
                <a16:creationId xmlns:a16="http://schemas.microsoft.com/office/drawing/2014/main" id="{AF31D802-5DB1-5DBE-7364-40E0B127466E}"/>
              </a:ext>
            </a:extLst>
          </p:cNvPr>
          <p:cNvPicPr>
            <a:picLocks noChangeAspect="1"/>
          </p:cNvPicPr>
          <p:nvPr/>
        </p:nvPicPr>
        <p:blipFill>
          <a:blip r:embed="rId8"/>
          <a:stretch>
            <a:fillRect/>
          </a:stretch>
        </p:blipFill>
        <p:spPr>
          <a:xfrm>
            <a:off x="819369" y="3560701"/>
            <a:ext cx="871881" cy="862556"/>
          </a:xfrm>
          <a:prstGeom prst="rect">
            <a:avLst/>
          </a:prstGeom>
        </p:spPr>
      </p:pic>
      <p:pic>
        <p:nvPicPr>
          <p:cNvPr id="16" name="Bilde 15" descr="Et bilde som inneholder symbol, sirkel, logo, Grafikk&#10;&#10;Automatisk generert beskrivelse">
            <a:extLst>
              <a:ext uri="{FF2B5EF4-FFF2-40B4-BE49-F238E27FC236}">
                <a16:creationId xmlns:a16="http://schemas.microsoft.com/office/drawing/2014/main" id="{B478C6D5-58F7-8DA8-31BF-D8E420B2AAFA}"/>
              </a:ext>
            </a:extLst>
          </p:cNvPr>
          <p:cNvPicPr>
            <a:picLocks noChangeAspect="1"/>
          </p:cNvPicPr>
          <p:nvPr/>
        </p:nvPicPr>
        <p:blipFill>
          <a:blip r:embed="rId9"/>
          <a:stretch>
            <a:fillRect/>
          </a:stretch>
        </p:blipFill>
        <p:spPr>
          <a:xfrm>
            <a:off x="819369" y="4502997"/>
            <a:ext cx="871881" cy="893251"/>
          </a:xfrm>
          <a:prstGeom prst="rect">
            <a:avLst/>
          </a:prstGeom>
        </p:spPr>
      </p:pic>
    </p:spTree>
    <p:extLst>
      <p:ext uri="{BB962C8B-B14F-4D97-AF65-F5344CB8AC3E}">
        <p14:creationId xmlns:p14="http://schemas.microsoft.com/office/powerpoint/2010/main" val="3745757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Er saken en nyhet?</a:t>
            </a:r>
          </a:p>
        </p:txBody>
      </p:sp>
      <p:sp>
        <p:nvSpPr>
          <p:cNvPr id="10" name="Plassholder for innhold 9">
            <a:extLst>
              <a:ext uri="{FF2B5EF4-FFF2-40B4-BE49-F238E27FC236}">
                <a16:creationId xmlns:a16="http://schemas.microsoft.com/office/drawing/2014/main" id="{7AB8B650-9698-2DD3-5544-5C2F0E7C988B}"/>
              </a:ext>
            </a:extLst>
          </p:cNvPr>
          <p:cNvSpPr>
            <a:spLocks noGrp="1"/>
          </p:cNvSpPr>
          <p:nvPr>
            <p:ph idx="1"/>
          </p:nvPr>
        </p:nvSpPr>
        <p:spPr/>
        <p:txBody>
          <a:bodyPr/>
          <a:lstStyle/>
          <a:p>
            <a:pPr marL="0" indent="0">
              <a:buNone/>
            </a:pPr>
            <a:endParaRPr lang="nb-NO"/>
          </a:p>
          <a:p>
            <a:pPr marL="0" indent="0">
              <a:buNone/>
            </a:pPr>
            <a:r>
              <a:rPr lang="nb-NO"/>
              <a:t>	</a:t>
            </a:r>
          </a:p>
          <a:p>
            <a:pPr marL="0" indent="0">
              <a:buNone/>
            </a:pPr>
            <a:endParaRPr lang="nb-NO"/>
          </a:p>
          <a:p>
            <a:pPr marL="0" indent="0">
              <a:buNone/>
            </a:pPr>
            <a:endParaRPr lang="nb-NO"/>
          </a:p>
          <a:p>
            <a:pPr marL="0" indent="0">
              <a:buNone/>
            </a:pPr>
            <a:endParaRPr lang="nb-NO"/>
          </a:p>
          <a:p>
            <a:pPr marL="0" indent="0">
              <a:buNone/>
            </a:pPr>
            <a:endParaRPr lang="nb-NO"/>
          </a:p>
          <a:p>
            <a:pPr marL="0" indent="0">
              <a:buNone/>
            </a:pPr>
            <a:r>
              <a:rPr lang="nb-NO"/>
              <a:t>Hvordan gjøre noe til en nyhet?</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12" name="Bilde 11" descr="Et bilde som inneholder symbol, logo, Grafikk, sirkel&#10;&#10;Automatisk generert beskrivelse">
            <a:extLst>
              <a:ext uri="{FF2B5EF4-FFF2-40B4-BE49-F238E27FC236}">
                <a16:creationId xmlns:a16="http://schemas.microsoft.com/office/drawing/2014/main" id="{E06C23D4-E4BF-6762-977A-9D528BD2F907}"/>
              </a:ext>
            </a:extLst>
          </p:cNvPr>
          <p:cNvPicPr>
            <a:picLocks noChangeAspect="1"/>
          </p:cNvPicPr>
          <p:nvPr/>
        </p:nvPicPr>
        <p:blipFill>
          <a:blip r:embed="rId7"/>
          <a:stretch>
            <a:fillRect/>
          </a:stretch>
        </p:blipFill>
        <p:spPr>
          <a:xfrm>
            <a:off x="838200" y="2532526"/>
            <a:ext cx="2095500" cy="2051616"/>
          </a:xfrm>
          <a:prstGeom prst="rect">
            <a:avLst/>
          </a:prstGeom>
        </p:spPr>
      </p:pic>
    </p:spTree>
    <p:extLst>
      <p:ext uri="{BB962C8B-B14F-4D97-AF65-F5344CB8AC3E}">
        <p14:creationId xmlns:p14="http://schemas.microsoft.com/office/powerpoint/2010/main" val="193903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Et medmenneskelig innslag</a:t>
            </a:r>
          </a:p>
        </p:txBody>
      </p:sp>
      <p:sp>
        <p:nvSpPr>
          <p:cNvPr id="10" name="Plassholder for innhold 9">
            <a:extLst>
              <a:ext uri="{FF2B5EF4-FFF2-40B4-BE49-F238E27FC236}">
                <a16:creationId xmlns:a16="http://schemas.microsoft.com/office/drawing/2014/main" id="{7AB8B650-9698-2DD3-5544-5C2F0E7C988B}"/>
              </a:ext>
            </a:extLst>
          </p:cNvPr>
          <p:cNvSpPr>
            <a:spLocks noGrp="1"/>
          </p:cNvSpPr>
          <p:nvPr>
            <p:ph idx="1"/>
          </p:nvPr>
        </p:nvSpPr>
        <p:spPr/>
        <p:txBody>
          <a:bodyPr/>
          <a:lstStyle/>
          <a:p>
            <a:pPr marL="0" indent="0">
              <a:buNone/>
            </a:pPr>
            <a:endParaRPr lang="nb-NO"/>
          </a:p>
          <a:p>
            <a:pPr marL="0" indent="0">
              <a:buNone/>
            </a:pPr>
            <a:r>
              <a:rPr lang="nb-NO"/>
              <a:t>	Human </a:t>
            </a:r>
            <a:r>
              <a:rPr lang="nb-NO" err="1"/>
              <a:t>interest</a:t>
            </a:r>
            <a:endParaRPr lang="nb-NO"/>
          </a:p>
          <a:p>
            <a:pPr marL="0" indent="0">
              <a:buNone/>
            </a:pPr>
            <a:endParaRPr lang="nb-NO"/>
          </a:p>
          <a:p>
            <a:pPr marL="0" indent="0">
              <a:buNone/>
            </a:pPr>
            <a:endParaRPr lang="nb-NO"/>
          </a:p>
          <a:p>
            <a:pPr marL="0" indent="0">
              <a:buNone/>
            </a:pPr>
            <a:endParaRPr lang="nb-NO"/>
          </a:p>
          <a:p>
            <a:pPr marL="0" indent="0">
              <a:buNone/>
            </a:pPr>
            <a:endParaRPr lang="nb-NO"/>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2" name="Bilde 1" descr="Et bilde som inneholder clip art, Grafikk, tegnefilm, illustrasjon&#10;&#10;Automatisk generert beskrivelse">
            <a:extLst>
              <a:ext uri="{FF2B5EF4-FFF2-40B4-BE49-F238E27FC236}">
                <a16:creationId xmlns:a16="http://schemas.microsoft.com/office/drawing/2014/main" id="{A42FF473-B011-EEF3-B468-F717773BCD7E}"/>
              </a:ext>
            </a:extLst>
          </p:cNvPr>
          <p:cNvPicPr>
            <a:picLocks noChangeAspect="1"/>
          </p:cNvPicPr>
          <p:nvPr/>
        </p:nvPicPr>
        <p:blipFill>
          <a:blip r:embed="rId7"/>
          <a:stretch>
            <a:fillRect/>
          </a:stretch>
        </p:blipFill>
        <p:spPr>
          <a:xfrm>
            <a:off x="7348451" y="2601874"/>
            <a:ext cx="2327564" cy="2302670"/>
          </a:xfrm>
          <a:prstGeom prst="rect">
            <a:avLst/>
          </a:prstGeom>
        </p:spPr>
      </p:pic>
    </p:spTree>
    <p:extLst>
      <p:ext uri="{BB962C8B-B14F-4D97-AF65-F5344CB8AC3E}">
        <p14:creationId xmlns:p14="http://schemas.microsoft.com/office/powerpoint/2010/main" val="237873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Treffer du målgruppa til avisa?</a:t>
            </a:r>
          </a:p>
        </p:txBody>
      </p:sp>
      <p:sp>
        <p:nvSpPr>
          <p:cNvPr id="10" name="Plassholder for innhold 9">
            <a:extLst>
              <a:ext uri="{FF2B5EF4-FFF2-40B4-BE49-F238E27FC236}">
                <a16:creationId xmlns:a16="http://schemas.microsoft.com/office/drawing/2014/main" id="{7AB8B650-9698-2DD3-5544-5C2F0E7C988B}"/>
              </a:ext>
            </a:extLst>
          </p:cNvPr>
          <p:cNvSpPr>
            <a:spLocks noGrp="1"/>
          </p:cNvSpPr>
          <p:nvPr>
            <p:ph idx="1"/>
          </p:nvPr>
        </p:nvSpPr>
        <p:spPr/>
        <p:txBody>
          <a:bodyPr/>
          <a:lstStyle/>
          <a:p>
            <a:pPr marL="0" indent="0">
              <a:buNone/>
            </a:pPr>
            <a:endParaRPr lang="nb-NO"/>
          </a:p>
          <a:p>
            <a:pPr marL="0" indent="0">
              <a:buNone/>
            </a:pPr>
            <a:r>
              <a:rPr lang="nb-NO"/>
              <a:t>	</a:t>
            </a:r>
          </a:p>
          <a:p>
            <a:pPr marL="0" indent="0">
              <a:buNone/>
            </a:pPr>
            <a:endParaRPr lang="nb-NO"/>
          </a:p>
          <a:p>
            <a:pPr marL="0" indent="0">
              <a:buNone/>
            </a:pPr>
            <a:endParaRPr lang="nb-NO"/>
          </a:p>
          <a:p>
            <a:pPr marL="0" indent="0">
              <a:buNone/>
            </a:pPr>
            <a:endParaRPr lang="nb-NO"/>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descr="Et bilde som inneholder symbol, sirkel, logo, Grafikk&#10;&#10;Automatisk generert beskrivelse">
            <a:extLst>
              <a:ext uri="{FF2B5EF4-FFF2-40B4-BE49-F238E27FC236}">
                <a16:creationId xmlns:a16="http://schemas.microsoft.com/office/drawing/2014/main" id="{C7F2BD5C-645B-F94B-DD04-0FA96FE884E9}"/>
              </a:ext>
            </a:extLst>
          </p:cNvPr>
          <p:cNvPicPr>
            <a:picLocks noChangeAspect="1"/>
          </p:cNvPicPr>
          <p:nvPr/>
        </p:nvPicPr>
        <p:blipFill>
          <a:blip r:embed="rId7"/>
          <a:stretch>
            <a:fillRect/>
          </a:stretch>
        </p:blipFill>
        <p:spPr>
          <a:xfrm>
            <a:off x="4696173" y="1819634"/>
            <a:ext cx="2799654" cy="2868273"/>
          </a:xfrm>
          <a:prstGeom prst="rect">
            <a:avLst/>
          </a:prstGeom>
        </p:spPr>
      </p:pic>
    </p:spTree>
    <p:extLst>
      <p:ext uri="{BB962C8B-B14F-4D97-AF65-F5344CB8AC3E}">
        <p14:creationId xmlns:p14="http://schemas.microsoft.com/office/powerpoint/2010/main" val="420213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Hvor skal du skrive? </a:t>
            </a:r>
          </a:p>
        </p:txBody>
      </p:sp>
      <p:sp>
        <p:nvSpPr>
          <p:cNvPr id="10" name="Plassholder for innhold 9">
            <a:extLst>
              <a:ext uri="{FF2B5EF4-FFF2-40B4-BE49-F238E27FC236}">
                <a16:creationId xmlns:a16="http://schemas.microsoft.com/office/drawing/2014/main" id="{7AB8B650-9698-2DD3-5544-5C2F0E7C988B}"/>
              </a:ext>
            </a:extLst>
          </p:cNvPr>
          <p:cNvSpPr>
            <a:spLocks noGrp="1"/>
          </p:cNvSpPr>
          <p:nvPr>
            <p:ph idx="1"/>
          </p:nvPr>
        </p:nvSpPr>
        <p:spPr/>
        <p:txBody>
          <a:bodyPr/>
          <a:lstStyle/>
          <a:p>
            <a:pPr marL="0" indent="0">
              <a:buNone/>
            </a:pPr>
            <a:endParaRPr lang="nb-NO"/>
          </a:p>
          <a:p>
            <a:pPr marL="0" indent="0">
              <a:buNone/>
            </a:pPr>
            <a:r>
              <a:rPr lang="nb-NO"/>
              <a:t>	Lurt å spille på hjemmebane</a:t>
            </a:r>
          </a:p>
          <a:p>
            <a:pPr marL="0" indent="0">
              <a:buNone/>
            </a:pPr>
            <a:endParaRPr lang="nb-NO"/>
          </a:p>
          <a:p>
            <a:pPr marL="0" indent="0">
              <a:buNone/>
            </a:pPr>
            <a:endParaRPr lang="nb-NO"/>
          </a:p>
          <a:p>
            <a:pPr marL="0" indent="0">
              <a:buNone/>
            </a:pPr>
            <a:endParaRPr lang="nb-NO"/>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23880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Begrensningens kunst</a:t>
            </a:r>
          </a:p>
        </p:txBody>
      </p:sp>
      <p:sp>
        <p:nvSpPr>
          <p:cNvPr id="10" name="Plassholder for innhold 9">
            <a:extLst>
              <a:ext uri="{FF2B5EF4-FFF2-40B4-BE49-F238E27FC236}">
                <a16:creationId xmlns:a16="http://schemas.microsoft.com/office/drawing/2014/main" id="{7AB8B650-9698-2DD3-5544-5C2F0E7C988B}"/>
              </a:ext>
            </a:extLst>
          </p:cNvPr>
          <p:cNvSpPr>
            <a:spLocks noGrp="1"/>
          </p:cNvSpPr>
          <p:nvPr>
            <p:ph idx="1"/>
          </p:nvPr>
        </p:nvSpPr>
        <p:spPr/>
        <p:txBody>
          <a:bodyPr/>
          <a:lstStyle/>
          <a:p>
            <a:pPr marL="0" indent="0">
              <a:buNone/>
            </a:pPr>
            <a:endParaRPr lang="nb-NO"/>
          </a:p>
          <a:p>
            <a:pPr marL="0" indent="0" algn="l">
              <a:buNone/>
            </a:pPr>
            <a:r>
              <a:rPr lang="nb-NO" sz="3200" b="0" i="1" u="none" strike="noStrike" baseline="0">
                <a:latin typeface="Source Sans Pro" panose="020B0503030403020204" pitchFamily="34" charset="0"/>
                <a:ea typeface="Source Sans Pro" panose="020B0503030403020204" pitchFamily="34" charset="0"/>
              </a:rPr>
              <a:t>«Størst suksessrate for lokalaviser er mellom 1800-2200 tegn</a:t>
            </a:r>
          </a:p>
          <a:p>
            <a:pPr marL="0" indent="0" algn="l">
              <a:buNone/>
            </a:pPr>
            <a:r>
              <a:rPr lang="nb-NO" sz="3200" b="0" i="1" u="none" strike="noStrike" baseline="0">
                <a:latin typeface="Source Sans Pro" panose="020B0503030403020204" pitchFamily="34" charset="0"/>
                <a:ea typeface="Source Sans Pro" panose="020B0503030403020204" pitchFamily="34" charset="0"/>
              </a:rPr>
              <a:t>inkludert mellomrom. De større avisene har egne regler, kronikker kan være ca. 4500-5500. Tilsvar må nesten unntak være relativt</a:t>
            </a:r>
          </a:p>
          <a:p>
            <a:pPr algn="l"/>
            <a:r>
              <a:rPr lang="nb-NO" sz="3200" b="0" i="1" u="none" strike="noStrike" baseline="0">
                <a:latin typeface="Source Sans Pro" panose="020B0503030403020204" pitchFamily="34" charset="0"/>
                <a:ea typeface="Source Sans Pro" panose="020B0503030403020204" pitchFamily="34" charset="0"/>
              </a:rPr>
              <a:t>korte, og ALDRI lenger enn innlegget du svarer på.»</a:t>
            </a:r>
          </a:p>
          <a:p>
            <a:pPr algn="l"/>
            <a:r>
              <a:rPr lang="nb-NO" sz="3200" b="0" i="0" u="none" strike="noStrike" baseline="0">
                <a:latin typeface="Source Sans Pro" panose="020B0503030403020204" pitchFamily="34" charset="0"/>
                <a:ea typeface="Source Sans Pro" panose="020B0503030403020204" pitchFamily="34" charset="0"/>
              </a:rPr>
              <a:t>Tips for å skrive et godt leserinnlegg, Høyre.no</a:t>
            </a:r>
            <a:endParaRPr lang="nb-NO" sz="3200">
              <a:latin typeface="Source Sans Pro" panose="020B0503030403020204" pitchFamily="34" charset="0"/>
              <a:ea typeface="Source Sans Pro" panose="020B0503030403020204" pitchFamily="34" charset="0"/>
            </a:endParaRPr>
          </a:p>
          <a:p>
            <a:pPr marL="0" indent="0">
              <a:buNone/>
            </a:pPr>
            <a:endParaRPr lang="nb-NO"/>
          </a:p>
          <a:p>
            <a:pPr marL="0" indent="0">
              <a:buNone/>
            </a:pPr>
            <a:endParaRPr lang="nb-NO"/>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98636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Hvordan skal du skrive?</a:t>
            </a:r>
          </a:p>
        </p:txBody>
      </p:sp>
      <p:sp>
        <p:nvSpPr>
          <p:cNvPr id="10" name="Plassholder for innhold 9">
            <a:extLst>
              <a:ext uri="{FF2B5EF4-FFF2-40B4-BE49-F238E27FC236}">
                <a16:creationId xmlns:a16="http://schemas.microsoft.com/office/drawing/2014/main" id="{7AB8B650-9698-2DD3-5544-5C2F0E7C988B}"/>
              </a:ext>
            </a:extLst>
          </p:cNvPr>
          <p:cNvSpPr>
            <a:spLocks noGrp="1"/>
          </p:cNvSpPr>
          <p:nvPr>
            <p:ph idx="1"/>
          </p:nvPr>
        </p:nvSpPr>
        <p:spPr/>
        <p:txBody>
          <a:bodyPr/>
          <a:lstStyle/>
          <a:p>
            <a:pPr marL="0" indent="0">
              <a:buNone/>
            </a:pPr>
            <a:endParaRPr lang="nb-NO"/>
          </a:p>
          <a:p>
            <a:pPr marL="0" indent="0">
              <a:buNone/>
            </a:pPr>
            <a:endParaRPr lang="nb-NO"/>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60362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Hvem skriver du til?</a:t>
            </a:r>
          </a:p>
        </p:txBody>
      </p:sp>
      <p:sp>
        <p:nvSpPr>
          <p:cNvPr id="10" name="Plassholder for innhold 9">
            <a:extLst>
              <a:ext uri="{FF2B5EF4-FFF2-40B4-BE49-F238E27FC236}">
                <a16:creationId xmlns:a16="http://schemas.microsoft.com/office/drawing/2014/main" id="{7AB8B650-9698-2DD3-5544-5C2F0E7C988B}"/>
              </a:ext>
            </a:extLst>
          </p:cNvPr>
          <p:cNvSpPr>
            <a:spLocks noGrp="1"/>
          </p:cNvSpPr>
          <p:nvPr>
            <p:ph idx="1"/>
          </p:nvPr>
        </p:nvSpPr>
        <p:spPr/>
        <p:txBody>
          <a:bodyPr/>
          <a:lstStyle/>
          <a:p>
            <a:pPr marL="0" indent="0">
              <a:buNone/>
            </a:pPr>
            <a:endParaRPr lang="nb-NO"/>
          </a:p>
          <a:p>
            <a:pPr marL="0" indent="0">
              <a:buNone/>
            </a:pPr>
            <a:r>
              <a:rPr lang="nb-NO"/>
              <a:t>Velg målgruppe</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3" name="Bilde 2" descr="Et bilde som inneholder symbol, sirkel, logo, Grafikk&#10;&#10;Automatisk generert beskrivelse">
            <a:extLst>
              <a:ext uri="{FF2B5EF4-FFF2-40B4-BE49-F238E27FC236}">
                <a16:creationId xmlns:a16="http://schemas.microsoft.com/office/drawing/2014/main" id="{8BFCFDA6-9FA0-5EC2-8EC2-D1728F383BC5}"/>
              </a:ext>
            </a:extLst>
          </p:cNvPr>
          <p:cNvPicPr>
            <a:picLocks noChangeAspect="1"/>
          </p:cNvPicPr>
          <p:nvPr/>
        </p:nvPicPr>
        <p:blipFill>
          <a:blip r:embed="rId7"/>
          <a:stretch>
            <a:fillRect/>
          </a:stretch>
        </p:blipFill>
        <p:spPr>
          <a:xfrm>
            <a:off x="7638914" y="2433498"/>
            <a:ext cx="1943371" cy="1991003"/>
          </a:xfrm>
          <a:prstGeom prst="rect">
            <a:avLst/>
          </a:prstGeom>
        </p:spPr>
      </p:pic>
    </p:spTree>
    <p:extLst>
      <p:ext uri="{BB962C8B-B14F-4D97-AF65-F5344CB8AC3E}">
        <p14:creationId xmlns:p14="http://schemas.microsoft.com/office/powerpoint/2010/main" val="475597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Du, vi, en eller man</a:t>
            </a:r>
          </a:p>
        </p:txBody>
      </p:sp>
      <p:sp>
        <p:nvSpPr>
          <p:cNvPr id="10" name="Plassholder for innhold 9">
            <a:extLst>
              <a:ext uri="{FF2B5EF4-FFF2-40B4-BE49-F238E27FC236}">
                <a16:creationId xmlns:a16="http://schemas.microsoft.com/office/drawing/2014/main" id="{7AB8B650-9698-2DD3-5544-5C2F0E7C988B}"/>
              </a:ext>
            </a:extLst>
          </p:cNvPr>
          <p:cNvSpPr>
            <a:spLocks noGrp="1"/>
          </p:cNvSpPr>
          <p:nvPr>
            <p:ph idx="1"/>
          </p:nvPr>
        </p:nvSpPr>
        <p:spPr/>
        <p:txBody>
          <a:bodyPr/>
          <a:lstStyle/>
          <a:p>
            <a:pPr marL="0" indent="0">
              <a:buNone/>
            </a:pPr>
            <a:endParaRPr lang="nb-NO"/>
          </a:p>
          <a:p>
            <a:pPr marL="0" indent="0">
              <a:buNone/>
            </a:pPr>
            <a:r>
              <a:rPr lang="nb-NO"/>
              <a:t>Valg av pronomen</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descr="Et bilde som inneholder clip art, Grafikk, tegnefilm, illustrasjon&#10;&#10;Automatisk generert beskrivelse">
            <a:extLst>
              <a:ext uri="{FF2B5EF4-FFF2-40B4-BE49-F238E27FC236}">
                <a16:creationId xmlns:a16="http://schemas.microsoft.com/office/drawing/2014/main" id="{C63B9A21-93F7-0C11-F579-2A3DF5D99CDB}"/>
              </a:ext>
            </a:extLst>
          </p:cNvPr>
          <p:cNvPicPr>
            <a:picLocks noChangeAspect="1"/>
          </p:cNvPicPr>
          <p:nvPr/>
        </p:nvPicPr>
        <p:blipFill>
          <a:blip r:embed="rId7"/>
          <a:stretch>
            <a:fillRect/>
          </a:stretch>
        </p:blipFill>
        <p:spPr>
          <a:xfrm>
            <a:off x="7643688" y="2757364"/>
            <a:ext cx="1781424" cy="1762371"/>
          </a:xfrm>
          <a:prstGeom prst="rect">
            <a:avLst/>
          </a:prstGeom>
        </p:spPr>
      </p:pic>
    </p:spTree>
    <p:extLst>
      <p:ext uri="{BB962C8B-B14F-4D97-AF65-F5344CB8AC3E}">
        <p14:creationId xmlns:p14="http://schemas.microsoft.com/office/powerpoint/2010/main" val="36573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normAutofit/>
          </a:bodyPr>
          <a:lstStyle/>
          <a:p>
            <a:pPr algn="ctr"/>
            <a:r>
              <a:rPr lang="nb-NO" sz="3600"/>
              <a:t>Politisk interessekamp</a:t>
            </a:r>
          </a:p>
        </p:txBody>
      </p:sp>
      <p:sp>
        <p:nvSpPr>
          <p:cNvPr id="12" name="Plassholder for innhold 11">
            <a:extLst>
              <a:ext uri="{FF2B5EF4-FFF2-40B4-BE49-F238E27FC236}">
                <a16:creationId xmlns:a16="http://schemas.microsoft.com/office/drawing/2014/main" id="{451CA92D-137C-FA5D-00D9-B577E3D4ED7F}"/>
              </a:ext>
            </a:extLst>
          </p:cNvPr>
          <p:cNvSpPr>
            <a:spLocks noGrp="1"/>
          </p:cNvSpPr>
          <p:nvPr>
            <p:ph idx="1"/>
          </p:nvPr>
        </p:nvSpPr>
        <p:spPr>
          <a:xfrm>
            <a:off x="5495720" y="1623728"/>
            <a:ext cx="5758434" cy="4340350"/>
          </a:xfrm>
        </p:spPr>
        <p:txBody>
          <a:bodyPr vert="horz" lIns="91440" tIns="45720" rIns="91440" bIns="45720" rtlCol="0" anchor="t">
            <a:normAutofit/>
          </a:bodyPr>
          <a:lstStyle/>
          <a:p>
            <a:r>
              <a:rPr lang="nb-NO"/>
              <a:t>CRPD – FNs konvensjon om rettighetene til personer med nedsatt funksjonsevne</a:t>
            </a:r>
          </a:p>
          <a:p>
            <a:r>
              <a:rPr lang="nb-NO"/>
              <a:t>Betyr ikke at rettighetene blir innfridd av seg selv</a:t>
            </a:r>
          </a:p>
          <a:p>
            <a:r>
              <a:rPr lang="nb-NO"/>
              <a:t>Egne kurs og hefter om CRPD og brukermedvirkning</a:t>
            </a:r>
          </a:p>
          <a:p>
            <a:r>
              <a:rPr lang="nb-NO"/>
              <a:t>CRPD er en verktøykasse</a:t>
            </a:r>
          </a:p>
        </p:txBody>
      </p:sp>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11" name="Bilde 10">
            <a:extLst>
              <a:ext uri="{FF2B5EF4-FFF2-40B4-BE49-F238E27FC236}">
                <a16:creationId xmlns:a16="http://schemas.microsoft.com/office/drawing/2014/main" id="{8C522106-B0B9-BA11-4DF7-367A359BF009}"/>
              </a:ext>
            </a:extLst>
          </p:cNvPr>
          <p:cNvPicPr>
            <a:picLocks noChangeAspect="1"/>
          </p:cNvPicPr>
          <p:nvPr/>
        </p:nvPicPr>
        <p:blipFill>
          <a:blip r:embed="rId7"/>
          <a:stretch>
            <a:fillRect/>
          </a:stretch>
        </p:blipFill>
        <p:spPr>
          <a:xfrm>
            <a:off x="1399925" y="1623728"/>
            <a:ext cx="2801385" cy="3964635"/>
          </a:xfrm>
          <a:prstGeom prst="rect">
            <a:avLst/>
          </a:prstGeom>
        </p:spPr>
      </p:pic>
    </p:spTree>
    <p:extLst>
      <p:ext uri="{BB962C8B-B14F-4D97-AF65-F5344CB8AC3E}">
        <p14:creationId xmlns:p14="http://schemas.microsoft.com/office/powerpoint/2010/main" val="4182909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Vil du dele av deg selv?</a:t>
            </a:r>
          </a:p>
        </p:txBody>
      </p:sp>
      <p:sp>
        <p:nvSpPr>
          <p:cNvPr id="10" name="Plassholder for innhold 9">
            <a:extLst>
              <a:ext uri="{FF2B5EF4-FFF2-40B4-BE49-F238E27FC236}">
                <a16:creationId xmlns:a16="http://schemas.microsoft.com/office/drawing/2014/main" id="{7AB8B650-9698-2DD3-5544-5C2F0E7C988B}"/>
              </a:ext>
            </a:extLst>
          </p:cNvPr>
          <p:cNvSpPr>
            <a:spLocks noGrp="1"/>
          </p:cNvSpPr>
          <p:nvPr>
            <p:ph idx="1"/>
          </p:nvPr>
        </p:nvSpPr>
        <p:spPr/>
        <p:txBody>
          <a:bodyPr/>
          <a:lstStyle/>
          <a:p>
            <a:pPr marL="0" indent="0">
              <a:buNone/>
            </a:pPr>
            <a:endParaRPr lang="nb-NO"/>
          </a:p>
          <a:p>
            <a:r>
              <a:rPr lang="nb-NO" sz="3200"/>
              <a:t>Personlig?</a:t>
            </a:r>
          </a:p>
          <a:p>
            <a:r>
              <a:rPr lang="nb-NO" sz="3200"/>
              <a:t>Generelt?</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descr="Et bilde som inneholder clip art, Grafikk, tegnefilm, illustrasjon&#10;&#10;Automatisk generert beskrivelse">
            <a:extLst>
              <a:ext uri="{FF2B5EF4-FFF2-40B4-BE49-F238E27FC236}">
                <a16:creationId xmlns:a16="http://schemas.microsoft.com/office/drawing/2014/main" id="{C63B9A21-93F7-0C11-F579-2A3DF5D99CDB}"/>
              </a:ext>
            </a:extLst>
          </p:cNvPr>
          <p:cNvPicPr>
            <a:picLocks noChangeAspect="1"/>
          </p:cNvPicPr>
          <p:nvPr/>
        </p:nvPicPr>
        <p:blipFill>
          <a:blip r:embed="rId7"/>
          <a:stretch>
            <a:fillRect/>
          </a:stretch>
        </p:blipFill>
        <p:spPr>
          <a:xfrm>
            <a:off x="7643688" y="2757364"/>
            <a:ext cx="1781424" cy="1762371"/>
          </a:xfrm>
          <a:prstGeom prst="rect">
            <a:avLst/>
          </a:prstGeom>
        </p:spPr>
      </p:pic>
    </p:spTree>
    <p:extLst>
      <p:ext uri="{BB962C8B-B14F-4D97-AF65-F5344CB8AC3E}">
        <p14:creationId xmlns:p14="http://schemas.microsoft.com/office/powerpoint/2010/main" val="81328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Hva slags språk bør du bruke?</a:t>
            </a:r>
          </a:p>
        </p:txBody>
      </p:sp>
      <p:sp>
        <p:nvSpPr>
          <p:cNvPr id="10" name="Plassholder for innhold 9">
            <a:extLst>
              <a:ext uri="{FF2B5EF4-FFF2-40B4-BE49-F238E27FC236}">
                <a16:creationId xmlns:a16="http://schemas.microsoft.com/office/drawing/2014/main" id="{7AB8B650-9698-2DD3-5544-5C2F0E7C988B}"/>
              </a:ext>
            </a:extLst>
          </p:cNvPr>
          <p:cNvSpPr>
            <a:spLocks noGrp="1"/>
          </p:cNvSpPr>
          <p:nvPr>
            <p:ph idx="1"/>
          </p:nvPr>
        </p:nvSpPr>
        <p:spPr/>
        <p:txBody>
          <a:bodyPr/>
          <a:lstStyle/>
          <a:p>
            <a:r>
              <a:rPr lang="nb-NO" sz="3200"/>
              <a:t>Bokmål eller nynorsk?</a:t>
            </a:r>
          </a:p>
          <a:p>
            <a:r>
              <a:rPr lang="nb-NO" sz="3200"/>
              <a:t>Muntlig eller formell stil?</a:t>
            </a:r>
          </a:p>
          <a:p>
            <a:r>
              <a:rPr lang="nb-NO" sz="3200"/>
              <a:t>Dialekt?</a:t>
            </a:r>
          </a:p>
          <a:p>
            <a:r>
              <a:rPr lang="nb-NO" sz="3200"/>
              <a:t>Hva behersker eller liker du best?</a:t>
            </a:r>
          </a:p>
          <a:p>
            <a:r>
              <a:rPr lang="nb-NO" sz="3200"/>
              <a:t>Hvem er målgruppen?</a:t>
            </a:r>
          </a:p>
          <a:p>
            <a:pPr marL="0" indent="0">
              <a:buNone/>
            </a:pPr>
            <a:endParaRPr lang="nb-NO"/>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749150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Bør du bruke humor?</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2" name="Plassholder for innhold 1" descr="Et bilde som inneholder symbol, sirkel, logo, Grafikk&#10;&#10;Automatisk generert beskrivelse">
            <a:extLst>
              <a:ext uri="{FF2B5EF4-FFF2-40B4-BE49-F238E27FC236}">
                <a16:creationId xmlns:a16="http://schemas.microsoft.com/office/drawing/2014/main" id="{7FC5FE85-2645-2B80-C3B0-684893A6AB4B}"/>
              </a:ext>
            </a:extLst>
          </p:cNvPr>
          <p:cNvPicPr>
            <a:picLocks noGrp="1" noChangeAspect="1"/>
          </p:cNvPicPr>
          <p:nvPr>
            <p:ph idx="1"/>
          </p:nvPr>
        </p:nvPicPr>
        <p:blipFill>
          <a:blip r:embed="rId7"/>
          <a:stretch>
            <a:fillRect/>
          </a:stretch>
        </p:blipFill>
        <p:spPr>
          <a:xfrm>
            <a:off x="8116019" y="2433498"/>
            <a:ext cx="1943371" cy="1991003"/>
          </a:xfrm>
          <a:prstGeom prst="rect">
            <a:avLst/>
          </a:prstGeom>
        </p:spPr>
      </p:pic>
    </p:spTree>
    <p:extLst>
      <p:ext uri="{BB962C8B-B14F-4D97-AF65-F5344CB8AC3E}">
        <p14:creationId xmlns:p14="http://schemas.microsoft.com/office/powerpoint/2010/main" val="3417056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Retoriske spørsmål</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9" name="Plassholder for innhold 8">
            <a:extLst>
              <a:ext uri="{FF2B5EF4-FFF2-40B4-BE49-F238E27FC236}">
                <a16:creationId xmlns:a16="http://schemas.microsoft.com/office/drawing/2014/main" id="{382C8CE9-D441-04EE-29FC-9F7B5C2BB48D}"/>
              </a:ext>
            </a:extLst>
          </p:cNvPr>
          <p:cNvSpPr>
            <a:spLocks noGrp="1"/>
          </p:cNvSpPr>
          <p:nvPr>
            <p:ph idx="1"/>
          </p:nvPr>
        </p:nvSpPr>
        <p:spPr/>
        <p:txBody>
          <a:bodyPr>
            <a:normAutofit/>
          </a:bodyPr>
          <a:lstStyle/>
          <a:p>
            <a:pPr marL="0" indent="0" algn="ctr">
              <a:buNone/>
            </a:pPr>
            <a:endParaRPr lang="nb-NO" sz="9600">
              <a:solidFill>
                <a:schemeClr val="tx2"/>
              </a:solidFill>
            </a:endParaRPr>
          </a:p>
          <a:p>
            <a:pPr marL="0" indent="0" algn="ctr">
              <a:buNone/>
            </a:pPr>
            <a:r>
              <a:rPr lang="nb-NO" sz="9600">
                <a:solidFill>
                  <a:schemeClr val="tx2"/>
                </a:solidFill>
              </a:rPr>
              <a:t>?</a:t>
            </a:r>
          </a:p>
        </p:txBody>
      </p:sp>
    </p:spTree>
    <p:extLst>
      <p:ext uri="{BB962C8B-B14F-4D97-AF65-F5344CB8AC3E}">
        <p14:creationId xmlns:p14="http://schemas.microsoft.com/office/powerpoint/2010/main" val="301141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Lek med ord, sammenligninger og bilder</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9" name="Plassholder for innhold 8">
            <a:extLst>
              <a:ext uri="{FF2B5EF4-FFF2-40B4-BE49-F238E27FC236}">
                <a16:creationId xmlns:a16="http://schemas.microsoft.com/office/drawing/2014/main" id="{A8CE0702-6B08-8B54-A596-799D600CC994}"/>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3159609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Plussord og minusord</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9" name="Plassholder for innhold 8">
            <a:extLst>
              <a:ext uri="{FF2B5EF4-FFF2-40B4-BE49-F238E27FC236}">
                <a16:creationId xmlns:a16="http://schemas.microsoft.com/office/drawing/2014/main" id="{B5251763-58E5-B888-5318-013AEC2EA936}"/>
              </a:ext>
            </a:extLst>
          </p:cNvPr>
          <p:cNvSpPr>
            <a:spLocks noGrp="1"/>
          </p:cNvSpPr>
          <p:nvPr>
            <p:ph idx="1"/>
          </p:nvPr>
        </p:nvSpPr>
        <p:spPr/>
        <p:txBody>
          <a:bodyPr>
            <a:normAutofit/>
          </a:bodyPr>
          <a:lstStyle/>
          <a:p>
            <a:pPr marL="0" indent="0" algn="ctr">
              <a:buNone/>
            </a:pPr>
            <a:endParaRPr lang="nb-NO" sz="9600">
              <a:solidFill>
                <a:schemeClr val="tx2"/>
              </a:solidFill>
            </a:endParaRPr>
          </a:p>
          <a:p>
            <a:pPr marL="0" indent="0" algn="ctr">
              <a:buNone/>
            </a:pPr>
            <a:r>
              <a:rPr lang="nb-NO" sz="9600">
                <a:solidFill>
                  <a:schemeClr val="tx2"/>
                </a:solidFill>
              </a:rPr>
              <a:t>+/-</a:t>
            </a:r>
          </a:p>
        </p:txBody>
      </p:sp>
    </p:spTree>
    <p:extLst>
      <p:ext uri="{BB962C8B-B14F-4D97-AF65-F5344CB8AC3E}">
        <p14:creationId xmlns:p14="http://schemas.microsoft.com/office/powerpoint/2010/main" val="2606465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Unngå stammespråk</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2" name="Plassholder for innhold 1" descr="Et bilde som inneholder clip art, Grafikk, tegnefilm, illustrasjon&#10;&#10;Automatisk generert beskrivelse">
            <a:extLst>
              <a:ext uri="{FF2B5EF4-FFF2-40B4-BE49-F238E27FC236}">
                <a16:creationId xmlns:a16="http://schemas.microsoft.com/office/drawing/2014/main" id="{6FFE2067-E617-01DF-41D9-44D25ABD5074}"/>
              </a:ext>
            </a:extLst>
          </p:cNvPr>
          <p:cNvPicPr>
            <a:picLocks noGrp="1" noChangeAspect="1"/>
          </p:cNvPicPr>
          <p:nvPr>
            <p:ph idx="1"/>
          </p:nvPr>
        </p:nvPicPr>
        <p:blipFill>
          <a:blip r:embed="rId7"/>
          <a:stretch>
            <a:fillRect/>
          </a:stretch>
        </p:blipFill>
        <p:spPr>
          <a:xfrm>
            <a:off x="5205288" y="3120108"/>
            <a:ext cx="1781424" cy="1762371"/>
          </a:xfrm>
          <a:prstGeom prst="rect">
            <a:avLst/>
          </a:prstGeom>
        </p:spPr>
      </p:pic>
    </p:spTree>
    <p:extLst>
      <p:ext uri="{BB962C8B-B14F-4D97-AF65-F5344CB8AC3E}">
        <p14:creationId xmlns:p14="http://schemas.microsoft.com/office/powerpoint/2010/main" val="3130512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Senk lista og skriv noe </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9" name="Plassholder for innhold 8">
            <a:extLst>
              <a:ext uri="{FF2B5EF4-FFF2-40B4-BE49-F238E27FC236}">
                <a16:creationId xmlns:a16="http://schemas.microsoft.com/office/drawing/2014/main" id="{60CF9449-529C-76D4-E592-6ACC14BA930B}"/>
              </a:ext>
            </a:extLst>
          </p:cNvPr>
          <p:cNvSpPr>
            <a:spLocks noGrp="1"/>
          </p:cNvSpPr>
          <p:nvPr>
            <p:ph idx="1"/>
          </p:nvPr>
        </p:nvSpPr>
        <p:spPr/>
        <p:txBody>
          <a:bodyPr/>
          <a:lstStyle/>
          <a:p>
            <a:pPr marL="0" indent="0">
              <a:buNone/>
            </a:pPr>
            <a:r>
              <a:rPr lang="nb-NO"/>
              <a:t>Bare skriv noe</a:t>
            </a:r>
          </a:p>
          <a:p>
            <a:pPr marL="0" indent="0">
              <a:buNone/>
            </a:pPr>
            <a:r>
              <a:rPr lang="nb-NO"/>
              <a:t>Kronologi, og finpussing kan komme senere</a:t>
            </a:r>
          </a:p>
          <a:p>
            <a:pPr marL="0" indent="0">
              <a:buNone/>
            </a:pPr>
            <a:r>
              <a:rPr lang="nb-NO"/>
              <a:t>Setninger og avsnitt som byggeklosser</a:t>
            </a:r>
          </a:p>
        </p:txBody>
      </p:sp>
    </p:spTree>
    <p:extLst>
      <p:ext uri="{BB962C8B-B14F-4D97-AF65-F5344CB8AC3E}">
        <p14:creationId xmlns:p14="http://schemas.microsoft.com/office/powerpoint/2010/main" val="3578453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Korrektur og ballkasting</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9" name="Plassholder for innhold 8">
            <a:extLst>
              <a:ext uri="{FF2B5EF4-FFF2-40B4-BE49-F238E27FC236}">
                <a16:creationId xmlns:a16="http://schemas.microsoft.com/office/drawing/2014/main" id="{60CF9449-529C-76D4-E592-6ACC14BA930B}"/>
              </a:ext>
            </a:extLst>
          </p:cNvPr>
          <p:cNvSpPr>
            <a:spLocks noGrp="1"/>
          </p:cNvSpPr>
          <p:nvPr>
            <p:ph idx="1"/>
          </p:nvPr>
        </p:nvSpPr>
        <p:spPr/>
        <p:txBody>
          <a:bodyPr/>
          <a:lstStyle/>
          <a:p>
            <a:pPr marL="0" indent="0">
              <a:buNone/>
            </a:pPr>
            <a:r>
              <a:rPr lang="nb-NO"/>
              <a:t>Alt blir bedre med litt hjelp</a:t>
            </a:r>
          </a:p>
          <a:p>
            <a:pPr marL="0" indent="0">
              <a:buNone/>
            </a:pPr>
            <a:r>
              <a:rPr lang="nb-NO"/>
              <a:t>Ikke vent til korrekturen</a:t>
            </a:r>
          </a:p>
          <a:p>
            <a:pPr marL="0" indent="0">
              <a:buNone/>
            </a:pPr>
            <a:r>
              <a:rPr lang="nb-NO"/>
              <a:t>«Kill your </a:t>
            </a:r>
            <a:r>
              <a:rPr lang="nb-NO" err="1"/>
              <a:t>darlings</a:t>
            </a:r>
            <a:r>
              <a:rPr lang="nb-NO"/>
              <a:t>», om helheten blir bedre av det</a:t>
            </a:r>
          </a:p>
        </p:txBody>
      </p:sp>
    </p:spTree>
    <p:extLst>
      <p:ext uri="{BB962C8B-B14F-4D97-AF65-F5344CB8AC3E}">
        <p14:creationId xmlns:p14="http://schemas.microsoft.com/office/powerpoint/2010/main" val="1145667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47A360BB-CFF0-4B3E-0AC2-36CD584A307D}"/>
              </a:ext>
            </a:extLst>
          </p:cNvPr>
          <p:cNvSpPr>
            <a:spLocks noGrp="1"/>
          </p:cNvSpPr>
          <p:nvPr>
            <p:ph type="title"/>
          </p:nvPr>
        </p:nvSpPr>
        <p:spPr/>
        <p:txBody>
          <a:bodyPr/>
          <a:lstStyle/>
          <a:p>
            <a:r>
              <a:rPr lang="nb-NO"/>
              <a:t>Hva gjør du når du har skrevet leserinnlegget?</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9" name="Plassholder for innhold 8">
            <a:extLst>
              <a:ext uri="{FF2B5EF4-FFF2-40B4-BE49-F238E27FC236}">
                <a16:creationId xmlns:a16="http://schemas.microsoft.com/office/drawing/2014/main" id="{60CF9449-529C-76D4-E592-6ACC14BA930B}"/>
              </a:ext>
            </a:extLst>
          </p:cNvPr>
          <p:cNvSpPr>
            <a:spLocks noGrp="1"/>
          </p:cNvSpPr>
          <p:nvPr>
            <p:ph idx="1"/>
          </p:nvPr>
        </p:nvSpPr>
        <p:spPr/>
        <p:txBody>
          <a:bodyPr vert="horz" lIns="91440" tIns="45720" rIns="91440" bIns="45720" rtlCol="0" anchor="t">
            <a:normAutofit/>
          </a:bodyPr>
          <a:lstStyle/>
          <a:p>
            <a:pPr marL="0" indent="0">
              <a:buNone/>
            </a:pPr>
            <a:r>
              <a:rPr lang="nb-NO" sz="1800" b="0">
                <a:latin typeface="Webdings"/>
                <a:ea typeface="Source Sans Pro SemiBold"/>
                <a:cs typeface="Open Sans SemiBold"/>
                <a:sym typeface="Webdings"/>
              </a:rPr>
              <a:t> </a:t>
            </a:r>
            <a:r>
              <a:rPr lang="nb-NO" sz="1800" b="0" i="0" u="none" strike="noStrike" baseline="0">
                <a:latin typeface="Webdings"/>
                <a:ea typeface="Source Sans Pro SemiBold"/>
                <a:cs typeface="Open Sans SemiBold"/>
                <a:sym typeface="Webdings"/>
              </a:rPr>
              <a:t>	</a:t>
            </a:r>
            <a:r>
              <a:rPr lang="nb-NO" sz="1800" b="0" i="0" u="none" strike="noStrike" baseline="0">
                <a:latin typeface="SourceSansPro-Regular"/>
                <a:ea typeface="Source Sans Pro SemiBold"/>
                <a:cs typeface="Open Sans SemiBold"/>
              </a:rPr>
              <a:t>Ikke send til flere aviser samtidig. Det blir sett på som dårlig kutyme, og det kan redusere muligheten 	for å komme på trykk ved senere anledninger.</a:t>
            </a:r>
          </a:p>
          <a:p>
            <a:pPr marL="0" indent="0" algn="l">
              <a:buNone/>
            </a:pPr>
            <a:r>
              <a:rPr lang="nb-NO" sz="1800" b="0" i="0" u="none" strike="noStrike" baseline="0">
                <a:latin typeface="SourceSansPro-Regular"/>
                <a:ea typeface="Source Sans Pro SemiBold"/>
                <a:cs typeface="Open Sans SemiBold"/>
              </a:rPr>
              <a:t>	Legg ved kort informasjon om deg selv og et bilde.</a:t>
            </a:r>
          </a:p>
          <a:p>
            <a:pPr marL="0" indent="0" algn="l">
              <a:buNone/>
            </a:pPr>
            <a:r>
              <a:rPr lang="nb-NO" sz="1800" b="0">
                <a:latin typeface="Webdings"/>
                <a:ea typeface="Source Sans Pro SemiBold"/>
                <a:cs typeface="Open Sans SemiBold"/>
                <a:sym typeface="Webdings"/>
              </a:rPr>
              <a:t>	</a:t>
            </a:r>
          </a:p>
          <a:p>
            <a:pPr marL="0" indent="0" algn="l">
              <a:buNone/>
            </a:pPr>
            <a:r>
              <a:rPr lang="nb-NO" sz="1800" b="0" i="0" u="none" strike="noStrike" baseline="0">
                <a:latin typeface="Webdings"/>
                <a:ea typeface="Source Sans Pro SemiBold"/>
                <a:cs typeface="Open Sans SemiBold"/>
                <a:sym typeface="Webdings"/>
              </a:rPr>
              <a:t>	</a:t>
            </a:r>
            <a:r>
              <a:rPr lang="nb-NO" sz="1800" b="0" i="0" u="none" strike="noStrike" baseline="0">
                <a:latin typeface="SourceSansPro-Regular"/>
                <a:ea typeface="Source Sans Pro SemiBold"/>
                <a:cs typeface="Open Sans SemiBold"/>
              </a:rPr>
              <a:t>Om du ikke kommer på trykk kan du sende innlegget til en annen avis i stedet.</a:t>
            </a:r>
            <a:endParaRPr lang="nb-NO" sz="1800" b="0">
              <a:latin typeface="Webdings" panose="05030102010509060703" pitchFamily="18" charset="2"/>
              <a:ea typeface="Source Sans Pro SemiBold"/>
              <a:cs typeface="Open Sans SemiBold"/>
            </a:endParaRPr>
          </a:p>
          <a:p>
            <a:pPr marL="0" indent="0" algn="l">
              <a:buNone/>
            </a:pPr>
            <a:r>
              <a:rPr lang="nb-NO" sz="1800" b="0" i="0" u="none" strike="noStrike" baseline="0">
                <a:latin typeface="SourceSansPro-Regular"/>
                <a:ea typeface="Source Sans Pro SemiBold"/>
                <a:cs typeface="Open Sans SemiBold"/>
              </a:rPr>
              <a:t>	</a:t>
            </a:r>
          </a:p>
          <a:p>
            <a:pPr marL="0" indent="0" algn="l">
              <a:buNone/>
            </a:pPr>
            <a:r>
              <a:rPr lang="nb-NO" sz="1800" b="0">
                <a:latin typeface="SourceSansPro-Regular"/>
                <a:ea typeface="Source Sans Pro SemiBold"/>
                <a:cs typeface="Open Sans SemiBold"/>
              </a:rPr>
              <a:t>	</a:t>
            </a:r>
            <a:r>
              <a:rPr lang="nb-NO" sz="1800" b="0" i="0" u="none" strike="noStrike" baseline="0">
                <a:latin typeface="SourceSansPro-Regular"/>
                <a:ea typeface="Source Sans Pro SemiBold"/>
                <a:cs typeface="Open Sans SemiBold"/>
              </a:rPr>
              <a:t>Om du fortsatt ikke har fått saken på trykk, kan du publisere saken på Facebook </a:t>
            </a:r>
            <a:r>
              <a:rPr lang="nb-NO" sz="1800" b="0">
                <a:latin typeface="SourceSansPro-Regular"/>
                <a:ea typeface="Source Sans Pro SemiBold"/>
                <a:cs typeface="Open Sans SemiBold"/>
              </a:rPr>
              <a:t>(eller</a:t>
            </a:r>
            <a:r>
              <a:rPr lang="nb-NO" sz="1800" b="0" i="0" u="none" strike="noStrike" baseline="0">
                <a:latin typeface="SourceSansPro-Regular"/>
                <a:ea typeface="Source Sans Pro SemiBold"/>
                <a:cs typeface="Open Sans SemiBold"/>
              </a:rPr>
              <a:t> andre sosiale 	medier</a:t>
            </a:r>
            <a:r>
              <a:rPr lang="nb-NO" sz="1800" b="0">
                <a:latin typeface="SourceSansPro-Regular"/>
                <a:ea typeface="Source Sans Pro SemiBold"/>
                <a:cs typeface="Open Sans SemiBold"/>
              </a:rPr>
              <a:t>)</a:t>
            </a:r>
            <a:r>
              <a:rPr lang="nb-NO" sz="1800" b="0" i="0" u="none" strike="noStrike" baseline="0">
                <a:latin typeface="SourceSansPro-Regular"/>
                <a:ea typeface="Source Sans Pro SemiBold"/>
                <a:cs typeface="Open Sans SemiBold"/>
              </a:rPr>
              <a:t> og se om du kan få saken delt derfra. Dette fungerer enda bedre om du kan få 	brukerorganisasjonen din til å publisere og dele på sosiale medier og nettsidene sine.</a:t>
            </a:r>
            <a:endParaRPr lang="nb-NO" sz="1800" b="0">
              <a:latin typeface="Webdings" panose="05030102010509060703" pitchFamily="18" charset="2"/>
              <a:ea typeface="Source Sans Pro SemiBold"/>
              <a:cs typeface="Open Sans SemiBold"/>
            </a:endParaRPr>
          </a:p>
        </p:txBody>
      </p:sp>
      <p:pic>
        <p:nvPicPr>
          <p:cNvPr id="3" name="Bilde 2">
            <a:extLst>
              <a:ext uri="{FF2B5EF4-FFF2-40B4-BE49-F238E27FC236}">
                <a16:creationId xmlns:a16="http://schemas.microsoft.com/office/drawing/2014/main" id="{621F46DA-4F72-09CB-6765-4441B5A3BBB2}"/>
              </a:ext>
            </a:extLst>
          </p:cNvPr>
          <p:cNvPicPr>
            <a:picLocks noChangeAspect="1"/>
          </p:cNvPicPr>
          <p:nvPr/>
        </p:nvPicPr>
        <p:blipFill>
          <a:blip r:embed="rId7"/>
          <a:stretch>
            <a:fillRect/>
          </a:stretch>
        </p:blipFill>
        <p:spPr>
          <a:xfrm>
            <a:off x="964362" y="1936951"/>
            <a:ext cx="371527" cy="371527"/>
          </a:xfrm>
          <a:prstGeom prst="rect">
            <a:avLst/>
          </a:prstGeom>
        </p:spPr>
      </p:pic>
      <p:pic>
        <p:nvPicPr>
          <p:cNvPr id="11" name="Bilde 10">
            <a:extLst>
              <a:ext uri="{FF2B5EF4-FFF2-40B4-BE49-F238E27FC236}">
                <a16:creationId xmlns:a16="http://schemas.microsoft.com/office/drawing/2014/main" id="{77C78FE0-E5F6-9B3E-3361-83D72675B490}"/>
              </a:ext>
            </a:extLst>
          </p:cNvPr>
          <p:cNvPicPr>
            <a:picLocks noChangeAspect="1"/>
          </p:cNvPicPr>
          <p:nvPr/>
        </p:nvPicPr>
        <p:blipFill>
          <a:blip r:embed="rId7"/>
          <a:stretch>
            <a:fillRect/>
          </a:stretch>
        </p:blipFill>
        <p:spPr>
          <a:xfrm>
            <a:off x="964361" y="2463233"/>
            <a:ext cx="371527" cy="371527"/>
          </a:xfrm>
          <a:prstGeom prst="rect">
            <a:avLst/>
          </a:prstGeom>
        </p:spPr>
      </p:pic>
      <p:pic>
        <p:nvPicPr>
          <p:cNvPr id="13" name="Bilde 12">
            <a:extLst>
              <a:ext uri="{FF2B5EF4-FFF2-40B4-BE49-F238E27FC236}">
                <a16:creationId xmlns:a16="http://schemas.microsoft.com/office/drawing/2014/main" id="{8DFFE1BE-AD88-A253-22BE-331762008D88}"/>
              </a:ext>
            </a:extLst>
          </p:cNvPr>
          <p:cNvPicPr>
            <a:picLocks noChangeAspect="1"/>
          </p:cNvPicPr>
          <p:nvPr/>
        </p:nvPicPr>
        <p:blipFill>
          <a:blip r:embed="rId7"/>
          <a:stretch>
            <a:fillRect/>
          </a:stretch>
        </p:blipFill>
        <p:spPr>
          <a:xfrm>
            <a:off x="968319" y="3158287"/>
            <a:ext cx="371527" cy="371527"/>
          </a:xfrm>
          <a:prstGeom prst="rect">
            <a:avLst/>
          </a:prstGeom>
        </p:spPr>
      </p:pic>
      <p:pic>
        <p:nvPicPr>
          <p:cNvPr id="15" name="Bilde 14">
            <a:extLst>
              <a:ext uri="{FF2B5EF4-FFF2-40B4-BE49-F238E27FC236}">
                <a16:creationId xmlns:a16="http://schemas.microsoft.com/office/drawing/2014/main" id="{9201C5BF-ECD2-E314-EDDF-23F5A7E08E6E}"/>
              </a:ext>
            </a:extLst>
          </p:cNvPr>
          <p:cNvPicPr>
            <a:picLocks noChangeAspect="1"/>
          </p:cNvPicPr>
          <p:nvPr/>
        </p:nvPicPr>
        <p:blipFill>
          <a:blip r:embed="rId8"/>
          <a:stretch>
            <a:fillRect/>
          </a:stretch>
        </p:blipFill>
        <p:spPr>
          <a:xfrm>
            <a:off x="964360" y="4061710"/>
            <a:ext cx="371527" cy="371527"/>
          </a:xfrm>
          <a:prstGeom prst="rect">
            <a:avLst/>
          </a:prstGeom>
        </p:spPr>
      </p:pic>
    </p:spTree>
    <p:extLst>
      <p:ext uri="{BB962C8B-B14F-4D97-AF65-F5344CB8AC3E}">
        <p14:creationId xmlns:p14="http://schemas.microsoft.com/office/powerpoint/2010/main" val="121919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C66B9EB-6A9C-0E18-247D-F3795BAEE5E2}"/>
              </a:ext>
            </a:extLst>
          </p:cNvPr>
          <p:cNvSpPr>
            <a:spLocks noGrp="1"/>
          </p:cNvSpPr>
          <p:nvPr>
            <p:ph type="title"/>
          </p:nvPr>
        </p:nvSpPr>
        <p:spPr/>
        <p:txBody>
          <a:bodyPr>
            <a:normAutofit/>
          </a:bodyPr>
          <a:lstStyle/>
          <a:p>
            <a:pPr algn="ctr"/>
            <a:r>
              <a:rPr lang="nb-NO" sz="3600" b="1" i="0" u="none" strike="noStrike" baseline="0">
                <a:solidFill>
                  <a:srgbClr val="EC5B1B"/>
                </a:solidFill>
                <a:latin typeface="Delicious-Bold"/>
              </a:rPr>
              <a:t>Hvorfor skal du </a:t>
            </a:r>
            <a:r>
              <a:rPr lang="nb-NO" sz="3600" b="1" i="0" u="sng" strike="noStrike" baseline="0">
                <a:solidFill>
                  <a:srgbClr val="EC5B1B"/>
                </a:solidFill>
                <a:latin typeface="Delicious-Bold"/>
              </a:rPr>
              <a:t>skrive</a:t>
            </a:r>
            <a:r>
              <a:rPr lang="nb-NO" sz="3600" b="1" i="0" u="none" strike="noStrike" baseline="0">
                <a:solidFill>
                  <a:srgbClr val="EC5B1B"/>
                </a:solidFill>
                <a:latin typeface="Delicious-Bold"/>
              </a:rPr>
              <a:t>?</a:t>
            </a:r>
            <a:endParaRPr lang="nb-NO" sz="3600"/>
          </a:p>
        </p:txBody>
      </p:sp>
      <p:sp>
        <p:nvSpPr>
          <p:cNvPr id="3" name="Plassholder for innhold 2">
            <a:extLst>
              <a:ext uri="{FF2B5EF4-FFF2-40B4-BE49-F238E27FC236}">
                <a16:creationId xmlns:a16="http://schemas.microsoft.com/office/drawing/2014/main" id="{562C106C-B590-F826-C407-2464B27E24B3}"/>
              </a:ext>
            </a:extLst>
          </p:cNvPr>
          <p:cNvSpPr>
            <a:spLocks noGrp="1"/>
          </p:cNvSpPr>
          <p:nvPr>
            <p:ph idx="1"/>
          </p:nvPr>
        </p:nvSpPr>
        <p:spPr/>
        <p:txBody>
          <a:bodyPr>
            <a:normAutofit/>
          </a:bodyPr>
          <a:lstStyle/>
          <a:p>
            <a:endParaRPr lang="nb-NO" sz="3600"/>
          </a:p>
          <a:p>
            <a:r>
              <a:rPr lang="nb-NO" sz="3600"/>
              <a:t>Når du skriver, har du tid</a:t>
            </a:r>
          </a:p>
          <a:p>
            <a:r>
              <a:rPr lang="nb-NO" sz="3600"/>
              <a:t>«Alle» kan skrive</a:t>
            </a:r>
          </a:p>
          <a:p>
            <a:r>
              <a:rPr lang="nb-NO" sz="3600"/>
              <a:t>Hva kan du skrive?</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033077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6A0C4-2440-B2B5-175F-26651D443AF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54F0C92-B5E4-4FC6-8975-6D50BFDE9AFE}"/>
              </a:ext>
            </a:extLst>
          </p:cNvPr>
          <p:cNvSpPr>
            <a:spLocks noGrp="1"/>
          </p:cNvSpPr>
          <p:nvPr>
            <p:ph type="title"/>
          </p:nvPr>
        </p:nvSpPr>
        <p:spPr/>
        <p:txBody>
          <a:bodyPr>
            <a:normAutofit/>
          </a:bodyPr>
          <a:lstStyle/>
          <a:p>
            <a:pPr algn="ctr"/>
            <a:r>
              <a:rPr lang="nb-NO" sz="8000" b="1" i="0" u="none" strike="noStrike" baseline="0">
                <a:solidFill>
                  <a:srgbClr val="EC5B1B"/>
                </a:solidFill>
                <a:latin typeface="Delicious-Bold"/>
              </a:rPr>
              <a:t>CRPD </a:t>
            </a:r>
            <a:endParaRPr lang="nb-NO" sz="8000"/>
          </a:p>
        </p:txBody>
      </p:sp>
      <p:sp>
        <p:nvSpPr>
          <p:cNvPr id="14" name="Plassholder for innhold 13">
            <a:extLst>
              <a:ext uri="{FF2B5EF4-FFF2-40B4-BE49-F238E27FC236}">
                <a16:creationId xmlns:a16="http://schemas.microsoft.com/office/drawing/2014/main" id="{F3856472-40BB-92D4-3EF3-DB23CA01B478}"/>
              </a:ext>
            </a:extLst>
          </p:cNvPr>
          <p:cNvSpPr>
            <a:spLocks noGrp="1"/>
          </p:cNvSpPr>
          <p:nvPr>
            <p:ph idx="1"/>
          </p:nvPr>
        </p:nvSpPr>
        <p:spPr>
          <a:xfrm>
            <a:off x="1326382" y="1690688"/>
            <a:ext cx="9507872" cy="4266430"/>
          </a:xfrm>
        </p:spPr>
        <p:txBody>
          <a:bodyPr vert="horz" lIns="91440" tIns="45720" rIns="91440" bIns="45720" rtlCol="0" anchor="t">
            <a:normAutofit/>
          </a:bodyPr>
          <a:lstStyle/>
          <a:p>
            <a:pPr marL="0" indent="0" algn="l">
              <a:buNone/>
            </a:pPr>
            <a:r>
              <a:rPr lang="nb-NO" sz="4000" b="0" i="0" u="none" strike="noStrike" baseline="0">
                <a:solidFill>
                  <a:srgbClr val="0070C0"/>
                </a:solidFill>
                <a:latin typeface="SourceSansPro-Regular"/>
                <a:ea typeface="Source Sans Pro SemiBold"/>
                <a:cs typeface="Open Sans SemiBold"/>
              </a:rPr>
              <a:t>Menneskerettigheter er noe den enkelte har, med påfølgende plikter stater har overfor den enkelte.</a:t>
            </a:r>
          </a:p>
          <a:p>
            <a:pPr algn="l"/>
            <a:endParaRPr lang="nb-NO"/>
          </a:p>
        </p:txBody>
      </p:sp>
      <p:pic>
        <p:nvPicPr>
          <p:cNvPr id="5" name="Bilde 4">
            <a:extLst>
              <a:ext uri="{FF2B5EF4-FFF2-40B4-BE49-F238E27FC236}">
                <a16:creationId xmlns:a16="http://schemas.microsoft.com/office/drawing/2014/main" id="{EC3125E9-461B-9ED2-0A7F-CA8D1D8332D4}"/>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1AD28B2-6C90-ABC2-829E-215B97D19152}"/>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6A007491-F946-B5F4-5070-41430F5B22AC}"/>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7903C75D-B198-9EF4-5417-EB3B67A27499}"/>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16" name="Bilde 15" descr="Et bilde som inneholder line, design&#10;&#10;Automatisk generert beskrivelse">
            <a:extLst>
              <a:ext uri="{FF2B5EF4-FFF2-40B4-BE49-F238E27FC236}">
                <a16:creationId xmlns:a16="http://schemas.microsoft.com/office/drawing/2014/main" id="{3366B24D-76F7-B65A-D498-8A23EB0176D2}"/>
              </a:ext>
            </a:extLst>
          </p:cNvPr>
          <p:cNvPicPr>
            <a:picLocks noChangeAspect="1"/>
          </p:cNvPicPr>
          <p:nvPr/>
        </p:nvPicPr>
        <p:blipFill>
          <a:blip r:embed="rId7"/>
          <a:stretch>
            <a:fillRect/>
          </a:stretch>
        </p:blipFill>
        <p:spPr>
          <a:xfrm>
            <a:off x="4878781" y="3647582"/>
            <a:ext cx="2426377" cy="1442877"/>
          </a:xfrm>
          <a:prstGeom prst="rect">
            <a:avLst/>
          </a:prstGeom>
        </p:spPr>
      </p:pic>
    </p:spTree>
    <p:extLst>
      <p:ext uri="{BB962C8B-B14F-4D97-AF65-F5344CB8AC3E}">
        <p14:creationId xmlns:p14="http://schemas.microsoft.com/office/powerpoint/2010/main" val="237797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1773A-346A-E131-C506-BED7A583261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056CAA2-4B53-8E0A-AEEA-011972A5E89D}"/>
              </a:ext>
            </a:extLst>
          </p:cNvPr>
          <p:cNvSpPr>
            <a:spLocks noGrp="1"/>
          </p:cNvSpPr>
          <p:nvPr>
            <p:ph type="title"/>
          </p:nvPr>
        </p:nvSpPr>
        <p:spPr/>
        <p:txBody>
          <a:bodyPr>
            <a:normAutofit/>
          </a:bodyPr>
          <a:lstStyle/>
          <a:p>
            <a:pPr algn="ctr"/>
            <a:r>
              <a:rPr lang="nb-NO" sz="3600">
                <a:solidFill>
                  <a:srgbClr val="EC5B1B"/>
                </a:solidFill>
                <a:latin typeface="Delicious-Bold"/>
              </a:rPr>
              <a:t>Paradigmeskifte</a:t>
            </a:r>
            <a:r>
              <a:rPr lang="nb-NO" sz="3600" b="1" i="0" u="none" strike="noStrike" baseline="0">
                <a:solidFill>
                  <a:srgbClr val="EC5B1B"/>
                </a:solidFill>
                <a:latin typeface="Delicious-Bold"/>
              </a:rPr>
              <a:t> </a:t>
            </a:r>
            <a:endParaRPr lang="nb-NO" sz="3600"/>
          </a:p>
        </p:txBody>
      </p:sp>
      <p:sp>
        <p:nvSpPr>
          <p:cNvPr id="14" name="Plassholder for innhold 13">
            <a:extLst>
              <a:ext uri="{FF2B5EF4-FFF2-40B4-BE49-F238E27FC236}">
                <a16:creationId xmlns:a16="http://schemas.microsoft.com/office/drawing/2014/main" id="{6FA423D0-4853-E87F-EB32-C32E6154AEB4}"/>
              </a:ext>
            </a:extLst>
          </p:cNvPr>
          <p:cNvSpPr>
            <a:spLocks noGrp="1"/>
          </p:cNvSpPr>
          <p:nvPr>
            <p:ph idx="1"/>
          </p:nvPr>
        </p:nvSpPr>
        <p:spPr/>
        <p:txBody>
          <a:bodyPr>
            <a:normAutofit/>
          </a:bodyPr>
          <a:lstStyle/>
          <a:p>
            <a:r>
              <a:rPr lang="nb-NO" sz="2400" b="0" i="0" u="none" strike="noStrike" baseline="0">
                <a:latin typeface="SourceSansPro-Regular"/>
              </a:rPr>
              <a:t>Den nye tanken er at </a:t>
            </a:r>
            <a:r>
              <a:rPr lang="nb-NO" sz="2400" b="0" i="0" u="none" strike="noStrike" baseline="0">
                <a:latin typeface="SourceSansPro-Semibold"/>
              </a:rPr>
              <a:t>en person med en funksjonsnedsettelse ikke er nødt til å være funksjonshemmet</a:t>
            </a:r>
            <a:r>
              <a:rPr lang="nb-NO" sz="2400" b="0" i="0" u="none" strike="noStrike" baseline="0">
                <a:latin typeface="SourceSansPro-Regular"/>
              </a:rPr>
              <a:t>.</a:t>
            </a:r>
          </a:p>
          <a:p>
            <a:pPr algn="l"/>
            <a:r>
              <a:rPr lang="nb-NO" sz="2400" b="0" i="0" u="none" strike="noStrike" baseline="0">
                <a:latin typeface="SourceSansPro-Regular"/>
              </a:rPr>
              <a:t>Det er urimelige krav og manglende tilrettelegging som gjør en person funksjonshemmet.</a:t>
            </a:r>
          </a:p>
          <a:p>
            <a:pPr algn="l"/>
            <a:r>
              <a:rPr lang="nb-NO" sz="2400" b="0" i="0" u="none" strike="noStrike" baseline="0">
                <a:latin typeface="SourceSansPro-Regular"/>
              </a:rPr>
              <a:t>Vi snakker om et skifte av tenkemåte og politikk fra individ til samfunn, fra omsorgsperspektiv og beskyttelse til selvbestemmelse, fra å se spesielle behov til å se naturlig variasjon, fra avvik til mangfold og fra bruker til borger.</a:t>
            </a:r>
          </a:p>
          <a:p>
            <a:pPr algn="l"/>
            <a:r>
              <a:rPr lang="nb-NO" sz="2400" b="0" i="0" u="none" strike="noStrike" baseline="0">
                <a:latin typeface="SourceSansPro-Regular"/>
              </a:rPr>
              <a:t>Hvilke perspektiver vi velger er med på å avgjøre hva vi er opptatt av og hvilke løsninger vi velger.</a:t>
            </a:r>
            <a:endParaRPr lang="nb-NO" sz="2400"/>
          </a:p>
        </p:txBody>
      </p:sp>
      <p:pic>
        <p:nvPicPr>
          <p:cNvPr id="5" name="Bilde 4">
            <a:extLst>
              <a:ext uri="{FF2B5EF4-FFF2-40B4-BE49-F238E27FC236}">
                <a16:creationId xmlns:a16="http://schemas.microsoft.com/office/drawing/2014/main" id="{ABFCFD6D-5968-3BD8-B927-4B22E78AA306}"/>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91834AAA-5B86-2F6A-C575-D4B7B87ED549}"/>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D897E59A-6F42-091B-ECB3-53BFCDE983A6}"/>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A645E2F-5A3C-AA23-6350-024F05443BF3}"/>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196514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A65C9-F358-8705-3C74-DC2204B7DDA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7280E4A-BD15-774D-F167-46CD77319E58}"/>
              </a:ext>
            </a:extLst>
          </p:cNvPr>
          <p:cNvSpPr>
            <a:spLocks noGrp="1"/>
          </p:cNvSpPr>
          <p:nvPr>
            <p:ph type="title"/>
          </p:nvPr>
        </p:nvSpPr>
        <p:spPr/>
        <p:txBody>
          <a:bodyPr>
            <a:normAutofit/>
          </a:bodyPr>
          <a:lstStyle/>
          <a:p>
            <a:pPr algn="ctr"/>
            <a:r>
              <a:rPr lang="nb-NO" sz="3600" b="1" i="0" u="none" strike="noStrike" baseline="0">
                <a:solidFill>
                  <a:srgbClr val="EC5B1B"/>
                </a:solidFill>
                <a:latin typeface="Delicious-Bold"/>
              </a:rPr>
              <a:t>Hva inneholder CRPD?</a:t>
            </a:r>
            <a:endParaRPr lang="nb-NO" sz="3600"/>
          </a:p>
        </p:txBody>
      </p:sp>
      <p:sp>
        <p:nvSpPr>
          <p:cNvPr id="3" name="Plassholder for innhold 2">
            <a:extLst>
              <a:ext uri="{FF2B5EF4-FFF2-40B4-BE49-F238E27FC236}">
                <a16:creationId xmlns:a16="http://schemas.microsoft.com/office/drawing/2014/main" id="{E2986C82-8878-2C08-2ACA-B1FA255C8A51}"/>
              </a:ext>
            </a:extLst>
          </p:cNvPr>
          <p:cNvSpPr>
            <a:spLocks noGrp="1"/>
          </p:cNvSpPr>
          <p:nvPr>
            <p:ph sz="half" idx="1"/>
          </p:nvPr>
        </p:nvSpPr>
        <p:spPr>
          <a:xfrm>
            <a:off x="838200" y="1825625"/>
            <a:ext cx="3341914" cy="3479905"/>
          </a:xfrm>
        </p:spPr>
        <p:txBody>
          <a:bodyPr/>
          <a:lstStyle/>
          <a:p>
            <a:r>
              <a:rPr lang="nb-NO"/>
              <a:t>Femti sider</a:t>
            </a:r>
          </a:p>
          <a:p>
            <a:r>
              <a:rPr lang="nb-NO"/>
              <a:t>Femti artikler</a:t>
            </a:r>
          </a:p>
          <a:p>
            <a:r>
              <a:rPr lang="nb-NO"/>
              <a:t>Åtte prinsipper</a:t>
            </a:r>
          </a:p>
        </p:txBody>
      </p:sp>
      <p:pic>
        <p:nvPicPr>
          <p:cNvPr id="5" name="Bilde 4">
            <a:extLst>
              <a:ext uri="{FF2B5EF4-FFF2-40B4-BE49-F238E27FC236}">
                <a16:creationId xmlns:a16="http://schemas.microsoft.com/office/drawing/2014/main" id="{CD512BB8-A799-D5F9-D4EF-152595425B9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EBA8FF57-1606-D925-CAF4-E32B62E56337}"/>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553BD09C-D519-5005-E412-6184F228CD3D}"/>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276099D9-150A-9ED2-FD47-E0E168412D30}"/>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9" name="Plassholder for innhold 8">
            <a:extLst>
              <a:ext uri="{FF2B5EF4-FFF2-40B4-BE49-F238E27FC236}">
                <a16:creationId xmlns:a16="http://schemas.microsoft.com/office/drawing/2014/main" id="{F58D3EDA-8356-F1D1-1022-1351DB997192}"/>
              </a:ext>
            </a:extLst>
          </p:cNvPr>
          <p:cNvSpPr>
            <a:spLocks noGrp="1"/>
          </p:cNvSpPr>
          <p:nvPr>
            <p:ph sz="half" idx="2"/>
          </p:nvPr>
        </p:nvSpPr>
        <p:spPr>
          <a:xfrm>
            <a:off x="5328139" y="1733505"/>
            <a:ext cx="5181600" cy="4351338"/>
          </a:xfrm>
        </p:spPr>
        <p:txBody>
          <a:bodyPr>
            <a:normAutofit/>
          </a:bodyPr>
          <a:lstStyle/>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Selvbestemmelse</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Ikke-diskriminering</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Deltakelse og inkludering</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Respekt for forskjeller</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Like muligheter</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Tilgjengelighet</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Likestilling</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Respekt for utviklingsmulighetene og identiteten til barn.</a:t>
            </a:r>
            <a:endParaRPr lang="nb-NO" sz="2400"/>
          </a:p>
        </p:txBody>
      </p:sp>
      <p:pic>
        <p:nvPicPr>
          <p:cNvPr id="11" name="Bilde 10" descr="Et bilde som inneholder Font, Grafikk, design, logo&#10;&#10;Automatisk generert beskrivelse">
            <a:extLst>
              <a:ext uri="{FF2B5EF4-FFF2-40B4-BE49-F238E27FC236}">
                <a16:creationId xmlns:a16="http://schemas.microsoft.com/office/drawing/2014/main" id="{4A48B0D6-CA57-1C9A-3CA3-154AECE7089E}"/>
              </a:ext>
            </a:extLst>
          </p:cNvPr>
          <p:cNvPicPr>
            <a:picLocks noChangeAspect="1"/>
          </p:cNvPicPr>
          <p:nvPr/>
        </p:nvPicPr>
        <p:blipFill>
          <a:blip r:embed="rId7"/>
          <a:stretch>
            <a:fillRect/>
          </a:stretch>
        </p:blipFill>
        <p:spPr>
          <a:xfrm>
            <a:off x="994006" y="4214409"/>
            <a:ext cx="1376510" cy="1630747"/>
          </a:xfrm>
          <a:prstGeom prst="rect">
            <a:avLst/>
          </a:prstGeom>
        </p:spPr>
      </p:pic>
    </p:spTree>
    <p:extLst>
      <p:ext uri="{BB962C8B-B14F-4D97-AF65-F5344CB8AC3E}">
        <p14:creationId xmlns:p14="http://schemas.microsoft.com/office/powerpoint/2010/main" val="1695543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58E2B-7F79-7604-821C-B7B822829AF9}"/>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1975AB9E-F905-6124-01E9-FAA3913D815A}"/>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B094D8F-050E-34C6-988A-550452791121}"/>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040ACA6E-4B6D-BCCC-6C4D-E8DEBDF232F4}"/>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2252D698-2B19-62F6-245F-156CDF7FE3D3}"/>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4" name="Bilde 3">
            <a:extLst>
              <a:ext uri="{FF2B5EF4-FFF2-40B4-BE49-F238E27FC236}">
                <a16:creationId xmlns:a16="http://schemas.microsoft.com/office/drawing/2014/main" id="{85F6CE77-11F0-FF54-4EB5-11864E917C0F}"/>
              </a:ext>
            </a:extLst>
          </p:cNvPr>
          <p:cNvPicPr>
            <a:picLocks noChangeAspect="1"/>
          </p:cNvPicPr>
          <p:nvPr/>
        </p:nvPicPr>
        <p:blipFill>
          <a:blip r:embed="rId7"/>
          <a:stretch>
            <a:fillRect/>
          </a:stretch>
        </p:blipFill>
        <p:spPr>
          <a:xfrm>
            <a:off x="1432861" y="1728550"/>
            <a:ext cx="9326277" cy="3400900"/>
          </a:xfrm>
          <a:prstGeom prst="rect">
            <a:avLst/>
          </a:prstGeom>
        </p:spPr>
      </p:pic>
    </p:spTree>
    <p:extLst>
      <p:ext uri="{BB962C8B-B14F-4D97-AF65-F5344CB8AC3E}">
        <p14:creationId xmlns:p14="http://schemas.microsoft.com/office/powerpoint/2010/main" val="2752942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D2DAC-F179-DDA9-6930-6D614336365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1D08EB7-08C8-C13A-9A88-DB1DF9A7AC23}"/>
              </a:ext>
            </a:extLst>
          </p:cNvPr>
          <p:cNvSpPr>
            <a:spLocks noGrp="1"/>
          </p:cNvSpPr>
          <p:nvPr>
            <p:ph type="title" idx="4294967295"/>
          </p:nvPr>
        </p:nvSpPr>
        <p:spPr>
          <a:xfrm>
            <a:off x="0" y="365125"/>
            <a:ext cx="10515600" cy="1325563"/>
          </a:xfrm>
        </p:spPr>
        <p:txBody>
          <a:bodyPr>
            <a:normAutofit/>
          </a:bodyPr>
          <a:lstStyle/>
          <a:p>
            <a:pPr algn="ctr"/>
            <a:r>
              <a:rPr lang="nb-NO" sz="3600" b="1" i="0" u="none" strike="noStrike" baseline="0">
                <a:solidFill>
                  <a:srgbClr val="EC5B1B"/>
                </a:solidFill>
                <a:latin typeface="Delicious-Bold"/>
              </a:rPr>
              <a:t> </a:t>
            </a:r>
            <a:endParaRPr lang="nb-NO" sz="3600"/>
          </a:p>
        </p:txBody>
      </p:sp>
      <p:pic>
        <p:nvPicPr>
          <p:cNvPr id="5" name="Bilde 4">
            <a:extLst>
              <a:ext uri="{FF2B5EF4-FFF2-40B4-BE49-F238E27FC236}">
                <a16:creationId xmlns:a16="http://schemas.microsoft.com/office/drawing/2014/main" id="{EEA52064-910A-1235-7F41-BA5564E57898}"/>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36A7FC48-470A-527B-2ADD-EAE625C9AE8B}"/>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6126B604-4E76-CD2C-410D-8CB623AD7961}"/>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0897620F-BE99-14A4-81BD-7774C4B3C4A5}"/>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10" name="Bilde 9">
            <a:extLst>
              <a:ext uri="{FF2B5EF4-FFF2-40B4-BE49-F238E27FC236}">
                <a16:creationId xmlns:a16="http://schemas.microsoft.com/office/drawing/2014/main" id="{BF0E088F-CE3F-313D-9B9D-DFB0D0264132}"/>
              </a:ext>
            </a:extLst>
          </p:cNvPr>
          <p:cNvPicPr>
            <a:picLocks noChangeAspect="1"/>
          </p:cNvPicPr>
          <p:nvPr/>
        </p:nvPicPr>
        <p:blipFill>
          <a:blip r:embed="rId7"/>
          <a:stretch>
            <a:fillRect/>
          </a:stretch>
        </p:blipFill>
        <p:spPr>
          <a:xfrm>
            <a:off x="0" y="2368457"/>
            <a:ext cx="12192000" cy="2121085"/>
          </a:xfrm>
          <a:prstGeom prst="rect">
            <a:avLst/>
          </a:prstGeom>
        </p:spPr>
      </p:pic>
    </p:spTree>
    <p:extLst>
      <p:ext uri="{BB962C8B-B14F-4D97-AF65-F5344CB8AC3E}">
        <p14:creationId xmlns:p14="http://schemas.microsoft.com/office/powerpoint/2010/main" val="1204825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B1001-A07C-BB11-44F9-77CBBBBC1F10}"/>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674BE10F-A9E1-CFB4-10C8-C3B0221D5F18}"/>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BE17F651-8A64-90C4-4ADF-A0E430AE7DE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339EED1-580A-A318-882F-4590E1E9EDF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93B14DE-C692-9F18-88E6-827EA671B40B}"/>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0A3DE495-E4C1-8DE2-F04F-8B12CA3C9F1A}"/>
              </a:ext>
            </a:extLst>
          </p:cNvPr>
          <p:cNvSpPr>
            <a:spLocks noGrp="1"/>
          </p:cNvSpPr>
          <p:nvPr>
            <p:ph type="title"/>
          </p:nvPr>
        </p:nvSpPr>
        <p:spPr/>
        <p:txBody>
          <a:bodyPr/>
          <a:lstStyle/>
          <a:p>
            <a:r>
              <a:rPr lang="nb-NO"/>
              <a:t>CRPD og norsk lov		</a:t>
            </a:r>
          </a:p>
        </p:txBody>
      </p:sp>
      <p:sp>
        <p:nvSpPr>
          <p:cNvPr id="10" name="Plassholder for innhold 9">
            <a:extLst>
              <a:ext uri="{FF2B5EF4-FFF2-40B4-BE49-F238E27FC236}">
                <a16:creationId xmlns:a16="http://schemas.microsoft.com/office/drawing/2014/main" id="{1B909C72-0B88-E119-CA7F-E1C4742B3274}"/>
              </a:ext>
            </a:extLst>
          </p:cNvPr>
          <p:cNvSpPr>
            <a:spLocks noGrp="1"/>
          </p:cNvSpPr>
          <p:nvPr>
            <p:ph sz="half" idx="2"/>
          </p:nvPr>
        </p:nvSpPr>
        <p:spPr>
          <a:xfrm>
            <a:off x="3717890" y="1825625"/>
            <a:ext cx="7635910" cy="4351338"/>
          </a:xfrm>
        </p:spPr>
        <p:txBody>
          <a:bodyPr/>
          <a:lstStyle/>
          <a:p>
            <a:r>
              <a:rPr lang="nb-NO" b="0" i="0" u="none" strike="noStrike" baseline="0">
                <a:latin typeface="SourceSansPro-Regular"/>
              </a:rPr>
              <a:t>Barnekonvensjonen, kvinnekonvensjonen og rasediskrimineringskonvensjonen er inkorporert i norsk lov.</a:t>
            </a:r>
          </a:p>
          <a:p>
            <a:r>
              <a:rPr lang="nb-NO" b="0">
                <a:latin typeface="SourceSansPro-Regular"/>
              </a:rPr>
              <a:t>CRPD er den eneste av FNs diskrimineringskonvensjoner som ikke er inkorporert i norsk lov.</a:t>
            </a:r>
          </a:p>
          <a:p>
            <a:r>
              <a:rPr lang="nb-NO" b="0" i="0" u="none" strike="noStrike" baseline="0">
                <a:latin typeface="SourceSansPro-Regular"/>
              </a:rPr>
              <a:t>Hva sier det om hvordan man ser på rettighetene til personer med nedsatt funksjonsevne?</a:t>
            </a:r>
          </a:p>
          <a:p>
            <a:endParaRPr lang="nb-NO"/>
          </a:p>
        </p:txBody>
      </p:sp>
      <p:pic>
        <p:nvPicPr>
          <p:cNvPr id="11" name="Plassholder for innhold 9" descr="Et bilde som inneholder Font, Grafikk, design, logo&#10;&#10;Automatisk generert beskrivelse">
            <a:extLst>
              <a:ext uri="{FF2B5EF4-FFF2-40B4-BE49-F238E27FC236}">
                <a16:creationId xmlns:a16="http://schemas.microsoft.com/office/drawing/2014/main" id="{4D3BBDBF-5C75-EF8A-EDB3-A9DF73874758}"/>
              </a:ext>
            </a:extLst>
          </p:cNvPr>
          <p:cNvPicPr>
            <a:picLocks noGrp="1" noChangeAspect="1"/>
          </p:cNvPicPr>
          <p:nvPr>
            <p:ph sz="half" idx="1"/>
          </p:nvPr>
        </p:nvPicPr>
        <p:blipFill>
          <a:blip r:embed="rId7"/>
          <a:stretch>
            <a:fillRect/>
          </a:stretch>
        </p:blipFill>
        <p:spPr>
          <a:xfrm>
            <a:off x="838200" y="1825625"/>
            <a:ext cx="1930736" cy="2287336"/>
          </a:xfrm>
        </p:spPr>
      </p:pic>
    </p:spTree>
    <p:extLst>
      <p:ext uri="{BB962C8B-B14F-4D97-AF65-F5344CB8AC3E}">
        <p14:creationId xmlns:p14="http://schemas.microsoft.com/office/powerpoint/2010/main" val="2576190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AC8A9-D058-9CE9-BD5D-EDB6EE9B4854}"/>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B1E67129-CE78-E455-48AB-BCAD6F2591E2}"/>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7057C072-90BB-1129-627A-D831134DE7DF}"/>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963706D2-CA3C-7313-BBE6-8306B1D5584D}"/>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3659FEC6-592E-91EC-396C-CBD2A72A3B1A}"/>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35BF2E51-6CCF-2E8A-953B-5ADC7AC3CA5E}"/>
              </a:ext>
            </a:extLst>
          </p:cNvPr>
          <p:cNvSpPr>
            <a:spLocks noGrp="1"/>
          </p:cNvSpPr>
          <p:nvPr>
            <p:ph type="title"/>
          </p:nvPr>
        </p:nvSpPr>
        <p:spPr/>
        <p:txBody>
          <a:bodyPr/>
          <a:lstStyle/>
          <a:p>
            <a:r>
              <a:rPr lang="nb-NO"/>
              <a:t>CRPD er et argument som kan og bør brukes </a:t>
            </a:r>
            <a:r>
              <a:rPr lang="nb-NO" u="sng"/>
              <a:t>tidlig</a:t>
            </a:r>
            <a:r>
              <a:rPr lang="nb-NO"/>
              <a:t>		</a:t>
            </a:r>
          </a:p>
        </p:txBody>
      </p:sp>
      <p:sp>
        <p:nvSpPr>
          <p:cNvPr id="10" name="Plassholder for innhold 9">
            <a:extLst>
              <a:ext uri="{FF2B5EF4-FFF2-40B4-BE49-F238E27FC236}">
                <a16:creationId xmlns:a16="http://schemas.microsoft.com/office/drawing/2014/main" id="{2D60FFB3-A270-170E-5BB2-3E129117BEBD}"/>
              </a:ext>
            </a:extLst>
          </p:cNvPr>
          <p:cNvSpPr>
            <a:spLocks noGrp="1"/>
          </p:cNvSpPr>
          <p:nvPr>
            <p:ph sz="half" idx="2"/>
          </p:nvPr>
        </p:nvSpPr>
        <p:spPr/>
        <p:txBody>
          <a:bodyPr/>
          <a:lstStyle/>
          <a:p>
            <a:r>
              <a:rPr lang="nb-NO"/>
              <a:t>Argumenter med menneskeretter før jussen</a:t>
            </a:r>
          </a:p>
          <a:p>
            <a:r>
              <a:rPr lang="nb-NO"/>
              <a:t>Paradigmeskiftet</a:t>
            </a:r>
          </a:p>
          <a:p>
            <a:r>
              <a:rPr lang="nb-NO"/>
              <a:t>Norge har signert på å «benytte alle tiltak»</a:t>
            </a:r>
          </a:p>
        </p:txBody>
      </p:sp>
      <p:pic>
        <p:nvPicPr>
          <p:cNvPr id="11" name="Plassholder for innhold 9" descr="Et bilde som inneholder Font, Grafikk, design, logo&#10;&#10;Automatisk generert beskrivelse">
            <a:extLst>
              <a:ext uri="{FF2B5EF4-FFF2-40B4-BE49-F238E27FC236}">
                <a16:creationId xmlns:a16="http://schemas.microsoft.com/office/drawing/2014/main" id="{5745FF2A-01F0-85AD-4EFF-E44E515920C7}"/>
              </a:ext>
            </a:extLst>
          </p:cNvPr>
          <p:cNvPicPr>
            <a:picLocks noGrp="1" noChangeAspect="1"/>
          </p:cNvPicPr>
          <p:nvPr>
            <p:ph sz="half" idx="1"/>
          </p:nvPr>
        </p:nvPicPr>
        <p:blipFill>
          <a:blip r:embed="rId7"/>
          <a:stretch>
            <a:fillRect/>
          </a:stretch>
        </p:blipFill>
        <p:spPr>
          <a:xfrm>
            <a:off x="838200" y="1825625"/>
            <a:ext cx="1930736" cy="2287336"/>
          </a:xfrm>
        </p:spPr>
      </p:pic>
    </p:spTree>
    <p:extLst>
      <p:ext uri="{BB962C8B-B14F-4D97-AF65-F5344CB8AC3E}">
        <p14:creationId xmlns:p14="http://schemas.microsoft.com/office/powerpoint/2010/main" val="1230129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AC8A9-D058-9CE9-BD5D-EDB6EE9B4854}"/>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B1E67129-CE78-E455-48AB-BCAD6F2591E2}"/>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7057C072-90BB-1129-627A-D831134DE7DF}"/>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963706D2-CA3C-7313-BBE6-8306B1D5584D}"/>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3659FEC6-592E-91EC-396C-CBD2A72A3B1A}"/>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35BF2E51-6CCF-2E8A-953B-5ADC7AC3CA5E}"/>
              </a:ext>
            </a:extLst>
          </p:cNvPr>
          <p:cNvSpPr>
            <a:spLocks noGrp="1"/>
          </p:cNvSpPr>
          <p:nvPr>
            <p:ph type="title"/>
          </p:nvPr>
        </p:nvSpPr>
        <p:spPr/>
        <p:txBody>
          <a:bodyPr/>
          <a:lstStyle/>
          <a:p>
            <a:r>
              <a:rPr lang="nb-NO"/>
              <a:t>Nå skal det skrives		</a:t>
            </a:r>
          </a:p>
        </p:txBody>
      </p:sp>
      <p:sp>
        <p:nvSpPr>
          <p:cNvPr id="4" name="Plassholder for innhold 3">
            <a:extLst>
              <a:ext uri="{FF2B5EF4-FFF2-40B4-BE49-F238E27FC236}">
                <a16:creationId xmlns:a16="http://schemas.microsoft.com/office/drawing/2014/main" id="{2B472397-0249-4044-BCA8-7C7E1576C46C}"/>
              </a:ext>
            </a:extLst>
          </p:cNvPr>
          <p:cNvSpPr>
            <a:spLocks noGrp="1"/>
          </p:cNvSpPr>
          <p:nvPr>
            <p:ph idx="1"/>
          </p:nvPr>
        </p:nvSpPr>
        <p:spPr/>
        <p:txBody>
          <a:bodyPr>
            <a:normAutofit/>
          </a:bodyPr>
          <a:lstStyle/>
          <a:p>
            <a:pPr marL="0" indent="0" algn="ctr">
              <a:buNone/>
            </a:pPr>
            <a:endParaRPr lang="nb-NO" sz="9600">
              <a:solidFill>
                <a:schemeClr val="tx2"/>
              </a:solidFill>
            </a:endParaRPr>
          </a:p>
          <a:p>
            <a:pPr marL="0" indent="0" algn="ctr">
              <a:buNone/>
            </a:pPr>
            <a:r>
              <a:rPr lang="nb-NO" sz="9600">
                <a:solidFill>
                  <a:schemeClr val="tx2"/>
                </a:solidFill>
              </a:rPr>
              <a:t>Lykke til </a:t>
            </a:r>
          </a:p>
        </p:txBody>
      </p:sp>
    </p:spTree>
    <p:extLst>
      <p:ext uri="{BB962C8B-B14F-4D97-AF65-F5344CB8AC3E}">
        <p14:creationId xmlns:p14="http://schemas.microsoft.com/office/powerpoint/2010/main" val="2860340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26083-7A45-76E4-5CB7-DCC63971B3B3}"/>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AE36FC82-F977-4162-6D4D-7F8AB32BE6C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80E17588-ED4B-08D1-4EF4-CAC8036C00E0}"/>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911909A5-E768-3C41-9F58-549B99A689FB}"/>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380EA9AE-A238-2B67-F2F9-75FCFA54EC3B}"/>
              </a:ext>
            </a:extLst>
          </p:cNvPr>
          <p:cNvPicPr>
            <a:picLocks noChangeAspect="1"/>
          </p:cNvPicPr>
          <p:nvPr/>
        </p:nvPicPr>
        <p:blipFill>
          <a:blip r:embed="rId6"/>
          <a:stretch>
            <a:fillRect/>
          </a:stretch>
        </p:blipFill>
        <p:spPr>
          <a:xfrm>
            <a:off x="5311155" y="5985648"/>
            <a:ext cx="1087368" cy="853622"/>
          </a:xfrm>
          <a:prstGeom prst="rect">
            <a:avLst/>
          </a:prstGeom>
        </p:spPr>
      </p:pic>
      <p:sp>
        <p:nvSpPr>
          <p:cNvPr id="3" name="Plassholder for innhold 2">
            <a:extLst>
              <a:ext uri="{FF2B5EF4-FFF2-40B4-BE49-F238E27FC236}">
                <a16:creationId xmlns:a16="http://schemas.microsoft.com/office/drawing/2014/main" id="{B2BE4E94-FBF6-8A4C-2991-A1589FCE23C6}"/>
              </a:ext>
            </a:extLst>
          </p:cNvPr>
          <p:cNvSpPr>
            <a:spLocks noGrp="1"/>
          </p:cNvSpPr>
          <p:nvPr>
            <p:ph sz="half" idx="4294967295"/>
          </p:nvPr>
        </p:nvSpPr>
        <p:spPr>
          <a:xfrm>
            <a:off x="0" y="1825625"/>
            <a:ext cx="10144125" cy="4351338"/>
          </a:xfrm>
        </p:spPr>
        <p:txBody>
          <a:bodyPr>
            <a:normAutofit/>
          </a:bodyPr>
          <a:lstStyle/>
          <a:p>
            <a:endParaRPr lang="nb-NO" sz="1800" b="0">
              <a:solidFill>
                <a:srgbClr val="000000"/>
              </a:solidFill>
              <a:latin typeface="Myriad Pro"/>
            </a:endParaRPr>
          </a:p>
          <a:p>
            <a:endParaRPr lang="nb-NO" sz="1800" b="0">
              <a:solidFill>
                <a:srgbClr val="000000"/>
              </a:solidFill>
              <a:latin typeface="Myriad Pro"/>
            </a:endParaRPr>
          </a:p>
        </p:txBody>
      </p:sp>
      <p:pic>
        <p:nvPicPr>
          <p:cNvPr id="4" name="Bilde 3" descr="Et bilde som inneholder tekst, Font, skjermbilde, Grafikk&#10;&#10;Automatisk generert beskrivelse">
            <a:extLst>
              <a:ext uri="{FF2B5EF4-FFF2-40B4-BE49-F238E27FC236}">
                <a16:creationId xmlns:a16="http://schemas.microsoft.com/office/drawing/2014/main" id="{3D946386-D83D-649C-7EF6-BBED2A9071E8}"/>
              </a:ext>
            </a:extLst>
          </p:cNvPr>
          <p:cNvPicPr>
            <a:picLocks noChangeAspect="1"/>
          </p:cNvPicPr>
          <p:nvPr/>
        </p:nvPicPr>
        <p:blipFill>
          <a:blip r:embed="rId7"/>
          <a:stretch>
            <a:fillRect/>
          </a:stretch>
        </p:blipFill>
        <p:spPr>
          <a:xfrm>
            <a:off x="1764854" y="409307"/>
            <a:ext cx="3299515" cy="4896622"/>
          </a:xfrm>
          <a:prstGeom prst="rect">
            <a:avLst/>
          </a:prstGeom>
        </p:spPr>
      </p:pic>
      <p:pic>
        <p:nvPicPr>
          <p:cNvPr id="2" name="Bilde 1" descr="Et bilde som inneholder tekst, skjermbilde, Font, grafisk design&#10;&#10;Automatisk generert beskrivelse">
            <a:extLst>
              <a:ext uri="{FF2B5EF4-FFF2-40B4-BE49-F238E27FC236}">
                <a16:creationId xmlns:a16="http://schemas.microsoft.com/office/drawing/2014/main" id="{EC3B3895-3825-FD7F-7C09-F4784B175777}"/>
              </a:ext>
            </a:extLst>
          </p:cNvPr>
          <p:cNvPicPr>
            <a:picLocks noChangeAspect="1"/>
          </p:cNvPicPr>
          <p:nvPr/>
        </p:nvPicPr>
        <p:blipFill>
          <a:blip r:embed="rId8"/>
          <a:stretch>
            <a:fillRect/>
          </a:stretch>
        </p:blipFill>
        <p:spPr>
          <a:xfrm>
            <a:off x="6684801" y="430877"/>
            <a:ext cx="3459324" cy="4893548"/>
          </a:xfrm>
          <a:prstGeom prst="rect">
            <a:avLst/>
          </a:prstGeom>
        </p:spPr>
      </p:pic>
    </p:spTree>
    <p:extLst>
      <p:ext uri="{BB962C8B-B14F-4D97-AF65-F5344CB8AC3E}">
        <p14:creationId xmlns:p14="http://schemas.microsoft.com/office/powerpoint/2010/main" val="691575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DE971-A660-A2B2-9501-E71568718CAA}"/>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2C0D1DE2-6D2A-7FD0-AEE7-C318EDC2A1C4}"/>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BFE1A9EA-B702-0CAB-F7E8-5EC0E23844FB}"/>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7A4BDE6-A094-CE2D-8D85-6C7EDCE59844}"/>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D750461E-6369-BB60-1B2B-AF7438A67021}"/>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17" name="Bilde 16">
            <a:extLst>
              <a:ext uri="{FF2B5EF4-FFF2-40B4-BE49-F238E27FC236}">
                <a16:creationId xmlns:a16="http://schemas.microsoft.com/office/drawing/2014/main" id="{BE2D0C79-64CF-0BCB-5731-FE8680A7FC54}"/>
              </a:ext>
            </a:extLst>
          </p:cNvPr>
          <p:cNvPicPr>
            <a:picLocks noChangeAspect="1"/>
          </p:cNvPicPr>
          <p:nvPr/>
        </p:nvPicPr>
        <p:blipFill>
          <a:blip r:embed="rId7"/>
          <a:stretch>
            <a:fillRect/>
          </a:stretch>
        </p:blipFill>
        <p:spPr>
          <a:xfrm>
            <a:off x="2723679" y="451696"/>
            <a:ext cx="6744641" cy="5391902"/>
          </a:xfrm>
          <a:prstGeom prst="rect">
            <a:avLst/>
          </a:prstGeom>
        </p:spPr>
      </p:pic>
    </p:spTree>
    <p:extLst>
      <p:ext uri="{BB962C8B-B14F-4D97-AF65-F5344CB8AC3E}">
        <p14:creationId xmlns:p14="http://schemas.microsoft.com/office/powerpoint/2010/main" val="236772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C66B9EB-6A9C-0E18-247D-F3795BAEE5E2}"/>
              </a:ext>
            </a:extLst>
          </p:cNvPr>
          <p:cNvSpPr>
            <a:spLocks noGrp="1"/>
          </p:cNvSpPr>
          <p:nvPr>
            <p:ph type="title"/>
          </p:nvPr>
        </p:nvSpPr>
        <p:spPr/>
        <p:txBody>
          <a:bodyPr>
            <a:normAutofit/>
          </a:bodyPr>
          <a:lstStyle/>
          <a:p>
            <a:pPr algn="ctr"/>
            <a:r>
              <a:rPr lang="nb-NO" sz="3600">
                <a:solidFill>
                  <a:srgbClr val="EC5B1B"/>
                </a:solidFill>
                <a:latin typeface="Delicious-Bold"/>
              </a:rPr>
              <a:t>Hva</a:t>
            </a:r>
            <a:r>
              <a:rPr lang="nb-NO" sz="3600" b="1" i="0" u="none" strike="noStrike" baseline="0">
                <a:solidFill>
                  <a:srgbClr val="EC5B1B"/>
                </a:solidFill>
                <a:latin typeface="Delicious-Bold"/>
              </a:rPr>
              <a:t> kan du skrive?</a:t>
            </a:r>
            <a:endParaRPr lang="nb-NO" sz="3600"/>
          </a:p>
        </p:txBody>
      </p:sp>
      <p:sp>
        <p:nvSpPr>
          <p:cNvPr id="3" name="Plassholder for innhold 2">
            <a:extLst>
              <a:ext uri="{FF2B5EF4-FFF2-40B4-BE49-F238E27FC236}">
                <a16:creationId xmlns:a16="http://schemas.microsoft.com/office/drawing/2014/main" id="{562C106C-B590-F826-C407-2464B27E24B3}"/>
              </a:ext>
            </a:extLst>
          </p:cNvPr>
          <p:cNvSpPr>
            <a:spLocks noGrp="1"/>
          </p:cNvSpPr>
          <p:nvPr>
            <p:ph idx="1"/>
          </p:nvPr>
        </p:nvSpPr>
        <p:spPr/>
        <p:txBody>
          <a:bodyPr/>
          <a:lstStyle/>
          <a:p>
            <a:r>
              <a:rPr lang="nb-NO" sz="3200"/>
              <a:t>Bok</a:t>
            </a:r>
          </a:p>
          <a:p>
            <a:r>
              <a:rPr lang="nb-NO" sz="3200"/>
              <a:t>Kronikk</a:t>
            </a:r>
          </a:p>
          <a:p>
            <a:r>
              <a:rPr lang="nb-NO" sz="3200"/>
              <a:t>Artikkel</a:t>
            </a:r>
          </a:p>
          <a:p>
            <a:r>
              <a:rPr lang="nb-NO" sz="3200"/>
              <a:t>Essay</a:t>
            </a:r>
          </a:p>
          <a:p>
            <a:r>
              <a:rPr lang="nb-NO" sz="3200"/>
              <a:t>Leserinnlegg/leserbrev</a:t>
            </a:r>
          </a:p>
          <a:p>
            <a:endParaRPr lang="nb-NO"/>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629160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lstStyle/>
          <a:p>
            <a:pPr algn="ctr"/>
            <a:r>
              <a:rPr lang="nb-NO"/>
              <a:t>Utviklet med støtte fra</a:t>
            </a:r>
          </a:p>
        </p:txBody>
      </p:sp>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10" name="Bilde 9" descr="Et bilde som inneholder tekst, Font, Grafikk, logo&#10;&#10;Automatisk generert beskrivelse">
            <a:extLst>
              <a:ext uri="{FF2B5EF4-FFF2-40B4-BE49-F238E27FC236}">
                <a16:creationId xmlns:a16="http://schemas.microsoft.com/office/drawing/2014/main" id="{FAB24B9D-205E-19CB-2BBF-0505D148CE09}"/>
              </a:ext>
            </a:extLst>
          </p:cNvPr>
          <p:cNvPicPr>
            <a:picLocks noChangeAspect="1"/>
          </p:cNvPicPr>
          <p:nvPr/>
        </p:nvPicPr>
        <p:blipFill>
          <a:blip r:embed="rId6"/>
          <a:stretch>
            <a:fillRect/>
          </a:stretch>
        </p:blipFill>
        <p:spPr>
          <a:xfrm>
            <a:off x="1684866" y="1886910"/>
            <a:ext cx="8822267" cy="1151467"/>
          </a:xfrm>
          <a:prstGeom prst="rect">
            <a:avLst/>
          </a:prstGeom>
        </p:spPr>
      </p:pic>
      <p:pic>
        <p:nvPicPr>
          <p:cNvPr id="4" name="Bilde 3" descr="Et bilde som inneholder Font, logo, Grafikk, tekst&#10;&#10;Automatisk generert beskrivelse">
            <a:extLst>
              <a:ext uri="{FF2B5EF4-FFF2-40B4-BE49-F238E27FC236}">
                <a16:creationId xmlns:a16="http://schemas.microsoft.com/office/drawing/2014/main" id="{74DAB456-31CD-C182-66B6-F055B14C2240}"/>
              </a:ext>
            </a:extLst>
          </p:cNvPr>
          <p:cNvPicPr>
            <a:picLocks noChangeAspect="1"/>
          </p:cNvPicPr>
          <p:nvPr/>
        </p:nvPicPr>
        <p:blipFill>
          <a:blip r:embed="rId7"/>
          <a:stretch>
            <a:fillRect/>
          </a:stretch>
        </p:blipFill>
        <p:spPr>
          <a:xfrm>
            <a:off x="2877126" y="3641779"/>
            <a:ext cx="6437745" cy="1741550"/>
          </a:xfrm>
          <a:prstGeom prst="rect">
            <a:avLst/>
          </a:prstGeom>
        </p:spPr>
      </p:pic>
      <p:pic>
        <p:nvPicPr>
          <p:cNvPr id="3" name="Bilde 2" descr="Et bilde som inneholder Grafikk, Font, clip art, design&#10;&#10;Automatisk generert beskrivelse">
            <a:extLst>
              <a:ext uri="{FF2B5EF4-FFF2-40B4-BE49-F238E27FC236}">
                <a16:creationId xmlns:a16="http://schemas.microsoft.com/office/drawing/2014/main" id="{CFF08B31-F6E7-2DA6-C1CC-4566F4B0A8E8}"/>
              </a:ext>
            </a:extLst>
          </p:cNvPr>
          <p:cNvPicPr>
            <a:picLocks noChangeAspect="1"/>
          </p:cNvPicPr>
          <p:nvPr/>
        </p:nvPicPr>
        <p:blipFill>
          <a:blip r:embed="rId8"/>
          <a:stretch>
            <a:fillRect/>
          </a:stretch>
        </p:blipFill>
        <p:spPr>
          <a:xfrm>
            <a:off x="5552314" y="6004378"/>
            <a:ext cx="1087368" cy="853622"/>
          </a:xfrm>
          <a:prstGeom prst="rect">
            <a:avLst/>
          </a:prstGeom>
        </p:spPr>
      </p:pic>
    </p:spTree>
    <p:extLst>
      <p:ext uri="{BB962C8B-B14F-4D97-AF65-F5344CB8AC3E}">
        <p14:creationId xmlns:p14="http://schemas.microsoft.com/office/powerpoint/2010/main" val="394814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C66B9EB-6A9C-0E18-247D-F3795BAEE5E2}"/>
              </a:ext>
            </a:extLst>
          </p:cNvPr>
          <p:cNvSpPr>
            <a:spLocks noGrp="1"/>
          </p:cNvSpPr>
          <p:nvPr>
            <p:ph type="title"/>
          </p:nvPr>
        </p:nvSpPr>
        <p:spPr/>
        <p:txBody>
          <a:bodyPr>
            <a:normAutofit/>
          </a:bodyPr>
          <a:lstStyle/>
          <a:p>
            <a:pPr algn="ctr"/>
            <a:r>
              <a:rPr lang="nb-NO" sz="3600">
                <a:solidFill>
                  <a:srgbClr val="EC5B1B"/>
                </a:solidFill>
                <a:latin typeface="Delicious-Bold"/>
              </a:rPr>
              <a:t>Hva</a:t>
            </a:r>
            <a:r>
              <a:rPr lang="nb-NO" sz="3600" b="1" i="0" u="none" strike="noStrike" baseline="0">
                <a:solidFill>
                  <a:srgbClr val="EC5B1B"/>
                </a:solidFill>
                <a:latin typeface="Delicious-Bold"/>
              </a:rPr>
              <a:t> er et leserinnlegg?</a:t>
            </a:r>
            <a:endParaRPr lang="nb-NO" sz="3600"/>
          </a:p>
        </p:txBody>
      </p:sp>
      <p:sp>
        <p:nvSpPr>
          <p:cNvPr id="3" name="Plassholder for innhold 2">
            <a:extLst>
              <a:ext uri="{FF2B5EF4-FFF2-40B4-BE49-F238E27FC236}">
                <a16:creationId xmlns:a16="http://schemas.microsoft.com/office/drawing/2014/main" id="{562C106C-B590-F826-C407-2464B27E24B3}"/>
              </a:ext>
            </a:extLst>
          </p:cNvPr>
          <p:cNvSpPr>
            <a:spLocks noGrp="1"/>
          </p:cNvSpPr>
          <p:nvPr>
            <p:ph idx="1"/>
          </p:nvPr>
        </p:nvSpPr>
        <p:spPr/>
        <p:txBody>
          <a:bodyPr/>
          <a:lstStyle/>
          <a:p>
            <a:pPr algn="l"/>
            <a:r>
              <a:rPr lang="nb-NO" sz="3200" b="0">
                <a:latin typeface="SourceSansPro-Regular"/>
              </a:rPr>
              <a:t>K</a:t>
            </a:r>
            <a:r>
              <a:rPr lang="nb-NO" sz="3200" b="0" i="0" u="none" strike="noStrike" baseline="0">
                <a:latin typeface="SourceSansPro-Regular"/>
              </a:rPr>
              <a:t>orte debattinnlegg, en meningsytring eller en aktuell opplysning sendt til en papiravis eller en nettavis</a:t>
            </a:r>
          </a:p>
          <a:p>
            <a:pPr algn="l"/>
            <a:r>
              <a:rPr lang="nb-NO" sz="3200" b="0">
                <a:latin typeface="SourceSansPro-Regular"/>
              </a:rPr>
              <a:t>V</a:t>
            </a:r>
            <a:r>
              <a:rPr lang="nb-NO" sz="3200" b="0" i="0" u="none" strike="noStrike" baseline="0">
                <a:latin typeface="SourceSansPro-Regular"/>
              </a:rPr>
              <a:t>anligvis argumenterende og med et klart standpunkt</a:t>
            </a:r>
          </a:p>
          <a:p>
            <a:pPr algn="l"/>
            <a:r>
              <a:rPr lang="nb-NO" sz="3200" b="0">
                <a:latin typeface="SourceSansPro-Regular"/>
              </a:rPr>
              <a:t>M</a:t>
            </a:r>
            <a:r>
              <a:rPr lang="nb-NO" sz="3200" b="0" i="0" u="none" strike="noStrike" baseline="0">
                <a:latin typeface="SourceSansPro-Regular"/>
              </a:rPr>
              <a:t>ålsetningen er å overbevise leseren om at noe må forandres</a:t>
            </a:r>
          </a:p>
          <a:p>
            <a:pPr algn="l"/>
            <a:endParaRPr lang="nb-NO"/>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312119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C66B9EB-6A9C-0E18-247D-F3795BAEE5E2}"/>
              </a:ext>
            </a:extLst>
          </p:cNvPr>
          <p:cNvSpPr>
            <a:spLocks noGrp="1"/>
          </p:cNvSpPr>
          <p:nvPr>
            <p:ph type="title"/>
          </p:nvPr>
        </p:nvSpPr>
        <p:spPr/>
        <p:txBody>
          <a:bodyPr>
            <a:normAutofit/>
          </a:bodyPr>
          <a:lstStyle/>
          <a:p>
            <a:pPr algn="ctr"/>
            <a:r>
              <a:rPr lang="nb-NO" sz="3600">
                <a:solidFill>
                  <a:srgbClr val="EC5B1B"/>
                </a:solidFill>
                <a:latin typeface="Delicious-Bold"/>
              </a:rPr>
              <a:t>Leserinnleggets inndeling</a:t>
            </a:r>
            <a:endParaRPr lang="nb-NO" sz="3600"/>
          </a:p>
        </p:txBody>
      </p:sp>
      <p:sp>
        <p:nvSpPr>
          <p:cNvPr id="3" name="Plassholder for innhold 2">
            <a:extLst>
              <a:ext uri="{FF2B5EF4-FFF2-40B4-BE49-F238E27FC236}">
                <a16:creationId xmlns:a16="http://schemas.microsoft.com/office/drawing/2014/main" id="{562C106C-B590-F826-C407-2464B27E24B3}"/>
              </a:ext>
            </a:extLst>
          </p:cNvPr>
          <p:cNvSpPr>
            <a:spLocks noGrp="1"/>
          </p:cNvSpPr>
          <p:nvPr>
            <p:ph idx="1"/>
          </p:nvPr>
        </p:nvSpPr>
        <p:spPr/>
        <p:txBody>
          <a:bodyPr/>
          <a:lstStyle/>
          <a:p>
            <a:r>
              <a:rPr lang="nb-NO"/>
              <a:t>Tittelen</a:t>
            </a:r>
          </a:p>
          <a:p>
            <a:r>
              <a:rPr lang="nb-NO"/>
              <a:t>Innledning/ingress</a:t>
            </a:r>
          </a:p>
          <a:p>
            <a:r>
              <a:rPr lang="nb-NO"/>
              <a:t>Hoveddel</a:t>
            </a:r>
          </a:p>
          <a:p>
            <a:r>
              <a:rPr lang="nb-NO"/>
              <a:t>Avslutning</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290151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C66B9EB-6A9C-0E18-247D-F3795BAEE5E2}"/>
              </a:ext>
            </a:extLst>
          </p:cNvPr>
          <p:cNvSpPr>
            <a:spLocks noGrp="1"/>
          </p:cNvSpPr>
          <p:nvPr>
            <p:ph type="title"/>
          </p:nvPr>
        </p:nvSpPr>
        <p:spPr/>
        <p:txBody>
          <a:bodyPr>
            <a:normAutofit/>
          </a:bodyPr>
          <a:lstStyle/>
          <a:p>
            <a:pPr algn="ctr"/>
            <a:r>
              <a:rPr lang="nb-NO" sz="3600">
                <a:solidFill>
                  <a:srgbClr val="EC5B1B"/>
                </a:solidFill>
                <a:latin typeface="Delicious-Bold"/>
              </a:rPr>
              <a:t>Tittelen</a:t>
            </a:r>
            <a:endParaRPr lang="nb-NO" sz="3600"/>
          </a:p>
        </p:txBody>
      </p:sp>
      <p:sp>
        <p:nvSpPr>
          <p:cNvPr id="4" name="Plassholder for innhold 3">
            <a:extLst>
              <a:ext uri="{FF2B5EF4-FFF2-40B4-BE49-F238E27FC236}">
                <a16:creationId xmlns:a16="http://schemas.microsoft.com/office/drawing/2014/main" id="{456070ED-8891-E8A1-A35D-3F00E0D2042A}"/>
              </a:ext>
            </a:extLst>
          </p:cNvPr>
          <p:cNvSpPr>
            <a:spLocks noGrp="1"/>
          </p:cNvSpPr>
          <p:nvPr>
            <p:ph idx="1"/>
          </p:nvPr>
        </p:nvSpPr>
        <p:spPr/>
        <p:txBody>
          <a:bodyPr/>
          <a:lstStyle/>
          <a:p>
            <a:r>
              <a:rPr lang="nb-NO"/>
              <a:t>Hva er viktig med en tittel?</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387360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C66B9EB-6A9C-0E18-247D-F3795BAEE5E2}"/>
              </a:ext>
            </a:extLst>
          </p:cNvPr>
          <p:cNvSpPr>
            <a:spLocks noGrp="1"/>
          </p:cNvSpPr>
          <p:nvPr>
            <p:ph type="title"/>
          </p:nvPr>
        </p:nvSpPr>
        <p:spPr/>
        <p:txBody>
          <a:bodyPr>
            <a:normAutofit/>
          </a:bodyPr>
          <a:lstStyle/>
          <a:p>
            <a:pPr algn="ctr"/>
            <a:r>
              <a:rPr lang="nb-NO" sz="3600">
                <a:solidFill>
                  <a:srgbClr val="EC5B1B"/>
                </a:solidFill>
                <a:latin typeface="Delicious-Bold"/>
              </a:rPr>
              <a:t>Innledning/ingress</a:t>
            </a:r>
            <a:endParaRPr lang="nb-NO" sz="3600"/>
          </a:p>
        </p:txBody>
      </p:sp>
      <p:sp>
        <p:nvSpPr>
          <p:cNvPr id="4" name="Plassholder for innhold 3">
            <a:extLst>
              <a:ext uri="{FF2B5EF4-FFF2-40B4-BE49-F238E27FC236}">
                <a16:creationId xmlns:a16="http://schemas.microsoft.com/office/drawing/2014/main" id="{456070ED-8891-E8A1-A35D-3F00E0D2042A}"/>
              </a:ext>
            </a:extLst>
          </p:cNvPr>
          <p:cNvSpPr>
            <a:spLocks noGrp="1"/>
          </p:cNvSpPr>
          <p:nvPr>
            <p:ph idx="1"/>
          </p:nvPr>
        </p:nvSpPr>
        <p:spPr/>
        <p:txBody>
          <a:bodyPr/>
          <a:lstStyle/>
          <a:p>
            <a:r>
              <a:rPr lang="nb-NO"/>
              <a:t>Hva er en ingress, og hvordan blir den god?</a:t>
            </a:r>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52147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C510-5293-E4E5-53C1-3AE42764936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C66B9EB-6A9C-0E18-247D-F3795BAEE5E2}"/>
              </a:ext>
            </a:extLst>
          </p:cNvPr>
          <p:cNvSpPr>
            <a:spLocks noGrp="1"/>
          </p:cNvSpPr>
          <p:nvPr>
            <p:ph type="title"/>
          </p:nvPr>
        </p:nvSpPr>
        <p:spPr/>
        <p:txBody>
          <a:bodyPr>
            <a:normAutofit/>
          </a:bodyPr>
          <a:lstStyle/>
          <a:p>
            <a:pPr algn="ctr"/>
            <a:r>
              <a:rPr lang="nb-NO" sz="3600">
                <a:solidFill>
                  <a:srgbClr val="EC5B1B"/>
                </a:solidFill>
                <a:latin typeface="Delicious-Bold"/>
              </a:rPr>
              <a:t>Hoveddelen</a:t>
            </a:r>
            <a:endParaRPr lang="nb-NO" sz="3600"/>
          </a:p>
        </p:txBody>
      </p:sp>
      <p:sp>
        <p:nvSpPr>
          <p:cNvPr id="4" name="Plassholder for innhold 3">
            <a:extLst>
              <a:ext uri="{FF2B5EF4-FFF2-40B4-BE49-F238E27FC236}">
                <a16:creationId xmlns:a16="http://schemas.microsoft.com/office/drawing/2014/main" id="{456070ED-8891-E8A1-A35D-3F00E0D2042A}"/>
              </a:ext>
            </a:extLst>
          </p:cNvPr>
          <p:cNvSpPr>
            <a:spLocks noGrp="1"/>
          </p:cNvSpPr>
          <p:nvPr>
            <p:ph idx="1"/>
          </p:nvPr>
        </p:nvSpPr>
        <p:spPr/>
        <p:txBody>
          <a:bodyPr/>
          <a:lstStyle/>
          <a:p>
            <a:r>
              <a:rPr lang="nb-NO"/>
              <a:t>Argumenter</a:t>
            </a:r>
          </a:p>
          <a:p>
            <a:r>
              <a:rPr lang="nb-NO"/>
              <a:t>Hvorfor er argumentene dine viktige?</a:t>
            </a:r>
          </a:p>
          <a:p>
            <a:r>
              <a:rPr lang="nb-NO"/>
              <a:t>Helst ikke fler enn tre argumenter</a:t>
            </a:r>
          </a:p>
          <a:p>
            <a:r>
              <a:rPr lang="nb-NO"/>
              <a:t>Kan du bruke CRPD?</a:t>
            </a:r>
          </a:p>
          <a:p>
            <a:endParaRPr lang="nb-NO"/>
          </a:p>
        </p:txBody>
      </p:sp>
      <p:pic>
        <p:nvPicPr>
          <p:cNvPr id="5" name="Bilde 4">
            <a:extLst>
              <a:ext uri="{FF2B5EF4-FFF2-40B4-BE49-F238E27FC236}">
                <a16:creationId xmlns:a16="http://schemas.microsoft.com/office/drawing/2014/main" id="{F1AA8DD0-2BB9-FAE3-A38D-4AF4CEE962A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11343A57-57B5-A011-83C9-12C57052943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944C700-658A-C5EE-5C8D-653B71D6F17F}"/>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79B0946-8C0D-3F97-C476-68F3ADCF99EF}"/>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3627960824"/>
      </p:ext>
    </p:extLst>
  </p:cSld>
  <p:clrMapOvr>
    <a:masterClrMapping/>
  </p:clrMapOvr>
</p:sld>
</file>

<file path=ppt/theme/theme1.xml><?xml version="1.0" encoding="utf-8"?>
<a:theme xmlns:a="http://schemas.openxmlformats.org/drawingml/2006/main" name="FFM-CRPD">
  <a:themeElements>
    <a:clrScheme name="FFM-CRPD-hefte 1">
      <a:dk1>
        <a:srgbClr val="000000"/>
      </a:dk1>
      <a:lt1>
        <a:srgbClr val="FFFFFF"/>
      </a:lt1>
      <a:dk2>
        <a:srgbClr val="0089C3"/>
      </a:dk2>
      <a:lt2>
        <a:srgbClr val="FDE5A3"/>
      </a:lt2>
      <a:accent1>
        <a:srgbClr val="0089C3"/>
      </a:accent1>
      <a:accent2>
        <a:srgbClr val="E15D2F"/>
      </a:accent2>
      <a:accent3>
        <a:srgbClr val="00995D"/>
      </a:accent3>
      <a:accent4>
        <a:srgbClr val="FDE5A3"/>
      </a:accent4>
      <a:accent5>
        <a:srgbClr val="0089C4"/>
      </a:accent5>
      <a:accent6>
        <a:srgbClr val="0089C4"/>
      </a:accent6>
      <a:hlink>
        <a:srgbClr val="0089C3"/>
      </a:hlink>
      <a:folHlink>
        <a:srgbClr val="4268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PD-testmal" id="{A2FEBDE3-EFD1-4A47-8EF6-5E5E02133F59}" vid="{0703065C-607A-DC49-89C8-FDF4209F999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48F1DBB75082B47AF811C44581CFB78" ma:contentTypeVersion="13" ma:contentTypeDescription="Opprett et nytt dokument." ma:contentTypeScope="" ma:versionID="ad95b922810ecdec0e4d3deccb4d4d07">
  <xsd:schema xmlns:xsd="http://www.w3.org/2001/XMLSchema" xmlns:xs="http://www.w3.org/2001/XMLSchema" xmlns:p="http://schemas.microsoft.com/office/2006/metadata/properties" xmlns:ns2="b60fca47-2708-480d-af4e-f3bca8f763d5" xmlns:ns3="8f22d234-1739-4c6a-9823-64e4a5b8e6c5" targetNamespace="http://schemas.microsoft.com/office/2006/metadata/properties" ma:root="true" ma:fieldsID="2f2fa50178c14f6c10b6ccfc7ae10c93" ns2:_="" ns3:_="">
    <xsd:import namespace="b60fca47-2708-480d-af4e-f3bca8f763d5"/>
    <xsd:import namespace="8f22d234-1739-4c6a-9823-64e4a5b8e6c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0fca47-2708-480d-af4e-f3bca8f763d5"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22d234-1739-4c6a-9823-64e4a5b8e6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E97954-A20D-4C35-AB85-BDAACFB6FA23}">
  <ds:schemaRefs>
    <ds:schemaRef ds:uri="8f22d234-1739-4c6a-9823-64e4a5b8e6c5"/>
    <ds:schemaRef ds:uri="b60fca47-2708-480d-af4e-f3bca8f763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B63D35-8ACC-4654-86E7-14713158BB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CRPD-mal</Template>
  <TotalTime>94</TotalTime>
  <Words>4446</Words>
  <Application>Microsoft Office PowerPoint</Application>
  <PresentationFormat>Widescreen</PresentationFormat>
  <Paragraphs>408</Paragraphs>
  <Slides>40</Slides>
  <Notes>40</Notes>
  <HiddenSlides>0</HiddenSlides>
  <MMClips>0</MMClips>
  <ScaleCrop>false</ScaleCrop>
  <HeadingPairs>
    <vt:vector size="6" baseType="variant">
      <vt:variant>
        <vt:lpstr>Brukte skrifter</vt:lpstr>
      </vt:variant>
      <vt:variant>
        <vt:i4>13</vt:i4>
      </vt:variant>
      <vt:variant>
        <vt:lpstr>Tema</vt:lpstr>
      </vt:variant>
      <vt:variant>
        <vt:i4>1</vt:i4>
      </vt:variant>
      <vt:variant>
        <vt:lpstr>Lysbildetitler</vt:lpstr>
      </vt:variant>
      <vt:variant>
        <vt:i4>40</vt:i4>
      </vt:variant>
    </vt:vector>
  </HeadingPairs>
  <TitlesOfParts>
    <vt:vector size="54" baseType="lpstr">
      <vt:lpstr>Aptos</vt:lpstr>
      <vt:lpstr>Arial</vt:lpstr>
      <vt:lpstr>Calibri</vt:lpstr>
      <vt:lpstr>Delicious</vt:lpstr>
      <vt:lpstr>Delicious-Bold</vt:lpstr>
      <vt:lpstr>Myriad Pro</vt:lpstr>
      <vt:lpstr>Source Sans Pro</vt:lpstr>
      <vt:lpstr>Source Sans Pro SemiBold</vt:lpstr>
      <vt:lpstr>SourceSansPro-It</vt:lpstr>
      <vt:lpstr>SourceSansPro-Regular</vt:lpstr>
      <vt:lpstr>SourceSansPro-Semibold</vt:lpstr>
      <vt:lpstr>Webdings</vt:lpstr>
      <vt:lpstr>Wingdings</vt:lpstr>
      <vt:lpstr>FFM-CRPD</vt:lpstr>
      <vt:lpstr>PowerPoint-presentasjon</vt:lpstr>
      <vt:lpstr>Politisk interessekamp</vt:lpstr>
      <vt:lpstr>Hvorfor skal du skrive?</vt:lpstr>
      <vt:lpstr>Hva kan du skrive?</vt:lpstr>
      <vt:lpstr>Hva er et leserinnlegg?</vt:lpstr>
      <vt:lpstr>Leserinnleggets inndeling</vt:lpstr>
      <vt:lpstr>Tittelen</vt:lpstr>
      <vt:lpstr>Innledning/ingress</vt:lpstr>
      <vt:lpstr>Hoveddelen</vt:lpstr>
      <vt:lpstr>Avslutningen</vt:lpstr>
      <vt:lpstr>Hva skal du skrive om?</vt:lpstr>
      <vt:lpstr>Er saken en nyhet?</vt:lpstr>
      <vt:lpstr>Et medmenneskelig innslag</vt:lpstr>
      <vt:lpstr>Treffer du målgruppa til avisa?</vt:lpstr>
      <vt:lpstr>Hvor skal du skrive? </vt:lpstr>
      <vt:lpstr>Begrensningens kunst</vt:lpstr>
      <vt:lpstr>Hvordan skal du skrive?</vt:lpstr>
      <vt:lpstr>Hvem skriver du til?</vt:lpstr>
      <vt:lpstr>Du, vi, en eller man</vt:lpstr>
      <vt:lpstr>Vil du dele av deg selv?</vt:lpstr>
      <vt:lpstr>Hva slags språk bør du bruke?</vt:lpstr>
      <vt:lpstr>Bør du bruke humor?</vt:lpstr>
      <vt:lpstr>Retoriske spørsmål</vt:lpstr>
      <vt:lpstr>Lek med ord, sammenligninger og bilder</vt:lpstr>
      <vt:lpstr>Plussord og minusord</vt:lpstr>
      <vt:lpstr>Unngå stammespråk</vt:lpstr>
      <vt:lpstr>Senk lista og skriv noe </vt:lpstr>
      <vt:lpstr>Korrektur og ballkasting</vt:lpstr>
      <vt:lpstr>Hva gjør du når du har skrevet leserinnlegget?</vt:lpstr>
      <vt:lpstr>CRPD </vt:lpstr>
      <vt:lpstr>Paradigmeskifte </vt:lpstr>
      <vt:lpstr>Hva inneholder CRPD?</vt:lpstr>
      <vt:lpstr>PowerPoint-presentasjon</vt:lpstr>
      <vt:lpstr> </vt:lpstr>
      <vt:lpstr>CRPD og norsk lov  </vt:lpstr>
      <vt:lpstr>CRPD er et argument som kan og bør brukes tidlig  </vt:lpstr>
      <vt:lpstr>Nå skal det skrives  </vt:lpstr>
      <vt:lpstr>PowerPoint-presentasjon</vt:lpstr>
      <vt:lpstr>PowerPoint-presentasjon</vt:lpstr>
      <vt:lpstr>Utviklet med støtte fra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dc:title>
  <dc:creator>tollef.ladehaug</dc:creator>
  <cp:lastModifiedBy>Tollef Ladehaug</cp:lastModifiedBy>
  <cp:revision>3</cp:revision>
  <dcterms:created xsi:type="dcterms:W3CDTF">2024-02-26T13:21:57Z</dcterms:created>
  <dcterms:modified xsi:type="dcterms:W3CDTF">2024-05-05T09:50:34Z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0x010100D48F1DBB75082B47AF811C44581CFB78</vt:lpwstr>
  </property>
</Properties>
</file>