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0"/>
  </p:notesMasterIdLst>
  <p:sldIdLst>
    <p:sldId id="258" r:id="rId4"/>
    <p:sldId id="261" r:id="rId5"/>
    <p:sldId id="314" r:id="rId6"/>
    <p:sldId id="315" r:id="rId7"/>
    <p:sldId id="318" r:id="rId8"/>
    <p:sldId id="316" r:id="rId9"/>
    <p:sldId id="317" r:id="rId10"/>
    <p:sldId id="319" r:id="rId11"/>
    <p:sldId id="320" r:id="rId12"/>
    <p:sldId id="322" r:id="rId13"/>
    <p:sldId id="325" r:id="rId14"/>
    <p:sldId id="321" r:id="rId15"/>
    <p:sldId id="345" r:id="rId16"/>
    <p:sldId id="326" r:id="rId17"/>
    <p:sldId id="327" r:id="rId18"/>
    <p:sldId id="324" r:id="rId19"/>
    <p:sldId id="328" r:id="rId20"/>
    <p:sldId id="346"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13" r:id="rId37"/>
    <p:sldId id="344" r:id="rId38"/>
    <p:sldId id="260"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2F"/>
    <a:srgbClr val="008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BB169-48E9-4EA1-910C-0611FBD8F35C}" v="12" dt="2024-03-27T08:33:3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5" autoAdjust="0"/>
  </p:normalViewPr>
  <p:slideViewPr>
    <p:cSldViewPr snapToGrid="0">
      <p:cViewPr varScale="1">
        <p:scale>
          <a:sx n="80" d="100"/>
          <a:sy n="80" d="100"/>
        </p:scale>
        <p:origin x="17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lef Ladehaug" userId="02e7de7e-c371-41c8-b44e-fd27b69bb667" providerId="ADAL" clId="{6D883331-0790-40F1-BF39-97615A92E988}"/>
    <pc:docChg chg="modSld">
      <pc:chgData name="Tollef Ladehaug" userId="02e7de7e-c371-41c8-b44e-fd27b69bb667" providerId="ADAL" clId="{6D883331-0790-40F1-BF39-97615A92E988}" dt="2024-03-27T09:15:50.157" v="5" actId="20577"/>
      <pc:docMkLst>
        <pc:docMk/>
      </pc:docMkLst>
      <pc:sldChg chg="modNotesTx">
        <pc:chgData name="Tollef Ladehaug" userId="02e7de7e-c371-41c8-b44e-fd27b69bb667" providerId="ADAL" clId="{6D883331-0790-40F1-BF39-97615A92E988}" dt="2024-03-27T09:15:50.157" v="5" actId="20577"/>
        <pc:sldMkLst>
          <pc:docMk/>
          <pc:sldMk cId="691575970"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1B3-7E3F-4799-B478-8D47090553DF}" type="datetimeFigureOut">
              <a:rPr lang="nb-NO" smtClean="0"/>
              <a:t>27.03.2024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AA9C6-7322-42C8-8AA4-5A3C2EFEB8E2}" type="slidenum">
              <a:rPr lang="nb-NO" smtClean="0"/>
              <a:t>‹#›</a:t>
            </a:fld>
            <a:endParaRPr lang="nb-NO"/>
          </a:p>
        </p:txBody>
      </p:sp>
    </p:spTree>
    <p:extLst>
      <p:ext uri="{BB962C8B-B14F-4D97-AF65-F5344CB8AC3E}">
        <p14:creationId xmlns:p14="http://schemas.microsoft.com/office/powerpoint/2010/main" val="391403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bildet fungerer som en god bakgrunn mens du og deltakerne venter på at du skal begynne. </a:t>
            </a:r>
          </a:p>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1</a:t>
            </a:fld>
            <a:endParaRPr lang="nb-NO"/>
          </a:p>
        </p:txBody>
      </p:sp>
    </p:spTree>
    <p:extLst>
      <p:ext uri="{BB962C8B-B14F-4D97-AF65-F5344CB8AC3E}">
        <p14:creationId xmlns:p14="http://schemas.microsoft.com/office/powerpoint/2010/main" val="2204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69CB-7127-CC0B-6FB0-9A8AC22A8E2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0CBB757-FC69-4329-038B-66018F84747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2714C9-6931-0B08-FC2D-7189B3FFE1F3}"/>
              </a:ext>
            </a:extLst>
          </p:cNvPr>
          <p:cNvSpPr>
            <a:spLocks noGrp="1"/>
          </p:cNvSpPr>
          <p:nvPr>
            <p:ph type="body" idx="1"/>
          </p:nvPr>
        </p:nvSpPr>
        <p:spPr/>
        <p:txBody>
          <a:bodyPr/>
          <a:lstStyle/>
          <a:p>
            <a:pPr algn="l"/>
            <a:r>
              <a:rPr lang="nb-NO" sz="1800" b="0" i="0" u="none" strike="noStrike" baseline="0">
                <a:latin typeface="SourceSansPro-Regular"/>
              </a:rPr>
              <a:t>Menneskerettighetsaspektet har blitt et mye tyngre argument når man er uenige om hva som er riktig i en sak som gjelder funksjonshemmede.</a:t>
            </a:r>
          </a:p>
          <a:p>
            <a:pPr algn="l"/>
            <a:endParaRPr lang="nb-NO" sz="1800" b="0" i="0" u="none" strike="noStrike" baseline="0">
              <a:latin typeface="SourceSansPro-Regular"/>
            </a:endParaRPr>
          </a:p>
          <a:p>
            <a:pPr algn="l"/>
            <a:r>
              <a:rPr lang="nb-NO" sz="1800" b="0" i="0" u="none" strike="noStrike" baseline="0">
                <a:latin typeface="SourceSansPro-Regular"/>
              </a:rPr>
              <a:t> Paradigmeskiftet har gjort det tydeligere at det ikke er greit å se på forskjellsbehandling som et legitimt resultat av biologiske og medisinske forskjeller.</a:t>
            </a:r>
          </a:p>
          <a:p>
            <a:pPr algn="l"/>
            <a:endParaRPr lang="nb-NO" sz="1800" b="0" i="0" u="none" strike="noStrike" baseline="0">
              <a:latin typeface="SourceSansPro-Regular"/>
            </a:endParaRPr>
          </a:p>
          <a:p>
            <a:pPr algn="l"/>
            <a:r>
              <a:rPr lang="nb-NO" sz="1800" b="0" i="0" u="none" strike="noStrike" baseline="0">
                <a:latin typeface="SourceSansPro-Regular"/>
              </a:rPr>
              <a:t>At Norge har signert på at staten må benytte alle tiltak som er hensiktsmessige, gjør at det er mye vanskeligere å argumentere med at tiltak blir uhensiktsmessig dyre. </a:t>
            </a:r>
          </a:p>
          <a:p>
            <a:pPr algn="l"/>
            <a:endParaRPr lang="nb-NO" sz="1800" b="0" i="0" u="none" strike="noStrike" baseline="0">
              <a:latin typeface="SourceSansPro-Regular"/>
            </a:endParaRPr>
          </a:p>
          <a:p>
            <a:pPr algn="l"/>
            <a:r>
              <a:rPr lang="nb-NO" sz="1800" b="0" i="0" u="none" strike="noStrike" baseline="0">
                <a:latin typeface="SourceSansPro-Regular"/>
              </a:rPr>
              <a:t>De færreste vil bryte menneskerettighetene. At en ordning eller avgjørelse gjør at noen med funksjonsnedsettelser får sine rettigheter redusert sammenlignet med funksjonsfriske har blitt et argument som</a:t>
            </a:r>
          </a:p>
          <a:p>
            <a:pPr algn="l"/>
            <a:r>
              <a:rPr lang="nb-NO" sz="1800" b="0" i="0" u="none" strike="noStrike" baseline="0">
                <a:latin typeface="SourceSansPro-Regular"/>
              </a:rPr>
              <a:t>veier stadig tyngre. </a:t>
            </a:r>
          </a:p>
          <a:p>
            <a:pPr algn="l"/>
            <a:endParaRPr lang="nb-NO" sz="1800" b="0" i="0" u="none" strike="noStrike" baseline="0">
              <a:latin typeface="SourceSansPro-Regular"/>
            </a:endParaRPr>
          </a:p>
          <a:p>
            <a:pPr algn="l"/>
            <a:r>
              <a:rPr lang="nb-NO" sz="1800" b="0" i="0" u="none" strike="noStrike" baseline="0">
                <a:latin typeface="SourceSansPro-Regular"/>
              </a:rPr>
              <a:t>Dette kan brukerrepresentanter benytte, og artiklene i CRPD er nyttige verktøy.</a:t>
            </a:r>
            <a:endParaRPr lang="nb-NO" sz="1800"/>
          </a:p>
        </p:txBody>
      </p:sp>
      <p:sp>
        <p:nvSpPr>
          <p:cNvPr id="4" name="Plassholder for lysbildenummer 3">
            <a:extLst>
              <a:ext uri="{FF2B5EF4-FFF2-40B4-BE49-F238E27FC236}">
                <a16:creationId xmlns:a16="http://schemas.microsoft.com/office/drawing/2014/main" id="{5652BA41-8D80-F8AD-39BD-06B89D28EDA9}"/>
              </a:ext>
            </a:extLst>
          </p:cNvPr>
          <p:cNvSpPr>
            <a:spLocks noGrp="1"/>
          </p:cNvSpPr>
          <p:nvPr>
            <p:ph type="sldNum" sz="quarter" idx="5"/>
          </p:nvPr>
        </p:nvSpPr>
        <p:spPr/>
        <p:txBody>
          <a:bodyPr/>
          <a:lstStyle/>
          <a:p>
            <a:fld id="{CB7AA9C6-7322-42C8-8AA4-5A3C2EFEB8E2}" type="slidenum">
              <a:rPr lang="nb-NO" smtClean="0"/>
              <a:t>10</a:t>
            </a:fld>
            <a:endParaRPr lang="nb-NO"/>
          </a:p>
        </p:txBody>
      </p:sp>
    </p:spTree>
    <p:extLst>
      <p:ext uri="{BB962C8B-B14F-4D97-AF65-F5344CB8AC3E}">
        <p14:creationId xmlns:p14="http://schemas.microsoft.com/office/powerpoint/2010/main" val="276751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DD13-78F5-D766-DE31-67E3D2CD607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5B4AA3B-EAE1-DBDF-CCFA-5EDE6E64C31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D13891D-E205-301D-FCA8-0E91903BC80C}"/>
              </a:ext>
            </a:extLst>
          </p:cNvPr>
          <p:cNvSpPr>
            <a:spLocks noGrp="1"/>
          </p:cNvSpPr>
          <p:nvPr>
            <p:ph type="body" idx="1"/>
          </p:nvPr>
        </p:nvSpPr>
        <p:spPr/>
        <p:txBody>
          <a:bodyPr/>
          <a:lstStyle/>
          <a:p>
            <a:pPr algn="l"/>
            <a:r>
              <a:rPr lang="nb-NO" sz="1800" b="0" i="0" u="none" strike="noStrike" baseline="0" dirty="0">
                <a:latin typeface="SourceSansPro-Regular"/>
              </a:rPr>
              <a:t>Vi kan alle drive med brukermedvirkning på individnivå. Det handler om at den enkelte av oss kan gi relevant tilbakemelding i hverdagen. Kan noen av deltakerne komme med noen eksempler på dette?</a:t>
            </a:r>
          </a:p>
          <a:p>
            <a:pPr algn="l"/>
            <a:endParaRPr lang="nb-NO" sz="1800" b="0" i="0" u="none" strike="noStrike" baseline="0" dirty="0">
              <a:latin typeface="SourceSansPro-Regular"/>
            </a:endParaRPr>
          </a:p>
          <a:p>
            <a:pPr algn="l"/>
            <a:r>
              <a:rPr lang="nb-NO" sz="1800" b="0" i="0" u="none" strike="noStrike" baseline="0" dirty="0">
                <a:latin typeface="SourceSansPro-Regular"/>
              </a:rPr>
              <a:t>På </a:t>
            </a:r>
            <a:r>
              <a:rPr lang="nb-NO" sz="1800" b="1" i="0" u="none" strike="noStrike" baseline="0" dirty="0">
                <a:latin typeface="SourceSansPro-Regular"/>
              </a:rPr>
              <a:t>tjenestenivå</a:t>
            </a:r>
            <a:r>
              <a:rPr lang="nb-NO" sz="1800" b="0" i="0" u="none" strike="noStrike" baseline="0" dirty="0">
                <a:latin typeface="SourceSansPro-Regular"/>
              </a:rPr>
              <a:t> samarbeider bruker</a:t>
            </a:r>
            <a:r>
              <a:rPr lang="nb-NO" sz="1800" b="1" i="0" u="none" strike="noStrike" baseline="0" dirty="0">
                <a:latin typeface="SourceSansPro-Regular"/>
              </a:rPr>
              <a:t>representanter</a:t>
            </a:r>
            <a:r>
              <a:rPr lang="nb-NO" sz="1800" b="0" i="0" u="none" strike="noStrike" baseline="0" dirty="0">
                <a:latin typeface="SourceSansPro-Regular"/>
              </a:rPr>
              <a:t> med fagpersoner i tjenesteapparatet i de enhetene som utfører tjenestene. Brukermedvirkerne får dermed innflytelse på hvordan tjenester utføres i praksis. Tilbakemeldingene man gir til tjenesteyter, institusjon eller andre virksomheter har betydning for at de kan utvikle seg. Dette fører gjerne til at de blir bedre og kan gi bedre tjenester. </a:t>
            </a:r>
          </a:p>
          <a:p>
            <a:pPr algn="l"/>
            <a:endParaRPr lang="nb-NO" sz="1800" b="0" i="0" u="none" strike="noStrike" baseline="0" dirty="0">
              <a:latin typeface="SourceSansPro-Regular"/>
            </a:endParaRPr>
          </a:p>
          <a:p>
            <a:pPr algn="l"/>
            <a:r>
              <a:rPr lang="nb-NO" sz="1800" b="0" i="0" u="none" strike="noStrike" baseline="0" dirty="0">
                <a:latin typeface="SourceSansPro-Regular"/>
              </a:rPr>
              <a:t>Brukergrupper og brukerorganisasjoner involveres i planlegging av tiltak og tjenester ved å sitte i brukerutvalg på </a:t>
            </a:r>
            <a:r>
              <a:rPr lang="nb-NO" sz="1800" b="0" i="0" u="none" strike="noStrike" baseline="0" dirty="0">
                <a:solidFill>
                  <a:schemeClr val="tx1"/>
                </a:solidFill>
                <a:latin typeface="SourceSansPro-Regular"/>
              </a:rPr>
              <a:t>styringsnivå</a:t>
            </a:r>
            <a:r>
              <a:rPr lang="nb-NO" sz="1800" b="0" i="0" u="none" strike="noStrike" baseline="0" dirty="0">
                <a:latin typeface="SourceSansPro-Regular"/>
              </a:rPr>
              <a:t>, for eksempel i en offentlig utredning, i et kommunalt råd eller i en helseregion. Her ser man mindre på hva enkelte enheter skal gi av tilbud, og mer på generelle regler og retningslinjer.</a:t>
            </a:r>
            <a:endParaRPr lang="nb-NO" dirty="0"/>
          </a:p>
        </p:txBody>
      </p:sp>
      <p:sp>
        <p:nvSpPr>
          <p:cNvPr id="4" name="Plassholder for lysbildenummer 3">
            <a:extLst>
              <a:ext uri="{FF2B5EF4-FFF2-40B4-BE49-F238E27FC236}">
                <a16:creationId xmlns:a16="http://schemas.microsoft.com/office/drawing/2014/main" id="{5F990765-F4F5-FB52-B1E5-E5741983C009}"/>
              </a:ext>
            </a:extLst>
          </p:cNvPr>
          <p:cNvSpPr>
            <a:spLocks noGrp="1"/>
          </p:cNvSpPr>
          <p:nvPr>
            <p:ph type="sldNum" sz="quarter" idx="5"/>
          </p:nvPr>
        </p:nvSpPr>
        <p:spPr/>
        <p:txBody>
          <a:bodyPr/>
          <a:lstStyle/>
          <a:p>
            <a:fld id="{CB7AA9C6-7322-42C8-8AA4-5A3C2EFEB8E2}" type="slidenum">
              <a:rPr lang="nb-NO" smtClean="0"/>
              <a:t>11</a:t>
            </a:fld>
            <a:endParaRPr lang="nb-NO"/>
          </a:p>
        </p:txBody>
      </p:sp>
    </p:spTree>
    <p:extLst>
      <p:ext uri="{BB962C8B-B14F-4D97-AF65-F5344CB8AC3E}">
        <p14:creationId xmlns:p14="http://schemas.microsoft.com/office/powerpoint/2010/main" val="338449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89AE-626C-DA06-0F39-31755623DB8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F1013FD-3EBC-B8A7-DF96-317F22C11BA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5BF85EC-81F4-622A-A0BE-472F991BD121}"/>
              </a:ext>
            </a:extLst>
          </p:cNvPr>
          <p:cNvSpPr>
            <a:spLocks noGrp="1"/>
          </p:cNvSpPr>
          <p:nvPr>
            <p:ph type="body" idx="1"/>
          </p:nvPr>
        </p:nvSpPr>
        <p:spPr/>
        <p:txBody>
          <a:bodyPr/>
          <a:lstStyle/>
          <a:p>
            <a:pPr algn="l"/>
            <a:r>
              <a:rPr lang="nb-NO" dirty="0"/>
              <a:t>(Spør deltakerne om hvorfor brukermedvirkning er viktig)</a:t>
            </a:r>
          </a:p>
          <a:p>
            <a:pPr algn="l"/>
            <a:r>
              <a:rPr lang="nb-NO" dirty="0"/>
              <a:t>(Det kommer noen svar på neste lysbilde, men la dem gjerne kaste ball litt før du går videre dit.)</a:t>
            </a:r>
          </a:p>
        </p:txBody>
      </p:sp>
      <p:sp>
        <p:nvSpPr>
          <p:cNvPr id="4" name="Plassholder for lysbildenummer 3">
            <a:extLst>
              <a:ext uri="{FF2B5EF4-FFF2-40B4-BE49-F238E27FC236}">
                <a16:creationId xmlns:a16="http://schemas.microsoft.com/office/drawing/2014/main" id="{9B39AE75-EA5F-A0CA-BD7E-4087C3D850EA}"/>
              </a:ext>
            </a:extLst>
          </p:cNvPr>
          <p:cNvSpPr>
            <a:spLocks noGrp="1"/>
          </p:cNvSpPr>
          <p:nvPr>
            <p:ph type="sldNum" sz="quarter" idx="5"/>
          </p:nvPr>
        </p:nvSpPr>
        <p:spPr/>
        <p:txBody>
          <a:bodyPr/>
          <a:lstStyle/>
          <a:p>
            <a:fld id="{CB7AA9C6-7322-42C8-8AA4-5A3C2EFEB8E2}" type="slidenum">
              <a:rPr lang="nb-NO" smtClean="0"/>
              <a:t>12</a:t>
            </a:fld>
            <a:endParaRPr lang="nb-NO"/>
          </a:p>
        </p:txBody>
      </p:sp>
    </p:spTree>
    <p:extLst>
      <p:ext uri="{BB962C8B-B14F-4D97-AF65-F5344CB8AC3E}">
        <p14:creationId xmlns:p14="http://schemas.microsoft.com/office/powerpoint/2010/main" val="275589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273C8-5C9F-255B-C93D-B2AF458F5C5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44D4CEE-F730-D94B-0429-FD578A509EC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304C254-77BE-FB1B-2E85-8E4041B0FBB5}"/>
              </a:ext>
            </a:extLst>
          </p:cNvPr>
          <p:cNvSpPr>
            <a:spLocks noGrp="1"/>
          </p:cNvSpPr>
          <p:nvPr>
            <p:ph type="body" idx="1"/>
          </p:nvPr>
        </p:nvSpPr>
        <p:spPr/>
        <p:txBody>
          <a:bodyPr/>
          <a:lstStyle/>
          <a:p>
            <a:pPr algn="l"/>
            <a:r>
              <a:rPr lang="nb-NO" sz="1800" b="0" i="0" u="none" strike="noStrike" baseline="0">
                <a:latin typeface="SourceSansPro-Regular"/>
              </a:rPr>
              <a:t>Det er selvfølgelig en </a:t>
            </a:r>
            <a:r>
              <a:rPr lang="nb-NO" sz="1800" b="1" i="0" u="none" strike="noStrike" baseline="0">
                <a:latin typeface="SourceSansPro-Regular"/>
              </a:rPr>
              <a:t>demokratisk rettighet</a:t>
            </a:r>
            <a:r>
              <a:rPr lang="nb-NO" sz="1800" b="0" i="0" u="none" strike="noStrike" baseline="0">
                <a:latin typeface="SourceSansPro-Regular"/>
              </a:rPr>
              <a:t> og en menneskerettighet at de det gjelder skal få være med og påvirke avgjørelser som berører dem. Brukermedvirkning skal bidra til full</a:t>
            </a:r>
          </a:p>
          <a:p>
            <a:pPr algn="l"/>
            <a:r>
              <a:rPr lang="nb-NO" sz="1800" b="0" i="0" u="none" strike="noStrike" baseline="0">
                <a:latin typeface="SourceSansPro-Regular"/>
              </a:rPr>
              <a:t>deltakelse og likestilling for mennesker med kronisk sykdom og funksjonsnedsettelser. Her er CRPD bare med på å understreke en erkjennelse som har blitt kjempet frem siden 80-tallet.</a:t>
            </a:r>
          </a:p>
          <a:p>
            <a:pPr algn="l"/>
            <a:endParaRPr lang="nb-NO" sz="1800" b="0" i="0" u="none" strike="noStrike" baseline="0">
              <a:latin typeface="SourceSansPro-Regular"/>
            </a:endParaRPr>
          </a:p>
          <a:p>
            <a:pPr algn="l"/>
            <a:r>
              <a:rPr lang="nb-NO" sz="1800" b="0" i="0" u="none" strike="noStrike" baseline="0">
                <a:latin typeface="SourceSansPro-Regular"/>
              </a:rPr>
              <a:t>Vel så viktig er erkjennelsen av at det er </a:t>
            </a:r>
            <a:r>
              <a:rPr lang="nb-NO" sz="1800" b="1" i="0" u="none" strike="noStrike" baseline="0">
                <a:latin typeface="SourceSansPro-Regular"/>
              </a:rPr>
              <a:t>økonomisk lurt </a:t>
            </a:r>
            <a:r>
              <a:rPr lang="nb-NO" sz="1800" b="0" i="0" u="none" strike="noStrike" baseline="0">
                <a:latin typeface="SourceSansPro-Regular"/>
              </a:rPr>
              <a:t>å inkludere brukerne. Det brukes mye penger på helse, sosiale og økonomiske ordninger og forskning. Om den bistanden som blir gitt ikke oppnår de ønskede resultatene, er det dårlig anvendte penger. Det har derfor blitt et ønske om å benytte brukererfaringer til å bedre kvaliteten i tjenesteyting, helsetilbud,</a:t>
            </a:r>
          </a:p>
          <a:p>
            <a:pPr algn="l"/>
            <a:r>
              <a:rPr lang="nb-NO" sz="1800" b="0" i="0" u="none" strike="noStrike" baseline="0">
                <a:latin typeface="SourceSansPro-Regular"/>
              </a:rPr>
              <a:t>pasientforløp og forskning. Det dreier seg rett og slett om å få mest mulig igjen for pengene.</a:t>
            </a:r>
            <a:endParaRPr lang="nb-NO"/>
          </a:p>
        </p:txBody>
      </p:sp>
      <p:sp>
        <p:nvSpPr>
          <p:cNvPr id="4" name="Plassholder for lysbildenummer 3">
            <a:extLst>
              <a:ext uri="{FF2B5EF4-FFF2-40B4-BE49-F238E27FC236}">
                <a16:creationId xmlns:a16="http://schemas.microsoft.com/office/drawing/2014/main" id="{ED1CA80A-0398-C913-F142-F6E96A464AE1}"/>
              </a:ext>
            </a:extLst>
          </p:cNvPr>
          <p:cNvSpPr>
            <a:spLocks noGrp="1"/>
          </p:cNvSpPr>
          <p:nvPr>
            <p:ph type="sldNum" sz="quarter" idx="5"/>
          </p:nvPr>
        </p:nvSpPr>
        <p:spPr/>
        <p:txBody>
          <a:bodyPr/>
          <a:lstStyle/>
          <a:p>
            <a:fld id="{CB7AA9C6-7322-42C8-8AA4-5A3C2EFEB8E2}" type="slidenum">
              <a:rPr lang="nb-NO" smtClean="0"/>
              <a:t>13</a:t>
            </a:fld>
            <a:endParaRPr lang="nb-NO"/>
          </a:p>
        </p:txBody>
      </p:sp>
    </p:spTree>
    <p:extLst>
      <p:ext uri="{BB962C8B-B14F-4D97-AF65-F5344CB8AC3E}">
        <p14:creationId xmlns:p14="http://schemas.microsoft.com/office/powerpoint/2010/main" val="428379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1068-DB04-97A0-1538-3106E5A5FCB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2349D92-EDD0-7755-F2D8-D5D9384ED92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338927-782E-8459-29A5-C94CC4A20013}"/>
              </a:ext>
            </a:extLst>
          </p:cNvPr>
          <p:cNvSpPr>
            <a:spLocks noGrp="1"/>
          </p:cNvSpPr>
          <p:nvPr>
            <p:ph type="body" idx="1"/>
          </p:nvPr>
        </p:nvSpPr>
        <p:spPr/>
        <p:txBody>
          <a:bodyPr/>
          <a:lstStyle/>
          <a:p>
            <a:pPr algn="l"/>
            <a:r>
              <a:rPr lang="nb-NO" sz="1800" b="0" i="0" u="none" strike="noStrike" baseline="0" dirty="0">
                <a:latin typeface="SourceSansPro-Regular"/>
              </a:rPr>
              <a:t>(Rett spørsmålet i overskriften til deltakerne. Har dere noen andre eksempler? Har dere vært med på noe av dette?)</a:t>
            </a:r>
          </a:p>
          <a:p>
            <a:pPr algn="l"/>
            <a:endParaRPr lang="nb-NO" sz="1800" b="0" i="0" u="none" strike="noStrike" baseline="0" dirty="0">
              <a:latin typeface="SourceSansPro-Regular"/>
            </a:endParaRPr>
          </a:p>
          <a:p>
            <a:pPr algn="l"/>
            <a:r>
              <a:rPr lang="nb-NO" sz="1800" b="0" i="0" u="none" strike="noStrike" baseline="0" dirty="0">
                <a:latin typeface="SourceSansPro-Regular"/>
              </a:rPr>
              <a:t>Brukermedvirkning er noe vi har måttet kreve og slåss for. Det må vi fortsette med.</a:t>
            </a:r>
          </a:p>
          <a:p>
            <a:pPr algn="l"/>
            <a:endParaRPr lang="nb-NO" sz="1800" b="0" i="0" u="none" strike="noStrike" baseline="0" dirty="0">
              <a:latin typeface="SourceSansPro-Regular"/>
            </a:endParaRPr>
          </a:p>
          <a:p>
            <a:pPr algn="l"/>
            <a:r>
              <a:rPr lang="nb-NO" sz="1800" b="0" i="0" u="none" strike="noStrike" baseline="0" dirty="0">
                <a:latin typeface="SourceSansPro-Regular"/>
              </a:rPr>
              <a:t>At CRPD sier at vi alltid skal høres er et viktig argument når vi krever representasjon. (Artikkel 4)</a:t>
            </a:r>
          </a:p>
        </p:txBody>
      </p:sp>
      <p:sp>
        <p:nvSpPr>
          <p:cNvPr id="4" name="Plassholder for lysbildenummer 3">
            <a:extLst>
              <a:ext uri="{FF2B5EF4-FFF2-40B4-BE49-F238E27FC236}">
                <a16:creationId xmlns:a16="http://schemas.microsoft.com/office/drawing/2014/main" id="{21BE4893-A406-9D06-8961-AEFFACFBB959}"/>
              </a:ext>
            </a:extLst>
          </p:cNvPr>
          <p:cNvSpPr>
            <a:spLocks noGrp="1"/>
          </p:cNvSpPr>
          <p:nvPr>
            <p:ph type="sldNum" sz="quarter" idx="5"/>
          </p:nvPr>
        </p:nvSpPr>
        <p:spPr/>
        <p:txBody>
          <a:bodyPr/>
          <a:lstStyle/>
          <a:p>
            <a:fld id="{CB7AA9C6-7322-42C8-8AA4-5A3C2EFEB8E2}" type="slidenum">
              <a:rPr lang="nb-NO" smtClean="0"/>
              <a:t>14</a:t>
            </a:fld>
            <a:endParaRPr lang="nb-NO"/>
          </a:p>
        </p:txBody>
      </p:sp>
    </p:spTree>
    <p:extLst>
      <p:ext uri="{BB962C8B-B14F-4D97-AF65-F5344CB8AC3E}">
        <p14:creationId xmlns:p14="http://schemas.microsoft.com/office/powerpoint/2010/main" val="429384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D46D-AEEF-DF5D-AAE7-8D3BA70153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257D904-5988-E347-0D8D-1952DE145D3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6B14E98-7C3F-D8BC-E6AC-252B8E38932F}"/>
              </a:ext>
            </a:extLst>
          </p:cNvPr>
          <p:cNvSpPr>
            <a:spLocks noGrp="1"/>
          </p:cNvSpPr>
          <p:nvPr>
            <p:ph type="body" idx="1"/>
          </p:nvPr>
        </p:nvSpPr>
        <p:spPr/>
        <p:txBody>
          <a:bodyPr/>
          <a:lstStyle/>
          <a:p>
            <a:pPr algn="l"/>
            <a:r>
              <a:rPr lang="nb-NO" sz="1800" b="0" i="0" u="none" strike="noStrike" baseline="0">
                <a:latin typeface="SourceSansPro-Regular"/>
              </a:rPr>
              <a:t>Folkehelseinstituttet har illustrert forskjellige typer brukermedvirkning på forskjellige nivåer med denne brukermedvirkningstrappen:</a:t>
            </a:r>
          </a:p>
          <a:p>
            <a:pPr algn="l"/>
            <a:endParaRPr lang="nb-NO" sz="1800" b="0" i="0" u="none" strike="noStrike" baseline="0">
              <a:latin typeface="SourceSansPro-Regular"/>
            </a:endParaRPr>
          </a:p>
          <a:p>
            <a:pPr algn="l"/>
            <a:r>
              <a:rPr lang="nb-NO" sz="1800" b="0" i="0" u="none" strike="noStrike" baseline="0">
                <a:latin typeface="SourceSansPro-Regular"/>
              </a:rPr>
              <a:t>Hva man kaller de forskjellige nivåene varierer, men den oransje trappen som går gjennom rutearket illustrerer hvor involvert den enkelte brukermedvirkeren eller brukerrepresentanten er på forskjellige nivåer. </a:t>
            </a:r>
          </a:p>
          <a:p>
            <a:pPr algn="l"/>
            <a:endParaRPr lang="nb-NO" sz="1800" b="0" i="0" u="none" strike="noStrike" baseline="0">
              <a:latin typeface="SourceSansPro-Regular"/>
            </a:endParaRPr>
          </a:p>
          <a:p>
            <a:pPr algn="l"/>
            <a:r>
              <a:rPr lang="nb-NO" sz="1800" b="0" i="0" u="none" strike="noStrike" baseline="0">
                <a:latin typeface="SourceSansPro-Regular"/>
              </a:rPr>
              <a:t>Ulike nivåer for brukermedvirkning reguleres av flere lover og forskrifter. For individnivå er blant annet lov om pasient- og brukerrettigheter viktig. Forskrift om ledelse og kvalitetsforbedring i helse- og omsorgstjenesten er sentral på tjenestenivå. Lov om helseforetak, og lov om kommunale helse- og omsorgstjenester er relevante lover på systemnivå. Men når så mange er pålagt brukermedvirkning eller brukerrepresentasjon, hvor får de tak i brukerrepresentanter?</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FC9F75B7-7ACE-E58B-6FB3-51684C8D79C0}"/>
              </a:ext>
            </a:extLst>
          </p:cNvPr>
          <p:cNvSpPr>
            <a:spLocks noGrp="1"/>
          </p:cNvSpPr>
          <p:nvPr>
            <p:ph type="sldNum" sz="quarter" idx="5"/>
          </p:nvPr>
        </p:nvSpPr>
        <p:spPr/>
        <p:txBody>
          <a:bodyPr/>
          <a:lstStyle/>
          <a:p>
            <a:fld id="{CB7AA9C6-7322-42C8-8AA4-5A3C2EFEB8E2}" type="slidenum">
              <a:rPr lang="nb-NO" smtClean="0"/>
              <a:t>15</a:t>
            </a:fld>
            <a:endParaRPr lang="nb-NO"/>
          </a:p>
        </p:txBody>
      </p:sp>
    </p:spTree>
    <p:extLst>
      <p:ext uri="{BB962C8B-B14F-4D97-AF65-F5344CB8AC3E}">
        <p14:creationId xmlns:p14="http://schemas.microsoft.com/office/powerpoint/2010/main" val="80164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04AE-5F68-1928-F57C-CB61E6EFE1E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D2E441F-C16A-3363-E224-670200D0F81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2F081ED-46A0-A29C-1A85-A22479C1CD1C}"/>
              </a:ext>
            </a:extLst>
          </p:cNvPr>
          <p:cNvSpPr>
            <a:spLocks noGrp="1"/>
          </p:cNvSpPr>
          <p:nvPr>
            <p:ph type="body" idx="1"/>
          </p:nvPr>
        </p:nvSpPr>
        <p:spPr/>
        <p:txBody>
          <a:bodyPr/>
          <a:lstStyle/>
          <a:p>
            <a:pPr algn="l"/>
            <a:r>
              <a:rPr lang="nb-NO" sz="1800" b="0" i="0" u="none" strike="noStrike" baseline="0" dirty="0">
                <a:latin typeface="SourceSansPro-Regular"/>
              </a:rPr>
              <a:t>Brukerrepresentasjon er </a:t>
            </a:r>
            <a:r>
              <a:rPr lang="nb-NO" sz="1800" b="1" i="0" u="none" strike="noStrike" baseline="0" dirty="0">
                <a:latin typeface="SourceSansPro-Regular"/>
              </a:rPr>
              <a:t>demokratisk representasjon </a:t>
            </a:r>
            <a:r>
              <a:rPr lang="nb-NO" sz="1800" b="0" i="0" u="none" strike="noStrike" baseline="0" dirty="0">
                <a:latin typeface="SourceSansPro-Regular"/>
              </a:rPr>
              <a:t>på linje med det folkevalgte demokratiet. </a:t>
            </a:r>
          </a:p>
          <a:p>
            <a:pPr algn="l"/>
            <a:r>
              <a:rPr lang="nb-NO" sz="1800" b="0" i="0" u="none" strike="noStrike" baseline="0" dirty="0">
                <a:latin typeface="SourceSansPro-Regular"/>
              </a:rPr>
              <a:t>Som vi var inne på, kan hvem som helst drive med brukermedvirkning. </a:t>
            </a:r>
          </a:p>
          <a:p>
            <a:pPr algn="l"/>
            <a:r>
              <a:rPr lang="nb-NO" sz="1800" b="1" i="0" u="none" strike="noStrike" baseline="0" dirty="0">
                <a:latin typeface="SourceSansPro-Regular"/>
              </a:rPr>
              <a:t>En brukerrepresentant må ha noen bak seg, en forankring</a:t>
            </a:r>
            <a:r>
              <a:rPr lang="nb-NO" sz="1800" b="0" i="0" u="none" strike="noStrike" baseline="0" dirty="0">
                <a:latin typeface="SourceSansPro-Regular"/>
              </a:rPr>
              <a:t>. Det er her vi finner brukerorganisasjoner og paraplyorganisasjoner for brukerorganisasjonene. </a:t>
            </a:r>
          </a:p>
          <a:p>
            <a:pPr algn="l"/>
            <a:r>
              <a:rPr lang="nb-NO" sz="1800" b="0" i="0" u="none" strike="noStrike" baseline="0" dirty="0">
                <a:latin typeface="SourceSansPro-Regular"/>
              </a:rPr>
              <a:t>De fleste brukerrepresentanter blir rekruttert via </a:t>
            </a:r>
            <a:r>
              <a:rPr lang="nb-NO" sz="1800" b="1" i="0" u="none" strike="noStrike" baseline="0" dirty="0">
                <a:latin typeface="SourceSansPro-Regular"/>
              </a:rPr>
              <a:t>brukerorganisasjoner</a:t>
            </a:r>
            <a:r>
              <a:rPr lang="nb-NO" sz="1800" b="0" i="0" u="none" strike="noStrike" baseline="0" dirty="0">
                <a:latin typeface="SourceSansPro-Regular"/>
              </a:rPr>
              <a:t>, mens noen blir rekruttert direkte av den institusjonen som ønsker brukerrepresentasjon. </a:t>
            </a:r>
          </a:p>
          <a:p>
            <a:pPr algn="l"/>
            <a:r>
              <a:rPr lang="nb-NO" sz="1800" b="0" i="0" u="none" strike="noStrike" baseline="0" dirty="0">
                <a:latin typeface="SourceSansPro-Regular"/>
              </a:rPr>
              <a:t>Som oftest er det slik at for grupper over en viss størrelse rekrutteres det via forespørsler til brukerorganisasjoner eller </a:t>
            </a:r>
            <a:r>
              <a:rPr lang="nb-NO" sz="1800" b="1" i="0" u="none" strike="noStrike" baseline="0" dirty="0">
                <a:latin typeface="SourceSansPro-Regular"/>
              </a:rPr>
              <a:t>paraplyorganisasjoner</a:t>
            </a:r>
            <a:r>
              <a:rPr lang="nb-NO" sz="1800" b="0" i="0" u="none" strike="noStrike" baseline="0" dirty="0">
                <a:latin typeface="SourceSansPro-Regular"/>
              </a:rPr>
              <a:t> som </a:t>
            </a:r>
            <a:r>
              <a:rPr lang="nb-NO" sz="1800" b="0" i="1" u="none" strike="noStrike" baseline="0" dirty="0">
                <a:latin typeface="SourceSansPro-It"/>
              </a:rPr>
              <a:t>Funksjonshemmedes fellesorganisasjon (FFO)</a:t>
            </a:r>
            <a:r>
              <a:rPr lang="nb-NO" sz="1800" b="0" i="0" u="none" strike="noStrike" baseline="0" dirty="0">
                <a:latin typeface="SourceSansPro-Regular"/>
              </a:rPr>
              <a:t>. </a:t>
            </a:r>
          </a:p>
          <a:p>
            <a:pPr algn="l"/>
            <a:r>
              <a:rPr lang="nb-NO" sz="1800" b="0" i="0" u="none" strike="noStrike" baseline="0" dirty="0">
                <a:latin typeface="SourceSansPro-Regular"/>
              </a:rPr>
              <a:t>For svært sjeldne grupper hender det at brukere eller pårørende rekrutteres via direkte kontakt med brukere institusjonene kjenner selv.</a:t>
            </a:r>
            <a:endParaRPr lang="nb-NO" sz="1800" dirty="0"/>
          </a:p>
        </p:txBody>
      </p:sp>
      <p:sp>
        <p:nvSpPr>
          <p:cNvPr id="4" name="Plassholder for lysbildenummer 3">
            <a:extLst>
              <a:ext uri="{FF2B5EF4-FFF2-40B4-BE49-F238E27FC236}">
                <a16:creationId xmlns:a16="http://schemas.microsoft.com/office/drawing/2014/main" id="{222D5D76-94FB-2113-D084-FC0F1CF3EA4E}"/>
              </a:ext>
            </a:extLst>
          </p:cNvPr>
          <p:cNvSpPr>
            <a:spLocks noGrp="1"/>
          </p:cNvSpPr>
          <p:nvPr>
            <p:ph type="sldNum" sz="quarter" idx="5"/>
          </p:nvPr>
        </p:nvSpPr>
        <p:spPr/>
        <p:txBody>
          <a:bodyPr/>
          <a:lstStyle/>
          <a:p>
            <a:fld id="{CB7AA9C6-7322-42C8-8AA4-5A3C2EFEB8E2}" type="slidenum">
              <a:rPr lang="nb-NO" smtClean="0"/>
              <a:t>16</a:t>
            </a:fld>
            <a:endParaRPr lang="nb-NO"/>
          </a:p>
        </p:txBody>
      </p:sp>
    </p:spTree>
    <p:extLst>
      <p:ext uri="{BB962C8B-B14F-4D97-AF65-F5344CB8AC3E}">
        <p14:creationId xmlns:p14="http://schemas.microsoft.com/office/powerpoint/2010/main" val="17392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CFA7-1282-3C07-E3C5-254CB0F915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28398C1-8EB2-2E15-FC89-254835039BA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39D7F06-FE47-DF10-9210-7979A8EFBF77}"/>
              </a:ext>
            </a:extLst>
          </p:cNvPr>
          <p:cNvSpPr>
            <a:spLocks noGrp="1"/>
          </p:cNvSpPr>
          <p:nvPr>
            <p:ph type="body" idx="1"/>
          </p:nvPr>
        </p:nvSpPr>
        <p:spPr/>
        <p:txBody>
          <a:bodyPr/>
          <a:lstStyle/>
          <a:p>
            <a:pPr algn="l"/>
            <a:r>
              <a:rPr lang="nb-NO" sz="1800" b="0" i="0" u="none" strike="noStrike" baseline="0">
                <a:latin typeface="SourceSansPro-Regular"/>
              </a:rPr>
              <a:t>Å være rekruttert via en organisasjon kan gjøre det lettere å huske på at en brukerrepresentant ikke bare representerer seg selv, sin egen erfaring og egen interesse. Det kan også gjøre oppgaven lettere for brukerrepresentanten.</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F288B2EE-4066-7E72-33A7-826A714A61CC}"/>
              </a:ext>
            </a:extLst>
          </p:cNvPr>
          <p:cNvSpPr>
            <a:spLocks noGrp="1"/>
          </p:cNvSpPr>
          <p:nvPr>
            <p:ph type="sldNum" sz="quarter" idx="5"/>
          </p:nvPr>
        </p:nvSpPr>
        <p:spPr/>
        <p:txBody>
          <a:bodyPr/>
          <a:lstStyle/>
          <a:p>
            <a:fld id="{CB7AA9C6-7322-42C8-8AA4-5A3C2EFEB8E2}" type="slidenum">
              <a:rPr lang="nb-NO" smtClean="0"/>
              <a:t>17</a:t>
            </a:fld>
            <a:endParaRPr lang="nb-NO"/>
          </a:p>
        </p:txBody>
      </p:sp>
    </p:spTree>
    <p:extLst>
      <p:ext uri="{BB962C8B-B14F-4D97-AF65-F5344CB8AC3E}">
        <p14:creationId xmlns:p14="http://schemas.microsoft.com/office/powerpoint/2010/main" val="4041131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CFA7-1282-3C07-E3C5-254CB0F915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28398C1-8EB2-2E15-FC89-254835039BA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39D7F06-FE47-DF10-9210-7979A8EFBF77}"/>
              </a:ext>
            </a:extLst>
          </p:cNvPr>
          <p:cNvSpPr>
            <a:spLocks noGrp="1"/>
          </p:cNvSpPr>
          <p:nvPr>
            <p:ph type="body" idx="1"/>
          </p:nvPr>
        </p:nvSpPr>
        <p:spPr/>
        <p:txBody>
          <a:bodyPr/>
          <a:lstStyle/>
          <a:p>
            <a:pPr algn="l"/>
            <a:r>
              <a:rPr lang="nb-NO" sz="1800" b="0" i="0" u="none" strike="noStrike" baseline="0" dirty="0">
                <a:latin typeface="SourceSansPro-Regular"/>
              </a:rPr>
              <a:t>(Spør deltakerne)</a:t>
            </a:r>
          </a:p>
          <a:p>
            <a:pPr algn="l"/>
            <a:endParaRPr lang="nb-NO" sz="1800" b="0" i="0" u="none" strike="noStrike" baseline="0" dirty="0">
              <a:latin typeface="SourceSansPro-Regular"/>
            </a:endParaRPr>
          </a:p>
          <a:p>
            <a:pPr algn="l"/>
            <a:r>
              <a:rPr lang="nb-NO" sz="1800" b="0" i="0" u="none" strike="noStrike" baseline="0" dirty="0">
                <a:latin typeface="SourceSansPro-Regular"/>
              </a:rPr>
              <a:t>(Det kommer noen svar på neste slide)</a:t>
            </a:r>
          </a:p>
        </p:txBody>
      </p:sp>
      <p:sp>
        <p:nvSpPr>
          <p:cNvPr id="4" name="Plassholder for lysbildenummer 3">
            <a:extLst>
              <a:ext uri="{FF2B5EF4-FFF2-40B4-BE49-F238E27FC236}">
                <a16:creationId xmlns:a16="http://schemas.microsoft.com/office/drawing/2014/main" id="{F288B2EE-4066-7E72-33A7-826A714A61CC}"/>
              </a:ext>
            </a:extLst>
          </p:cNvPr>
          <p:cNvSpPr>
            <a:spLocks noGrp="1"/>
          </p:cNvSpPr>
          <p:nvPr>
            <p:ph type="sldNum" sz="quarter" idx="5"/>
          </p:nvPr>
        </p:nvSpPr>
        <p:spPr/>
        <p:txBody>
          <a:bodyPr/>
          <a:lstStyle/>
          <a:p>
            <a:fld id="{CB7AA9C6-7322-42C8-8AA4-5A3C2EFEB8E2}" type="slidenum">
              <a:rPr lang="nb-NO" smtClean="0"/>
              <a:t>18</a:t>
            </a:fld>
            <a:endParaRPr lang="nb-NO"/>
          </a:p>
        </p:txBody>
      </p:sp>
    </p:spTree>
    <p:extLst>
      <p:ext uri="{BB962C8B-B14F-4D97-AF65-F5344CB8AC3E}">
        <p14:creationId xmlns:p14="http://schemas.microsoft.com/office/powerpoint/2010/main" val="404113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51D2-D032-B1F6-AA48-6A6A1FEF912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500F2AA-0025-6727-C19A-E3DF4F7B03D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BFF2FD4-E6B7-6DD0-210A-3DAA023B10C2}"/>
              </a:ext>
            </a:extLst>
          </p:cNvPr>
          <p:cNvSpPr>
            <a:spLocks noGrp="1"/>
          </p:cNvSpPr>
          <p:nvPr>
            <p:ph type="body" idx="1"/>
          </p:nvPr>
        </p:nvSpPr>
        <p:spPr/>
        <p:txBody>
          <a:bodyPr/>
          <a:lstStyle/>
          <a:p>
            <a:pPr algn="l"/>
            <a:endParaRPr lang="nb-NO" sz="1800" b="0" i="0" u="none" strike="noStrike" baseline="0">
              <a:latin typeface="SourceSansPro-Regular"/>
            </a:endParaRPr>
          </a:p>
          <a:p>
            <a:pPr algn="l"/>
            <a:r>
              <a:rPr lang="nb-NO" sz="1800" b="0" i="0" u="none" strike="noStrike" baseline="0">
                <a:latin typeface="SourceSansPro-Regular"/>
              </a:rPr>
              <a:t>Organisasjonene fungerer som </a:t>
            </a:r>
            <a:r>
              <a:rPr lang="nb-NO" sz="1800" b="1" i="0" u="none" strike="noStrike" baseline="0">
                <a:latin typeface="SourceSansPro-Regular"/>
              </a:rPr>
              <a:t>møteplasser</a:t>
            </a:r>
            <a:r>
              <a:rPr lang="nb-NO" sz="1800" b="0" i="0" u="none" strike="noStrike" baseline="0">
                <a:latin typeface="SourceSansPro-Regular"/>
              </a:rPr>
              <a:t> for brukerne, både rent fysisk og gjennom medlemsaviser, sosiale medier og mye annet. Gjennom erfaringsutvekslinger mellom medlemmer, kommer de viktige sakene til syne. Brukerorganisasjonene er interesseorganisasjoner som kan spille inn sine behov via brukerrepresentantene sine.</a:t>
            </a:r>
          </a:p>
          <a:p>
            <a:pPr algn="l"/>
            <a:endParaRPr lang="nb-NO" sz="1800" b="0" i="0" u="none" strike="noStrike" baseline="0">
              <a:latin typeface="SourceSansPro-Regular"/>
            </a:endParaRPr>
          </a:p>
          <a:p>
            <a:pPr algn="l"/>
            <a:r>
              <a:rPr lang="nb-NO" sz="1800" b="0" i="0" u="none" strike="noStrike" baseline="0">
                <a:latin typeface="SourceSansPro-Regular"/>
              </a:rPr>
              <a:t>Brukerrepresentantene på sin side, har mulighet til å spille ball med organisasjonen sin, om de er usikre på hvordan de skal stille seg i saker som kommer opp mens de er brukermedvirkere.</a:t>
            </a:r>
          </a:p>
          <a:p>
            <a:pPr algn="l"/>
            <a:r>
              <a:rPr lang="nb-NO" sz="1800" b="0" i="0" u="none" strike="noStrike" baseline="0">
                <a:latin typeface="SourceSansPro-Regular"/>
              </a:rPr>
              <a:t>Om du lurer på hva organisasjonen din mener kan det også være en enkel løsning å ta en titt på organisasjonens vedtekter og prinsipprogram. </a:t>
            </a:r>
          </a:p>
          <a:p>
            <a:pPr algn="l"/>
            <a:endParaRPr lang="nb-NO" sz="1800" b="0" i="0" u="none" strike="noStrike" baseline="0">
              <a:latin typeface="SourceSansPro-Regular"/>
            </a:endParaRPr>
          </a:p>
          <a:p>
            <a:pPr algn="l"/>
            <a:r>
              <a:rPr lang="nb-NO" sz="1800" b="0" i="0" u="none" strike="noStrike" baseline="0">
                <a:latin typeface="SourceSansPro-Regular"/>
              </a:rPr>
              <a:t>Brukerrepresentanter skal klare å dele  av sin egen erfaring </a:t>
            </a:r>
            <a:r>
              <a:rPr lang="nb-NO" sz="1800" b="1" i="0" u="none" strike="noStrike" baseline="0">
                <a:latin typeface="SourceSansPro-Regular"/>
              </a:rPr>
              <a:t>og</a:t>
            </a:r>
            <a:r>
              <a:rPr lang="nb-NO" sz="1800" b="0" i="0" u="none" strike="noStrike" baseline="0">
                <a:latin typeface="SourceSansPro-Regular"/>
              </a:rPr>
              <a:t> bidra med erfaring og innspill fra egen organisasjon.</a:t>
            </a:r>
            <a:endParaRPr lang="nb-NO" sz="1800"/>
          </a:p>
        </p:txBody>
      </p:sp>
      <p:sp>
        <p:nvSpPr>
          <p:cNvPr id="4" name="Plassholder for lysbildenummer 3">
            <a:extLst>
              <a:ext uri="{FF2B5EF4-FFF2-40B4-BE49-F238E27FC236}">
                <a16:creationId xmlns:a16="http://schemas.microsoft.com/office/drawing/2014/main" id="{4EED1C0B-B2BF-B46C-C747-5E3634A341A4}"/>
              </a:ext>
            </a:extLst>
          </p:cNvPr>
          <p:cNvSpPr>
            <a:spLocks noGrp="1"/>
          </p:cNvSpPr>
          <p:nvPr>
            <p:ph type="sldNum" sz="quarter" idx="5"/>
          </p:nvPr>
        </p:nvSpPr>
        <p:spPr/>
        <p:txBody>
          <a:bodyPr/>
          <a:lstStyle/>
          <a:p>
            <a:fld id="{CB7AA9C6-7322-42C8-8AA4-5A3C2EFEB8E2}" type="slidenum">
              <a:rPr lang="nb-NO" smtClean="0"/>
              <a:t>19</a:t>
            </a:fld>
            <a:endParaRPr lang="nb-NO"/>
          </a:p>
        </p:txBody>
      </p:sp>
    </p:spTree>
    <p:extLst>
      <p:ext uri="{BB962C8B-B14F-4D97-AF65-F5344CB8AC3E}">
        <p14:creationId xmlns:p14="http://schemas.microsoft.com/office/powerpoint/2010/main" val="6770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a:t>Sitatene over er hentet fra deltakere på en kurshelg arrangert av Foreningen for muskelsyke og Studieforbundet Funkis. Det kurset ble videreutviklet med deltakernes bidrag til det kurset vi skal gjennom nå. </a:t>
            </a:r>
          </a:p>
          <a:p>
            <a:pPr algn="l"/>
            <a:endParaRPr lang="nb-NO"/>
          </a:p>
          <a:p>
            <a:pPr algn="l"/>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2</a:t>
            </a:fld>
            <a:endParaRPr lang="nb-NO"/>
          </a:p>
        </p:txBody>
      </p:sp>
    </p:spTree>
    <p:extLst>
      <p:ext uri="{BB962C8B-B14F-4D97-AF65-F5344CB8AC3E}">
        <p14:creationId xmlns:p14="http://schemas.microsoft.com/office/powerpoint/2010/main" val="350008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461F4-F907-85A5-45F5-78401205EEE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09400AE-A5C1-9137-E81D-DA9ACEE7C62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8B202A2-43DA-2164-B5B3-42A75CCEFFB8}"/>
              </a:ext>
            </a:extLst>
          </p:cNvPr>
          <p:cNvSpPr>
            <a:spLocks noGrp="1"/>
          </p:cNvSpPr>
          <p:nvPr>
            <p:ph type="body" idx="1"/>
          </p:nvPr>
        </p:nvSpPr>
        <p:spPr/>
        <p:txBody>
          <a:bodyPr/>
          <a:lstStyle/>
          <a:p>
            <a:pPr algn="l"/>
            <a:endParaRPr lang="nb-NO" sz="1800" b="0" i="0" u="none" strike="noStrike" baseline="0" dirty="0">
              <a:latin typeface="SourceSansPro-Regular"/>
            </a:endParaRPr>
          </a:p>
          <a:p>
            <a:pPr algn="l"/>
            <a:r>
              <a:rPr lang="nb-NO" sz="1800" b="0" i="0" u="none" strike="noStrike" baseline="0" dirty="0">
                <a:latin typeface="SourceSansPro-Regular"/>
              </a:rPr>
              <a:t>Brukerorganisasjoner, diagnoseorganisasjoner og paraplyorganisasjoner som Funksjonshemmedes fellesorganisasjon (FFO) er interesseorganisasjoner. </a:t>
            </a:r>
          </a:p>
          <a:p>
            <a:pPr algn="l"/>
            <a:r>
              <a:rPr lang="nb-NO" sz="1800" b="0" i="0" u="none" strike="noStrike" baseline="0" dirty="0">
                <a:latin typeface="SourceSansPro-Regular"/>
              </a:rPr>
              <a:t>De arbeider for medlemmenes fellesinteresser. </a:t>
            </a:r>
          </a:p>
          <a:p>
            <a:pPr algn="l"/>
            <a:r>
              <a:rPr lang="nb-NO" sz="1800" b="0" i="0" u="none" strike="noStrike" baseline="0" dirty="0">
                <a:latin typeface="SourceSansPro-Regular"/>
              </a:rPr>
              <a:t>For mange medlemmer er fellesskapet og det å treffe andre i samme situasjon viktig, men det bør ikke overskygge betydningen organisasjonene har som politisk verktøy. </a:t>
            </a:r>
          </a:p>
          <a:p>
            <a:pPr algn="l"/>
            <a:r>
              <a:rPr lang="nb-NO" sz="1800" b="0" i="0" u="none" strike="noStrike" baseline="0" dirty="0">
                <a:latin typeface="SourceSansPro-Regular"/>
              </a:rPr>
              <a:t>Krav, ønsker om endring og bedre tilbud er politikk, selv for de som hevder at de ikke er interesserte i politikk.</a:t>
            </a:r>
            <a:endParaRPr lang="nb-NO" dirty="0"/>
          </a:p>
        </p:txBody>
      </p:sp>
      <p:sp>
        <p:nvSpPr>
          <p:cNvPr id="4" name="Plassholder for lysbildenummer 3">
            <a:extLst>
              <a:ext uri="{FF2B5EF4-FFF2-40B4-BE49-F238E27FC236}">
                <a16:creationId xmlns:a16="http://schemas.microsoft.com/office/drawing/2014/main" id="{9AEAC531-F179-3796-F2C5-01C0A42690D5}"/>
              </a:ext>
            </a:extLst>
          </p:cNvPr>
          <p:cNvSpPr>
            <a:spLocks noGrp="1"/>
          </p:cNvSpPr>
          <p:nvPr>
            <p:ph type="sldNum" sz="quarter" idx="5"/>
          </p:nvPr>
        </p:nvSpPr>
        <p:spPr/>
        <p:txBody>
          <a:bodyPr/>
          <a:lstStyle/>
          <a:p>
            <a:fld id="{CB7AA9C6-7322-42C8-8AA4-5A3C2EFEB8E2}" type="slidenum">
              <a:rPr lang="nb-NO" smtClean="0"/>
              <a:t>20</a:t>
            </a:fld>
            <a:endParaRPr lang="nb-NO"/>
          </a:p>
        </p:txBody>
      </p:sp>
    </p:spTree>
    <p:extLst>
      <p:ext uri="{BB962C8B-B14F-4D97-AF65-F5344CB8AC3E}">
        <p14:creationId xmlns:p14="http://schemas.microsoft.com/office/powerpoint/2010/main" val="3715937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141C-B1A2-3640-0321-30A037A6CD3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283FFFA-98E8-78FC-28F6-A6E9A78866A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42566E1-6CCF-D791-D912-B9FFACC149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SourceSansPro-Regular"/>
              </a:rPr>
              <a:t>Hva er viktig når vi skal finne brukerrepresentanter? (Spør deltakerne)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i="0" u="none" strike="noStrike" baseline="0" dirty="0">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SourceSansPro-Regular"/>
              </a:rPr>
              <a:t>(Dette behøver du ikke gå i dybden på, men om du eller deltakerne skulle ønske det, er det noe tekst du kan fylle ut med under</a:t>
            </a:r>
            <a:r>
              <a:rPr lang="nb-NO" sz="1800" b="0" i="0" u="none" strike="noStrike" baseline="0" dirty="0">
                <a:latin typeface="SourceSansPro-Regular"/>
                <a:sym typeface="Wingdings" panose="05000000000000000000" pitchFamily="2" charset="2"/>
              </a:rPr>
              <a:t>. Eventuelt kan du ta med rutinene for brukerrepresentasjon i din egen organisasjon.)</a:t>
            </a:r>
            <a:endParaRPr lang="nb-NO" sz="1800" b="0" i="0" u="none" strike="noStrike" baseline="0" dirty="0">
              <a:latin typeface="SourceSansPro-Regular"/>
            </a:endParaRPr>
          </a:p>
          <a:p>
            <a:pPr algn="l"/>
            <a:endParaRPr lang="nb-NO" sz="1800" b="0" i="0" u="none" strike="noStrike" baseline="0" dirty="0">
              <a:latin typeface="SourceSansPro-Regular"/>
            </a:endParaRPr>
          </a:p>
          <a:p>
            <a:pPr algn="l"/>
            <a:r>
              <a:rPr lang="nb-NO" sz="1800" b="0" i="0" u="none" strike="noStrike" baseline="0" dirty="0">
                <a:latin typeface="SourceSansPro-Regular"/>
              </a:rPr>
              <a:t>Brukermedvirkning er et av de viktigste politiske verktøyene brukerorganisasjonene har. Da blir det viktig at organisasjonene har best mulig </a:t>
            </a:r>
            <a:r>
              <a:rPr lang="nb-NO" sz="1800" b="1" i="0" u="none" strike="noStrike" baseline="0" dirty="0">
                <a:latin typeface="SourceSansPro-Regular"/>
              </a:rPr>
              <a:t>rutiner</a:t>
            </a:r>
            <a:r>
              <a:rPr lang="nb-NO" sz="1800" b="0" i="0" u="none" strike="noStrike" baseline="0" dirty="0">
                <a:latin typeface="SourceSansPro-Regular"/>
              </a:rPr>
              <a:t> for utvelgelse av brukerrepresentanter.</a:t>
            </a:r>
          </a:p>
          <a:p>
            <a:pPr algn="l"/>
            <a:r>
              <a:rPr lang="nb-NO" sz="1800" b="0" i="0" u="none" strike="noStrike" baseline="0" dirty="0">
                <a:latin typeface="SourceSansPro-Regular"/>
              </a:rPr>
              <a:t>Jo større organisasjon, jo større behov for ryddige, transparente og demokratiske rutiner, slik at medlemmene kan være med å påvirke. I større organisasjoner, som FFO, er det ideelt at oppnevning av en brukerrepresentant begynner med en nominasjonsprosess. Foreningen trenger en representant, og foreningens tillitsvalgte bør få mulighet til å foreslå kandidater. Deretter har man gjerne en valgkomite eller andre som vurderer hvem som er best egnet og har tillit, før de gjør en innstilling. Til slutt blir noen oppnevnt</a:t>
            </a:r>
          </a:p>
          <a:p>
            <a:pPr algn="l"/>
            <a:r>
              <a:rPr lang="nb-NO" sz="1800" b="0" i="0" u="none" strike="noStrike" baseline="0" dirty="0">
                <a:latin typeface="SourceSansPro-Regular"/>
              </a:rPr>
              <a:t>til vervet.</a:t>
            </a:r>
          </a:p>
          <a:p>
            <a:pPr algn="l"/>
            <a:endParaRPr lang="nb-NO" sz="1800" b="0" i="0" u="none" strike="noStrike" baseline="0" dirty="0">
              <a:latin typeface="SourceSansPro-Regular"/>
            </a:endParaRPr>
          </a:p>
          <a:p>
            <a:pPr algn="l"/>
            <a:r>
              <a:rPr lang="nb-NO" sz="1800" b="0" i="0" u="none" strike="noStrike" baseline="0" dirty="0">
                <a:latin typeface="SourceSansPro-Regular"/>
              </a:rPr>
              <a:t>Det er greit å ha </a:t>
            </a:r>
            <a:r>
              <a:rPr lang="nb-NO" sz="1800" b="1" i="0" u="none" strike="noStrike" baseline="0" dirty="0">
                <a:latin typeface="SourceSansPro-Regular"/>
              </a:rPr>
              <a:t>regler for hvor lenge </a:t>
            </a:r>
            <a:r>
              <a:rPr lang="nb-NO" sz="1800" b="0" i="0" u="none" strike="noStrike" baseline="0" dirty="0">
                <a:latin typeface="SourceSansPro-Regular"/>
              </a:rPr>
              <a:t>en brukerrepresentant skal sitte i et verv før organisasjonen vurderer å bytte representant.</a:t>
            </a:r>
          </a:p>
          <a:p>
            <a:pPr algn="l"/>
            <a:endParaRPr lang="nb-NO" sz="1800" b="0" i="0" u="none" strike="noStrike" baseline="0" dirty="0">
              <a:latin typeface="SourceSansPro-Regular"/>
            </a:endParaRPr>
          </a:p>
          <a:p>
            <a:pPr algn="l"/>
            <a:r>
              <a:rPr lang="nb-NO" sz="1800" b="0" i="0" u="none" strike="noStrike" baseline="0" dirty="0">
                <a:latin typeface="SourceSansPro-Regular"/>
              </a:rPr>
              <a:t>Det er også greit å se til at det ikke blir for mye </a:t>
            </a:r>
            <a:r>
              <a:rPr lang="nb-NO" sz="1800" b="1" i="0" u="none" strike="noStrike" baseline="0" dirty="0">
                <a:latin typeface="SourceSansPro-Regular"/>
              </a:rPr>
              <a:t>gjenbruk</a:t>
            </a:r>
            <a:r>
              <a:rPr lang="nb-NO" sz="1800" b="0" i="0" u="none" strike="noStrike" baseline="0" dirty="0">
                <a:latin typeface="SourceSansPro-Regular"/>
              </a:rPr>
              <a:t> av representanter. Det er viktig at flere slipper til, og at man ikke sliter ut de representantene man har.</a:t>
            </a:r>
          </a:p>
          <a:p>
            <a:pPr algn="l"/>
            <a:endParaRPr lang="nb-NO" sz="1800" b="0" i="0" u="none" strike="noStrike" baseline="0" dirty="0">
              <a:latin typeface="SourceSansPro-Regular"/>
            </a:endParaRPr>
          </a:p>
          <a:p>
            <a:pPr algn="l"/>
            <a:r>
              <a:rPr lang="nb-NO" sz="1800" b="0" i="0" u="none" strike="noStrike" baseline="0" dirty="0">
                <a:latin typeface="SourceSansPro-Regular"/>
              </a:rPr>
              <a:t>Kjønn, alder, geografisk tilhørighet, etnisitet, legning eller underdiagnose kan være reelle grunner til å velge eller ikke</a:t>
            </a:r>
          </a:p>
          <a:p>
            <a:pPr algn="l"/>
            <a:r>
              <a:rPr lang="nb-NO" sz="1800" b="0" i="0" u="none" strike="noStrike" baseline="0" dirty="0">
                <a:latin typeface="SourceSansPro-Regular"/>
              </a:rPr>
              <a:t>velge en representant.</a:t>
            </a:r>
          </a:p>
          <a:p>
            <a:pPr algn="l"/>
            <a:endParaRPr lang="nb-NO" sz="1800" b="0" i="0" u="none" strike="noStrike" baseline="0" dirty="0">
              <a:latin typeface="SourceSansPro-Regular"/>
            </a:endParaRPr>
          </a:p>
          <a:p>
            <a:pPr algn="l"/>
            <a:r>
              <a:rPr lang="nb-NO" sz="1800" b="0" i="0" u="none" strike="noStrike" baseline="0" dirty="0">
                <a:latin typeface="SourceSansPro-Regular"/>
              </a:rPr>
              <a:t>For en noen veldig sjeldne diagnoser er det ofte vanskelig å finne noen som både er egnet og kan stille. Dette gjør det vanskeligere å praktisere en demokratisk prosess, men det er greit å ha rutinene uansett.</a:t>
            </a:r>
            <a:endParaRPr lang="nb-NO" dirty="0"/>
          </a:p>
        </p:txBody>
      </p:sp>
      <p:sp>
        <p:nvSpPr>
          <p:cNvPr id="4" name="Plassholder for lysbildenummer 3">
            <a:extLst>
              <a:ext uri="{FF2B5EF4-FFF2-40B4-BE49-F238E27FC236}">
                <a16:creationId xmlns:a16="http://schemas.microsoft.com/office/drawing/2014/main" id="{209C91E4-0831-79C0-81F8-B84BC87FC2BB}"/>
              </a:ext>
            </a:extLst>
          </p:cNvPr>
          <p:cNvSpPr>
            <a:spLocks noGrp="1"/>
          </p:cNvSpPr>
          <p:nvPr>
            <p:ph type="sldNum" sz="quarter" idx="5"/>
          </p:nvPr>
        </p:nvSpPr>
        <p:spPr/>
        <p:txBody>
          <a:bodyPr/>
          <a:lstStyle/>
          <a:p>
            <a:fld id="{CB7AA9C6-7322-42C8-8AA4-5A3C2EFEB8E2}" type="slidenum">
              <a:rPr lang="nb-NO" smtClean="0"/>
              <a:t>21</a:t>
            </a:fld>
            <a:endParaRPr lang="nb-NO"/>
          </a:p>
        </p:txBody>
      </p:sp>
    </p:spTree>
    <p:extLst>
      <p:ext uri="{BB962C8B-B14F-4D97-AF65-F5344CB8AC3E}">
        <p14:creationId xmlns:p14="http://schemas.microsoft.com/office/powerpoint/2010/main" val="244352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6336A-F17A-7CC6-459A-C6EFF254F7A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510FB27-5CA5-C1A9-04DD-CC39A7B7003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E8A8922-A0C5-0EAA-08F1-8A0262F43BB0}"/>
              </a:ext>
            </a:extLst>
          </p:cNvPr>
          <p:cNvSpPr>
            <a:spLocks noGrp="1"/>
          </p:cNvSpPr>
          <p:nvPr>
            <p:ph type="body" idx="1"/>
          </p:nvPr>
        </p:nvSpPr>
        <p:spPr/>
        <p:txBody>
          <a:bodyPr/>
          <a:lstStyle/>
          <a:p>
            <a:pPr algn="l"/>
            <a:r>
              <a:rPr lang="nb-NO" sz="1800" b="0" i="0" u="none" strike="noStrike" baseline="0" dirty="0">
                <a:latin typeface="SourceSansPro-Regular"/>
              </a:rPr>
              <a:t>Likepersonsarbeid dreier seg primært om overføring av personlige erfaringer mellom personer med funksjonsnedsettelser og mellom pårørende. Det handler om å være i samme båt. Brukermedvirkning handler mer om å påvirke tjenesteutformingen. Vi snakker altså om to forskjellige oppgaver, men det betyr ikke at det organiserte likepersonsarbeidet er uviktig for brukerrepresentasjon.</a:t>
            </a:r>
            <a:endParaRPr lang="nb-NO" dirty="0"/>
          </a:p>
        </p:txBody>
      </p:sp>
      <p:sp>
        <p:nvSpPr>
          <p:cNvPr id="4" name="Plassholder for lysbildenummer 3">
            <a:extLst>
              <a:ext uri="{FF2B5EF4-FFF2-40B4-BE49-F238E27FC236}">
                <a16:creationId xmlns:a16="http://schemas.microsoft.com/office/drawing/2014/main" id="{2AAE9227-E487-7874-121A-866DDCDABECA}"/>
              </a:ext>
            </a:extLst>
          </p:cNvPr>
          <p:cNvSpPr>
            <a:spLocks noGrp="1"/>
          </p:cNvSpPr>
          <p:nvPr>
            <p:ph type="sldNum" sz="quarter" idx="5"/>
          </p:nvPr>
        </p:nvSpPr>
        <p:spPr/>
        <p:txBody>
          <a:bodyPr/>
          <a:lstStyle/>
          <a:p>
            <a:fld id="{CB7AA9C6-7322-42C8-8AA4-5A3C2EFEB8E2}" type="slidenum">
              <a:rPr lang="nb-NO" smtClean="0"/>
              <a:t>22</a:t>
            </a:fld>
            <a:endParaRPr lang="nb-NO"/>
          </a:p>
        </p:txBody>
      </p:sp>
    </p:spTree>
    <p:extLst>
      <p:ext uri="{BB962C8B-B14F-4D97-AF65-F5344CB8AC3E}">
        <p14:creationId xmlns:p14="http://schemas.microsoft.com/office/powerpoint/2010/main" val="97618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AB38D-4ACA-94B3-123A-AAF6295F460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8A739E9-4BE0-13C2-E386-35AEE94A6F2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2A9DE2-08D6-2DBA-2693-98B60F2DD97F}"/>
              </a:ext>
            </a:extLst>
          </p:cNvPr>
          <p:cNvSpPr>
            <a:spLocks noGrp="1"/>
          </p:cNvSpPr>
          <p:nvPr>
            <p:ph type="body" idx="1"/>
          </p:nvPr>
        </p:nvSpPr>
        <p:spPr/>
        <p:txBody>
          <a:bodyPr/>
          <a:lstStyle/>
          <a:p>
            <a:pPr algn="l"/>
            <a:r>
              <a:rPr lang="nb-NO" sz="1800" b="0" i="0" u="none" strike="noStrike" baseline="0" dirty="0">
                <a:latin typeface="SourceSansPro-Regular"/>
              </a:rPr>
              <a:t>(Åpne for innspill fra deltakerne.)</a:t>
            </a:r>
          </a:p>
          <a:p>
            <a:pPr algn="l"/>
            <a:endParaRPr lang="nb-NO" sz="1800" b="0" i="0" u="none" strike="noStrike" baseline="0" dirty="0">
              <a:latin typeface="SourceSansPro-Regular"/>
            </a:endParaRPr>
          </a:p>
          <a:p>
            <a:pPr algn="l"/>
            <a:r>
              <a:rPr lang="nb-NO" sz="1800" b="0" i="0" u="none" strike="noStrike" baseline="0" dirty="0">
                <a:latin typeface="SourceSansPro-Regular"/>
              </a:rPr>
              <a:t>Likepersoner lærer om å se diagnosen sin i en sammenheng og de skaffer seg betydelig erfaring gjennom samtaler med andre brukere de er i kontakt med</a:t>
            </a:r>
          </a:p>
          <a:p>
            <a:pPr algn="l"/>
            <a:endParaRPr lang="nb-NO" sz="1800" b="0" i="0" u="none" strike="noStrike" baseline="0" dirty="0">
              <a:latin typeface="SourceSansPro-Regular"/>
            </a:endParaRPr>
          </a:p>
          <a:p>
            <a:pPr algn="l"/>
            <a:r>
              <a:rPr lang="nb-NO" sz="1800" b="0" i="0" u="none" strike="noStrike" baseline="0" dirty="0">
                <a:latin typeface="SourceSansPro-Regular"/>
              </a:rPr>
              <a:t>På mange måter kan en organisasjons likepersoner fungere som en slags bank av mulige brukermedvirkere.</a:t>
            </a:r>
            <a:endParaRPr lang="nb-NO" sz="1800" dirty="0"/>
          </a:p>
          <a:p>
            <a:pPr algn="l"/>
            <a:endParaRPr lang="nb-NO" sz="1800" b="0" i="0" u="none" strike="noStrike" baseline="0" dirty="0">
              <a:latin typeface="SourceSansPro-Regular"/>
            </a:endParaRPr>
          </a:p>
          <a:p>
            <a:pPr algn="l"/>
            <a:r>
              <a:rPr lang="nb-NO" sz="1800" b="0" i="0" u="none" strike="noStrike" baseline="0" dirty="0">
                <a:latin typeface="SourceSansPro-Regular"/>
              </a:rPr>
              <a:t>Ved siden av det interessepolitiske arbeidet er likepersonsarbeidet det viktigste arbeidet i brukerorganisasjonene for mange.</a:t>
            </a:r>
          </a:p>
          <a:p>
            <a:pPr algn="l"/>
            <a:r>
              <a:rPr lang="nb-NO" sz="1800" b="0" i="0" u="none" strike="noStrike" baseline="0" dirty="0">
                <a:latin typeface="SourceSansPro-Regular"/>
              </a:rPr>
              <a:t> </a:t>
            </a:r>
          </a:p>
          <a:p>
            <a:pPr algn="l"/>
            <a:r>
              <a:rPr lang="nb-NO" sz="1800" b="0" i="0" u="none" strike="noStrike" baseline="0" dirty="0">
                <a:latin typeface="SourceSansPro-Regular"/>
              </a:rPr>
              <a:t>I tillegg knyttes de offentlige tilskuddene til brukerorganisasjonene opp til likepersonsarbeid. Det legges et betydelig arbeid ned i å lære opp frivillige til å bli likepersoner og vi må hente kompetansen der vi har bygget den.</a:t>
            </a:r>
            <a:endParaRPr lang="nb-NO" sz="1800" dirty="0"/>
          </a:p>
        </p:txBody>
      </p:sp>
      <p:sp>
        <p:nvSpPr>
          <p:cNvPr id="4" name="Plassholder for lysbildenummer 3">
            <a:extLst>
              <a:ext uri="{FF2B5EF4-FFF2-40B4-BE49-F238E27FC236}">
                <a16:creationId xmlns:a16="http://schemas.microsoft.com/office/drawing/2014/main" id="{A1A93D84-4897-5A4A-B842-4F6B57DB0A7F}"/>
              </a:ext>
            </a:extLst>
          </p:cNvPr>
          <p:cNvSpPr>
            <a:spLocks noGrp="1"/>
          </p:cNvSpPr>
          <p:nvPr>
            <p:ph type="sldNum" sz="quarter" idx="5"/>
          </p:nvPr>
        </p:nvSpPr>
        <p:spPr/>
        <p:txBody>
          <a:bodyPr/>
          <a:lstStyle/>
          <a:p>
            <a:fld id="{CB7AA9C6-7322-42C8-8AA4-5A3C2EFEB8E2}" type="slidenum">
              <a:rPr lang="nb-NO" smtClean="0"/>
              <a:t>23</a:t>
            </a:fld>
            <a:endParaRPr lang="nb-NO"/>
          </a:p>
        </p:txBody>
      </p:sp>
    </p:spTree>
    <p:extLst>
      <p:ext uri="{BB962C8B-B14F-4D97-AF65-F5344CB8AC3E}">
        <p14:creationId xmlns:p14="http://schemas.microsoft.com/office/powerpoint/2010/main" val="292096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97A7-AFB7-E123-7663-ACF4F5C9EB0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D183BF6-8C56-0790-FA9D-AFB090EA1FA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0ED9F13-1B3E-50FE-CAEA-C110ED070406}"/>
              </a:ext>
            </a:extLst>
          </p:cNvPr>
          <p:cNvSpPr>
            <a:spLocks noGrp="1"/>
          </p:cNvSpPr>
          <p:nvPr>
            <p:ph type="body" idx="1"/>
          </p:nvPr>
        </p:nvSpPr>
        <p:spPr/>
        <p:txBody>
          <a:bodyPr/>
          <a:lstStyle/>
          <a:p>
            <a:pPr algn="l"/>
            <a:r>
              <a:rPr lang="nb-NO" sz="1800" b="0" i="0" u="none" strike="noStrike" baseline="0">
                <a:latin typeface="SourceSansPro-Regular"/>
              </a:rPr>
              <a:t>Som brukermedvirker kan man få </a:t>
            </a:r>
            <a:r>
              <a:rPr lang="nb-NO" sz="1800" b="1" i="0" u="none" strike="noStrike" baseline="0">
                <a:latin typeface="SourceSansPro-Regular"/>
              </a:rPr>
              <a:t>informasjon</a:t>
            </a:r>
            <a:r>
              <a:rPr lang="nb-NO" sz="1800" b="0" i="0" u="none" strike="noStrike" baseline="0">
                <a:latin typeface="SourceSansPro-Regular"/>
              </a:rPr>
              <a:t> som kan utgjøre hele eller deler av grunnlaget for en avgjørelse som skal tas. Informasjonen kan være viktig, men så lenge informasjonen bare er det man kan «ta til orientering» er det ikke nok til at det kvalifiserer for å kalles brukermedvirkning.</a:t>
            </a:r>
          </a:p>
          <a:p>
            <a:pPr algn="l"/>
            <a:endParaRPr lang="nb-NO" sz="1800" b="0" i="0" u="none" strike="noStrike" baseline="0">
              <a:latin typeface="SourceSansPro-Regular"/>
            </a:endParaRPr>
          </a:p>
          <a:p>
            <a:pPr algn="l"/>
            <a:r>
              <a:rPr lang="nb-NO" sz="1800" b="0" i="0" u="none" strike="noStrike" baseline="0">
                <a:latin typeface="SourceSansPro-Regular"/>
              </a:rPr>
              <a:t>En brukermedvirker kan bli </a:t>
            </a:r>
            <a:r>
              <a:rPr lang="nb-NO" sz="1800" b="1" i="0" u="none" strike="noStrike" baseline="0">
                <a:latin typeface="SourceSansPro-Regular"/>
              </a:rPr>
              <a:t>konsultert</a:t>
            </a:r>
            <a:r>
              <a:rPr lang="nb-NO" sz="1800" b="0" i="0" u="none" strike="noStrike" baseline="0">
                <a:latin typeface="SourceSansPro-Regular"/>
              </a:rPr>
              <a:t>. Det vil si at brukermedvirkeren</a:t>
            </a:r>
          </a:p>
          <a:p>
            <a:pPr algn="l"/>
            <a:r>
              <a:rPr lang="nb-NO" sz="1800" b="0" i="0" u="none" strike="noStrike" baseline="0">
                <a:latin typeface="SourceSansPro-Regular"/>
              </a:rPr>
              <a:t>får i oppgave å gi råd eller innspill. Da begynner vi å komme over i det vi kan kalle reell brukermedvirkning, men bare om det faktisk blir tatt hensyn til de rådene og innspillene som blir gitt.</a:t>
            </a:r>
          </a:p>
          <a:p>
            <a:pPr algn="l"/>
            <a:endParaRPr lang="nb-NO" sz="1800" b="0" i="0" u="none" strike="noStrike" baseline="0">
              <a:latin typeface="SourceSansPro-Regular"/>
            </a:endParaRPr>
          </a:p>
          <a:p>
            <a:pPr algn="l"/>
            <a:r>
              <a:rPr lang="nb-NO" sz="1800" b="0" i="0" u="none" strike="noStrike" baseline="0">
                <a:latin typeface="SourceSansPro-Regular"/>
              </a:rPr>
              <a:t>I noen organer kan en brukerrepresentant ha </a:t>
            </a:r>
            <a:r>
              <a:rPr lang="nb-NO" sz="1800" b="1" i="0" u="none" strike="noStrike" baseline="0">
                <a:latin typeface="SourceSansPro-Regular"/>
              </a:rPr>
              <a:t>stemmerett</a:t>
            </a:r>
            <a:r>
              <a:rPr lang="nb-NO" sz="1800" b="0" i="0" u="none" strike="noStrike" baseline="0">
                <a:latin typeface="SourceSansPro-Regular"/>
              </a:rPr>
              <a:t> og aktivt være med å ta avgjørelser. Da snakker vi om aktiv medbestemmelse, men det er nok heller unntak enn regel. Det er vanligere at brukerrepresentanten har stemmerett i et organ som leverer en innstilling til de som sitter med det siste ordet. Slike innstillinger er likevel av stor betydning.</a:t>
            </a:r>
          </a:p>
          <a:p>
            <a:pPr algn="l"/>
            <a:endParaRPr lang="nb-NO" sz="1800" b="0" i="0" u="none" strike="noStrike" baseline="0">
              <a:latin typeface="SourceSansPro-Regular"/>
            </a:endParaRPr>
          </a:p>
          <a:p>
            <a:pPr algn="l"/>
            <a:r>
              <a:rPr lang="nb-NO" sz="1800" b="0" i="0" u="none" strike="noStrike" baseline="0">
                <a:latin typeface="SourceSansPro-Regular"/>
              </a:rPr>
              <a:t>Det snakkes også om noe som heter </a:t>
            </a:r>
            <a:r>
              <a:rPr lang="nb-NO" sz="1800" b="1" i="0" u="none" strike="noStrike" baseline="0">
                <a:latin typeface="SourceSansPro-Regular"/>
              </a:rPr>
              <a:t>Brukerstyring</a:t>
            </a:r>
            <a:r>
              <a:rPr lang="nb-NO" sz="1800" b="0" i="0" u="none" strike="noStrike" baseline="0">
                <a:latin typeface="SourceSansPro-Regular"/>
              </a:rPr>
              <a:t>, der brukerne tar de endelige avgjørelsene. Dette kan være aktuelt i forbindelse med brukerstyrte tjenester, eller enkeltpasientens rett til å velge behandlingsted etter pasient- og brukerrettighetsloven. Brukerstyring er altså mer relevant for enkeltbrukere og brukerrepresentasjon, spesielt på lokalnivå</a:t>
            </a:r>
            <a:endParaRPr lang="nb-NO" sz="1800"/>
          </a:p>
        </p:txBody>
      </p:sp>
      <p:sp>
        <p:nvSpPr>
          <p:cNvPr id="4" name="Plassholder for lysbildenummer 3">
            <a:extLst>
              <a:ext uri="{FF2B5EF4-FFF2-40B4-BE49-F238E27FC236}">
                <a16:creationId xmlns:a16="http://schemas.microsoft.com/office/drawing/2014/main" id="{133D5CD1-63B9-0145-9896-0EA78A40EC07}"/>
              </a:ext>
            </a:extLst>
          </p:cNvPr>
          <p:cNvSpPr>
            <a:spLocks noGrp="1"/>
          </p:cNvSpPr>
          <p:nvPr>
            <p:ph type="sldNum" sz="quarter" idx="5"/>
          </p:nvPr>
        </p:nvSpPr>
        <p:spPr/>
        <p:txBody>
          <a:bodyPr/>
          <a:lstStyle/>
          <a:p>
            <a:fld id="{CB7AA9C6-7322-42C8-8AA4-5A3C2EFEB8E2}" type="slidenum">
              <a:rPr lang="nb-NO" smtClean="0"/>
              <a:t>24</a:t>
            </a:fld>
            <a:endParaRPr lang="nb-NO"/>
          </a:p>
        </p:txBody>
      </p:sp>
    </p:spTree>
    <p:extLst>
      <p:ext uri="{BB962C8B-B14F-4D97-AF65-F5344CB8AC3E}">
        <p14:creationId xmlns:p14="http://schemas.microsoft.com/office/powerpoint/2010/main" val="360899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3918-CF8A-E68A-0E8C-F420ED115AD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6B6683E-3BC1-F488-7183-3B203707992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1578073-8182-0619-6FDD-7974BDF4EA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SourceSansPro-Regular"/>
              </a:rPr>
              <a:t>(Spør deltakerne</a:t>
            </a:r>
            <a:r>
              <a:rPr lang="nb-NO" sz="1800" dirty="0">
                <a:latin typeface="SourceSansPro-Regular"/>
              </a:rPr>
              <a:t>:</a:t>
            </a:r>
            <a:r>
              <a:rPr lang="nb-NO" sz="1800" b="0" i="0" u="none" strike="noStrike" baseline="0" dirty="0">
                <a:latin typeface="SourceSansPro-Regular"/>
              </a:rPr>
              <a:t> Hvorfor er det viktig å tenke på taushetsplikt og habilitet som brukerrepresentant?)</a:t>
            </a:r>
          </a:p>
          <a:p>
            <a:pPr algn="l"/>
            <a:endParaRPr lang="nb-NO" sz="1800" b="0" i="0" u="none" strike="noStrike" baseline="0" dirty="0">
              <a:latin typeface="SourceSansPro-Regular"/>
            </a:endParaRPr>
          </a:p>
          <a:p>
            <a:pPr algn="l"/>
            <a:r>
              <a:rPr lang="nb-NO" sz="1800" b="0" i="0" u="none" strike="noStrike" baseline="0" dirty="0">
                <a:latin typeface="SourceSansPro-Regular"/>
              </a:rPr>
              <a:t>Det finnes både </a:t>
            </a:r>
            <a:r>
              <a:rPr lang="nb-NO" sz="1800" b="1" i="0" u="none" strike="noStrike" baseline="0" dirty="0">
                <a:latin typeface="SourceSansPro-Regular"/>
              </a:rPr>
              <a:t>etikk og formelle lover </a:t>
            </a:r>
            <a:r>
              <a:rPr lang="nb-NO" sz="1800" b="0" i="0" u="none" strike="noStrike" baseline="0" dirty="0">
                <a:latin typeface="SourceSansPro-Regular"/>
              </a:rPr>
              <a:t>som påvirker hva en kan og ikke kan gjøre som brukerrepresentant. Som brukerrepresentant er det ikke uvanlig å få sensitiv informasjon som en ikke kan dele med andre. Stort sett vil det organet eller forskningsprosjektet der man er brukerrepresentant ha regler for hva man kan og ikke kan dele av informasjon.</a:t>
            </a:r>
          </a:p>
          <a:p>
            <a:pPr algn="l"/>
            <a:endParaRPr lang="nb-NO" sz="1800" b="0" i="0" u="none" strike="noStrike" baseline="0" dirty="0">
              <a:latin typeface="SourceSansPro-Regular"/>
            </a:endParaRPr>
          </a:p>
          <a:p>
            <a:pPr algn="l"/>
            <a:r>
              <a:rPr lang="nb-NO" sz="1800" b="0" i="0" u="none" strike="noStrike" baseline="0" dirty="0">
                <a:latin typeface="SourceSansPro-Regular"/>
              </a:rPr>
              <a:t>Det er vanlig at det finnes egne </a:t>
            </a:r>
            <a:r>
              <a:rPr lang="nb-NO" sz="1800" b="1" i="0" u="none" strike="noStrike" baseline="0" dirty="0">
                <a:latin typeface="SourceSansPro-Regular"/>
              </a:rPr>
              <a:t>erklæringer om taushetsplikt </a:t>
            </a:r>
            <a:r>
              <a:rPr lang="nb-NO" sz="1800" b="0" i="0" u="none" strike="noStrike" baseline="0" dirty="0">
                <a:latin typeface="SourceSansPro-Regular"/>
              </a:rPr>
              <a:t>man må signere før man kommer i gang med oppgavene som brukerrepresentant. De fleste brukerorganisasjonene har egne ordninger der både tillitsvalgte og likepersoner signerer erklæringer om taushetsplikt som også dekker informasjon de får som tillitsvalgte eller likepersoner rekruttert til brukermedvirkning fra organisasjonen.</a:t>
            </a:r>
          </a:p>
          <a:p>
            <a:pPr algn="l"/>
            <a:endParaRPr lang="nb-NO" sz="1800" b="0" i="0" u="none" strike="noStrike" baseline="0" dirty="0">
              <a:latin typeface="SourceSansPro-Regular"/>
            </a:endParaRPr>
          </a:p>
          <a:p>
            <a:r>
              <a:rPr lang="nb-NO" sz="1800" b="1" i="0" u="none" strike="noStrike" baseline="0" dirty="0">
                <a:latin typeface="SourceSansPro-Regular"/>
              </a:rPr>
              <a:t>Brukermedvirkere må vurdere habiliteten </a:t>
            </a:r>
            <a:r>
              <a:rPr lang="nb-NO" sz="1800" b="0" i="0" u="none" strike="noStrike" baseline="0" dirty="0">
                <a:latin typeface="SourceSansPro-Regular"/>
              </a:rPr>
              <a:t>sin på samme måte som de fleste som har et verv må gjøre. Helseregionene har bestemt at forvaltningslovens regler også gjelder for brukermedvirkere. </a:t>
            </a:r>
          </a:p>
          <a:p>
            <a:endParaRPr lang="nb-NO" sz="1800" b="0" i="0" u="none" strike="noStrike" baseline="0" dirty="0">
              <a:latin typeface="SourceSansPro-Regular"/>
            </a:endParaRPr>
          </a:p>
          <a:p>
            <a:pPr algn="l"/>
            <a:r>
              <a:rPr lang="nb-NO" sz="1800" b="1" i="0" u="none" strike="noStrike" baseline="0" dirty="0">
                <a:latin typeface="SourceSansPro-Regular"/>
              </a:rPr>
              <a:t>Forvaltningslovens </a:t>
            </a:r>
            <a:r>
              <a:rPr lang="nb-NO" sz="1800" b="1" dirty="0"/>
              <a:t>§ 6 </a:t>
            </a:r>
            <a:r>
              <a:rPr lang="nb-NO" sz="1800" dirty="0"/>
              <a:t>er i praksis den generelle regelen for vurdering av habilitet. </a:t>
            </a:r>
          </a:p>
          <a:p>
            <a:pPr algn="l"/>
            <a:endParaRPr lang="nb-NO" sz="1800" b="0" i="0" u="none" strike="noStrike" baseline="0" dirty="0">
              <a:latin typeface="SourceSansPro-Regular"/>
            </a:endParaRPr>
          </a:p>
          <a:p>
            <a:pPr algn="l"/>
            <a:r>
              <a:rPr lang="nb-NO" sz="1800" b="1" i="0" u="none" strike="noStrike" baseline="0" dirty="0">
                <a:latin typeface="SourceSansPro-Regular"/>
              </a:rPr>
              <a:t>Er noe egnet til å svekke tilliten til at du er uhildet</a:t>
            </a:r>
            <a:r>
              <a:rPr lang="nb-NO" sz="1800" b="0" i="0" u="none" strike="noStrike" baseline="0" dirty="0">
                <a:latin typeface="SourceSansPro-Regular"/>
              </a:rPr>
              <a:t>?</a:t>
            </a:r>
          </a:p>
          <a:p>
            <a:endParaRPr lang="nb-NO" sz="1800" b="0" i="0" u="none" strike="noStrike" baseline="0" dirty="0">
              <a:latin typeface="SourceSansPro-Regular"/>
            </a:endParaRPr>
          </a:p>
          <a:p>
            <a:pPr algn="l"/>
            <a:endParaRPr lang="nb-NO" sz="1800" b="0" i="0" u="none" strike="noStrike" baseline="0" dirty="0">
              <a:latin typeface="SourceSansPro-Regular"/>
            </a:endParaRPr>
          </a:p>
          <a:p>
            <a:pPr algn="l"/>
            <a:endParaRPr lang="nb-NO" sz="1800" b="0" i="0" u="none" strike="noStrike" baseline="0" dirty="0">
              <a:latin typeface="SourceSansPro-Regular"/>
            </a:endParaRPr>
          </a:p>
          <a:p>
            <a:pPr algn="l"/>
            <a:endParaRPr lang="nb-NO" dirty="0"/>
          </a:p>
        </p:txBody>
      </p:sp>
      <p:sp>
        <p:nvSpPr>
          <p:cNvPr id="4" name="Plassholder for lysbildenummer 3">
            <a:extLst>
              <a:ext uri="{FF2B5EF4-FFF2-40B4-BE49-F238E27FC236}">
                <a16:creationId xmlns:a16="http://schemas.microsoft.com/office/drawing/2014/main" id="{6AAEA0A7-48B1-29A1-E83E-AC35BAA57FFC}"/>
              </a:ext>
            </a:extLst>
          </p:cNvPr>
          <p:cNvSpPr>
            <a:spLocks noGrp="1"/>
          </p:cNvSpPr>
          <p:nvPr>
            <p:ph type="sldNum" sz="quarter" idx="5"/>
          </p:nvPr>
        </p:nvSpPr>
        <p:spPr/>
        <p:txBody>
          <a:bodyPr/>
          <a:lstStyle/>
          <a:p>
            <a:fld id="{CB7AA9C6-7322-42C8-8AA4-5A3C2EFEB8E2}" type="slidenum">
              <a:rPr lang="nb-NO" smtClean="0"/>
              <a:t>25</a:t>
            </a:fld>
            <a:endParaRPr lang="nb-NO"/>
          </a:p>
        </p:txBody>
      </p:sp>
    </p:spTree>
    <p:extLst>
      <p:ext uri="{BB962C8B-B14F-4D97-AF65-F5344CB8AC3E}">
        <p14:creationId xmlns:p14="http://schemas.microsoft.com/office/powerpoint/2010/main" val="74765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27085-06E3-E379-7176-39E458A47D2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D0DD7E0-2A44-506C-E597-F601BA7BD04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0A393DB-09D1-2A33-FEAA-CD40321F4CA2}"/>
              </a:ext>
            </a:extLst>
          </p:cNvPr>
          <p:cNvSpPr>
            <a:spLocks noGrp="1"/>
          </p:cNvSpPr>
          <p:nvPr>
            <p:ph type="body" idx="1"/>
          </p:nvPr>
        </p:nvSpPr>
        <p:spPr/>
        <p:txBody>
          <a:bodyPr/>
          <a:lstStyle/>
          <a:p>
            <a:pPr algn="l"/>
            <a:r>
              <a:rPr lang="nb-NO" sz="1800" b="0" i="0" u="none" strike="noStrike" baseline="0" dirty="0">
                <a:latin typeface="SourceSansPro-Regular"/>
              </a:rPr>
              <a:t>(Spørsmål til deltakerne)</a:t>
            </a:r>
          </a:p>
          <a:p>
            <a:pPr algn="l"/>
            <a:endParaRPr lang="nb-NO" sz="1800" b="0" i="0" u="none" strike="noStrike" baseline="0" dirty="0">
              <a:latin typeface="SourceSansPro-Regular"/>
            </a:endParaRPr>
          </a:p>
          <a:p>
            <a:pPr algn="l"/>
            <a:r>
              <a:rPr lang="nb-NO" sz="1800" b="0" i="0" u="none" strike="noStrike" baseline="0" dirty="0">
                <a:latin typeface="SourceSansPro-Regular"/>
              </a:rPr>
              <a:t>Hvorfor mener du at det er viktig å være brukermedvirker?</a:t>
            </a:r>
          </a:p>
          <a:p>
            <a:pPr algn="l"/>
            <a:endParaRPr lang="nb-NO" sz="1800" b="0" i="0" u="none" strike="noStrike" baseline="0" dirty="0">
              <a:latin typeface="SourceSansPro-Regular"/>
            </a:endParaRPr>
          </a:p>
          <a:p>
            <a:pPr algn="l"/>
            <a:r>
              <a:rPr lang="nb-NO" sz="1800" b="0" i="0" u="none" strike="noStrike" baseline="0" dirty="0">
                <a:latin typeface="SourceSansPro-Regular"/>
              </a:rPr>
              <a:t>Bidra med egne erfaringer, og kanskje til og med andres erfaringer. </a:t>
            </a:r>
          </a:p>
          <a:p>
            <a:pPr algn="l"/>
            <a:r>
              <a:rPr lang="nb-NO" sz="1800" b="0" i="0" u="none" strike="noStrike" baseline="0" dirty="0">
                <a:latin typeface="SourceSansPro-Regular"/>
              </a:rPr>
              <a:t>Det er lettere å bli hørt også, om man viser at man argumenterer på vegne av flere. </a:t>
            </a:r>
          </a:p>
          <a:p>
            <a:pPr algn="l"/>
            <a:r>
              <a:rPr lang="nb-NO" sz="1800" b="0" i="0" u="none" strike="noStrike" baseline="0" dirty="0">
                <a:latin typeface="SourceSansPro-Regular"/>
              </a:rPr>
              <a:t>Å bidra til bedre tilbud for alle vil uansett kunne bidra til bedre tilbud for en selv. </a:t>
            </a:r>
          </a:p>
        </p:txBody>
      </p:sp>
      <p:sp>
        <p:nvSpPr>
          <p:cNvPr id="4" name="Plassholder for lysbildenummer 3">
            <a:extLst>
              <a:ext uri="{FF2B5EF4-FFF2-40B4-BE49-F238E27FC236}">
                <a16:creationId xmlns:a16="http://schemas.microsoft.com/office/drawing/2014/main" id="{E439DD1E-9A43-1B6A-922F-6B111BC09333}"/>
              </a:ext>
            </a:extLst>
          </p:cNvPr>
          <p:cNvSpPr>
            <a:spLocks noGrp="1"/>
          </p:cNvSpPr>
          <p:nvPr>
            <p:ph type="sldNum" sz="quarter" idx="5"/>
          </p:nvPr>
        </p:nvSpPr>
        <p:spPr/>
        <p:txBody>
          <a:bodyPr/>
          <a:lstStyle/>
          <a:p>
            <a:fld id="{CB7AA9C6-7322-42C8-8AA4-5A3C2EFEB8E2}" type="slidenum">
              <a:rPr lang="nb-NO" smtClean="0"/>
              <a:t>26</a:t>
            </a:fld>
            <a:endParaRPr lang="nb-NO"/>
          </a:p>
        </p:txBody>
      </p:sp>
    </p:spTree>
    <p:extLst>
      <p:ext uri="{BB962C8B-B14F-4D97-AF65-F5344CB8AC3E}">
        <p14:creationId xmlns:p14="http://schemas.microsoft.com/office/powerpoint/2010/main" val="424979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B05B-B713-3CA3-F334-80A975DA1D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544B26D-5BBC-541E-806E-5A6E076183C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2DB0AA-7A6F-40EF-7A1E-F222E3182501}"/>
              </a:ext>
            </a:extLst>
          </p:cNvPr>
          <p:cNvSpPr>
            <a:spLocks noGrp="1"/>
          </p:cNvSpPr>
          <p:nvPr>
            <p:ph type="body" idx="1"/>
          </p:nvPr>
        </p:nvSpPr>
        <p:spPr/>
        <p:txBody>
          <a:bodyPr/>
          <a:lstStyle/>
          <a:p>
            <a:pPr algn="l"/>
            <a:r>
              <a:rPr lang="nb-NO" dirty="0"/>
              <a:t>DETTE ER IKKE DET SAMME SOM Å DELTA I ET EN KLINISK UTPRØVING ELLER STUDIE. </a:t>
            </a:r>
          </a:p>
          <a:p>
            <a:pPr algn="l"/>
            <a:endParaRPr lang="nb-NO" dirty="0"/>
          </a:p>
          <a:p>
            <a:pPr algn="l"/>
            <a:r>
              <a:rPr lang="nb-NO" dirty="0"/>
              <a:t>Brukermedvirkere skal ha en langt mer aktiv rolle.</a:t>
            </a:r>
          </a:p>
          <a:p>
            <a:pPr algn="l"/>
            <a:endParaRPr lang="nb-NO" dirty="0"/>
          </a:p>
        </p:txBody>
      </p:sp>
      <p:sp>
        <p:nvSpPr>
          <p:cNvPr id="4" name="Plassholder for lysbildenummer 3">
            <a:extLst>
              <a:ext uri="{FF2B5EF4-FFF2-40B4-BE49-F238E27FC236}">
                <a16:creationId xmlns:a16="http://schemas.microsoft.com/office/drawing/2014/main" id="{EEE5F024-6710-4082-46A8-107046F0EB10}"/>
              </a:ext>
            </a:extLst>
          </p:cNvPr>
          <p:cNvSpPr>
            <a:spLocks noGrp="1"/>
          </p:cNvSpPr>
          <p:nvPr>
            <p:ph type="sldNum" sz="quarter" idx="5"/>
          </p:nvPr>
        </p:nvSpPr>
        <p:spPr/>
        <p:txBody>
          <a:bodyPr/>
          <a:lstStyle/>
          <a:p>
            <a:fld id="{CB7AA9C6-7322-42C8-8AA4-5A3C2EFEB8E2}" type="slidenum">
              <a:rPr lang="nb-NO" smtClean="0"/>
              <a:t>27</a:t>
            </a:fld>
            <a:endParaRPr lang="nb-NO"/>
          </a:p>
        </p:txBody>
      </p:sp>
    </p:spTree>
    <p:extLst>
      <p:ext uri="{BB962C8B-B14F-4D97-AF65-F5344CB8AC3E}">
        <p14:creationId xmlns:p14="http://schemas.microsoft.com/office/powerpoint/2010/main" val="2902883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2B184-9AB7-4A73-C41F-03E6A06FA43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DA3256D-7AD1-1025-0738-22C7DBA4A2B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2748E1B-F818-4005-D940-4C8F920F28A4}"/>
              </a:ext>
            </a:extLst>
          </p:cNvPr>
          <p:cNvSpPr>
            <a:spLocks noGrp="1"/>
          </p:cNvSpPr>
          <p:nvPr>
            <p:ph type="body" idx="1"/>
          </p:nvPr>
        </p:nvSpPr>
        <p:spPr/>
        <p:txBody>
          <a:bodyPr/>
          <a:lstStyle/>
          <a:p>
            <a:pPr algn="l"/>
            <a:r>
              <a:rPr lang="nb-NO" sz="1800" b="0" i="0" u="none" strike="noStrike" baseline="0">
                <a:latin typeface="SourceSansPro-Regular"/>
              </a:rPr>
              <a:t>Jo tidligere en involverer brukere i planleggingen av et forskningsprosjekt, jo lettere er det å unngå at man stiller spørsmål som ikke er relevante. Brukeren kan også bidra til å vurdere om metoden er god. Ikke fordi brukeren selv er forsker</a:t>
            </a:r>
          </a:p>
          <a:p>
            <a:pPr algn="l"/>
            <a:r>
              <a:rPr lang="nb-NO" sz="1800" b="0" i="0" u="none" strike="noStrike" baseline="0">
                <a:latin typeface="SourceSansPro-Regular"/>
              </a:rPr>
              <a:t>eller skolert i vitenskapelig metode, men fordi brukeren har en annen erfaring for å se om utvalg, innsamling og rekruttering representerer feltet på en måte som virker hensiktsmessig fra sitt synspunkt.</a:t>
            </a:r>
          </a:p>
          <a:p>
            <a:pPr algn="l"/>
            <a:endParaRPr lang="nb-NO" sz="1800" b="0" i="0" u="none" strike="noStrike" baseline="0">
              <a:latin typeface="SourceSansPro-Regular"/>
            </a:endParaRPr>
          </a:p>
          <a:p>
            <a:pPr algn="l"/>
            <a:r>
              <a:rPr lang="nb-NO" sz="1800" b="0" i="0" u="none" strike="noStrike" baseline="0">
                <a:latin typeface="SourceSansPro-Regular"/>
              </a:rPr>
              <a:t>Når dataene i forskningsprosjektet er samlet inn og analysen er påbegynt, kan brukeren være et viktig korrektiv. Virker tolkningen av dataene relevant sett fra brukerens ståsted? Kanskje finnes det andre, mer sannsynlige måter å tolke funnene på? Kanskje kan funnene settes i en praktisk og/eller politisk sammenheng?</a:t>
            </a:r>
          </a:p>
          <a:p>
            <a:pPr algn="l"/>
            <a:endParaRPr lang="nb-NO" sz="1800" b="0" i="0" u="none" strike="noStrike" baseline="0">
              <a:latin typeface="SourceSansPro-Regular"/>
            </a:endParaRPr>
          </a:p>
          <a:p>
            <a:pPr algn="l"/>
            <a:r>
              <a:rPr lang="nb-NO" sz="1800" b="0" i="0" u="none" strike="noStrike" baseline="0">
                <a:latin typeface="SourceSansPro-Regular"/>
              </a:rPr>
              <a:t>Når forskningen er ferdigstilt og skal publiseres kan brukermedvirkeren bidra til å spre forskningen til brukergruppen, for eksempel ved å omtale forskningen i popularisert form eller henvise til publiseringen i brukerorganisasjonens</a:t>
            </a:r>
          </a:p>
          <a:p>
            <a:pPr algn="l"/>
            <a:r>
              <a:rPr lang="nb-NO" sz="1800" b="0" i="0" u="none" strike="noStrike" baseline="0">
                <a:latin typeface="SourceSansPro-Regular"/>
              </a:rPr>
              <a:t>medlemsmagasin, på nettsidene, i sosiale medier eller annet. Slik omtale kan skape tilbakemeldinger som inspirerer nye forskningsspørsmål.</a:t>
            </a:r>
            <a:endParaRPr lang="nb-NO"/>
          </a:p>
        </p:txBody>
      </p:sp>
      <p:sp>
        <p:nvSpPr>
          <p:cNvPr id="4" name="Plassholder for lysbildenummer 3">
            <a:extLst>
              <a:ext uri="{FF2B5EF4-FFF2-40B4-BE49-F238E27FC236}">
                <a16:creationId xmlns:a16="http://schemas.microsoft.com/office/drawing/2014/main" id="{F4AA1268-9D9E-A2B1-23B1-B2F0A9E0F7E1}"/>
              </a:ext>
            </a:extLst>
          </p:cNvPr>
          <p:cNvSpPr>
            <a:spLocks noGrp="1"/>
          </p:cNvSpPr>
          <p:nvPr>
            <p:ph type="sldNum" sz="quarter" idx="5"/>
          </p:nvPr>
        </p:nvSpPr>
        <p:spPr/>
        <p:txBody>
          <a:bodyPr/>
          <a:lstStyle/>
          <a:p>
            <a:fld id="{CB7AA9C6-7322-42C8-8AA4-5A3C2EFEB8E2}" type="slidenum">
              <a:rPr lang="nb-NO" smtClean="0"/>
              <a:t>28</a:t>
            </a:fld>
            <a:endParaRPr lang="nb-NO"/>
          </a:p>
        </p:txBody>
      </p:sp>
    </p:spTree>
    <p:extLst>
      <p:ext uri="{BB962C8B-B14F-4D97-AF65-F5344CB8AC3E}">
        <p14:creationId xmlns:p14="http://schemas.microsoft.com/office/powerpoint/2010/main" val="344503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031-BF46-0027-EDCA-FFE5467E84D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8ABB148-F998-B640-F6DC-9400DC68E29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B5A1B6D-6BE0-7E9A-67E1-F24766260D19}"/>
              </a:ext>
            </a:extLst>
          </p:cNvPr>
          <p:cNvSpPr>
            <a:spLocks noGrp="1"/>
          </p:cNvSpPr>
          <p:nvPr>
            <p:ph type="body" idx="1"/>
          </p:nvPr>
        </p:nvSpPr>
        <p:spPr/>
        <p:txBody>
          <a:bodyPr/>
          <a:lstStyle/>
          <a:p>
            <a:pPr algn="l"/>
            <a:r>
              <a:rPr lang="nb-NO" sz="1800" b="1" i="0" u="none" strike="noStrike" baseline="0">
                <a:latin typeface="SourceSansPro-Semibold"/>
              </a:rPr>
              <a:t>Spør deltakerne om hva vi mener med hvert huskepunkt: (Fasit til deg under om du føler at du trenger det)</a:t>
            </a:r>
          </a:p>
          <a:p>
            <a:pPr algn="l"/>
            <a:endParaRPr lang="nb-NO" sz="1800" b="1" i="0" u="none" strike="noStrike" baseline="0">
              <a:latin typeface="SourceSansPro-Semibold"/>
            </a:endParaRPr>
          </a:p>
          <a:p>
            <a:pPr algn="l"/>
            <a:r>
              <a:rPr lang="nb-NO" sz="1800" b="1" i="0" u="none" strike="noStrike" baseline="0">
                <a:latin typeface="SourceSansPro-Semibold"/>
              </a:rPr>
              <a:t>Husk at du er viktig </a:t>
            </a:r>
            <a:r>
              <a:rPr lang="nb-NO" sz="1800" b="0" i="0" u="none" strike="noStrike" baseline="0">
                <a:latin typeface="SourceSansPro-Regular"/>
              </a:rPr>
              <a:t>Brukerrepresentanter er sjelden medisinsk fagpersonell. Det betyr ikke at de ikke er like viktig som fagpersonellet. Det er viktig at brukerrepresentanter ikke blir stående med luen i hånden. Brukerrepresentasjon kan</a:t>
            </a:r>
          </a:p>
          <a:p>
            <a:pPr algn="l"/>
            <a:r>
              <a:rPr lang="nb-NO" sz="1800" b="0" i="0" u="none" strike="noStrike" baseline="0">
                <a:latin typeface="SourceSansPro-Regular"/>
              </a:rPr>
              <a:t>være avgjørende for at tilbud og ordninger faktisk treffer og virker som de skal. Da er det viktig at representanten er villig til å ta den plassen som skal til. Det er også viktig at oppdragsgiver er tydelig på hva som ønskes av brukerrepresentanten.</a:t>
            </a:r>
          </a:p>
          <a:p>
            <a:pPr algn="l"/>
            <a:endParaRPr lang="nb-NO" sz="1800" b="0" i="0" u="none" strike="noStrike" baseline="0">
              <a:latin typeface="SourceSansPro-Regular"/>
            </a:endParaRPr>
          </a:p>
          <a:p>
            <a:pPr algn="l"/>
            <a:r>
              <a:rPr lang="nb-NO" sz="1800" b="1" i="0" u="none" strike="noStrike" baseline="0">
                <a:latin typeface="SourceSansPro-Semibold"/>
              </a:rPr>
              <a:t>Ta et kurs. </a:t>
            </a:r>
            <a:r>
              <a:rPr lang="nb-NO" sz="1800" b="0" i="0" u="none" strike="noStrike" baseline="0">
                <a:latin typeface="SourceSansPro-Regular"/>
              </a:rPr>
              <a:t>Som oftest er det oppdragsgivers oppgave å gi brukerrepresentanten den kursingen som skal til for å kunne gjøre jobben som brukermedvirker. Det finnes likevel andre alternativer. FFO og SAFO holder kurs for brukerrepresentanter. Mange brukerorganisasjoner har kurs for sine egne. Dette heftet inngår i en kurspakke som er tilgjengelig for alle medlemsorganisasjonene i Funkis. </a:t>
            </a:r>
          </a:p>
          <a:p>
            <a:pPr algn="l"/>
            <a:endParaRPr lang="nb-NO" sz="1800" b="0" i="0" u="none" strike="noStrike" baseline="0">
              <a:latin typeface="SourceSansPro-Regular"/>
            </a:endParaRPr>
          </a:p>
          <a:p>
            <a:pPr algn="l"/>
            <a:r>
              <a:rPr lang="nb-NO" sz="1800" b="1" i="0" u="none" strike="noStrike" baseline="0">
                <a:latin typeface="SourceSansPro-Semibold"/>
              </a:rPr>
              <a:t>Tenk gjennom hva du vil oppnå. </a:t>
            </a:r>
            <a:r>
              <a:rPr lang="nb-NO" sz="1800" b="0" i="0" u="none" strike="noStrike" baseline="0">
                <a:latin typeface="SourceSansPro-Regular"/>
              </a:rPr>
              <a:t>Ofte kan det være lurt å høre med andre, spesielt i organisasjonen du representerer. At flere ønsker det samme, er som oftest et godt argument.</a:t>
            </a:r>
          </a:p>
        </p:txBody>
      </p:sp>
      <p:sp>
        <p:nvSpPr>
          <p:cNvPr id="4" name="Plassholder for lysbildenummer 3">
            <a:extLst>
              <a:ext uri="{FF2B5EF4-FFF2-40B4-BE49-F238E27FC236}">
                <a16:creationId xmlns:a16="http://schemas.microsoft.com/office/drawing/2014/main" id="{A3412995-952B-73DA-416B-14DED12C635D}"/>
              </a:ext>
            </a:extLst>
          </p:cNvPr>
          <p:cNvSpPr>
            <a:spLocks noGrp="1"/>
          </p:cNvSpPr>
          <p:nvPr>
            <p:ph type="sldNum" sz="quarter" idx="5"/>
          </p:nvPr>
        </p:nvSpPr>
        <p:spPr/>
        <p:txBody>
          <a:bodyPr/>
          <a:lstStyle/>
          <a:p>
            <a:fld id="{CB7AA9C6-7322-42C8-8AA4-5A3C2EFEB8E2}" type="slidenum">
              <a:rPr lang="nb-NO" smtClean="0"/>
              <a:t>29</a:t>
            </a:fld>
            <a:endParaRPr lang="nb-NO"/>
          </a:p>
        </p:txBody>
      </p:sp>
    </p:spTree>
    <p:extLst>
      <p:ext uri="{BB962C8B-B14F-4D97-AF65-F5344CB8AC3E}">
        <p14:creationId xmlns:p14="http://schemas.microsoft.com/office/powerpoint/2010/main" val="216128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FNs konvensjon om rettighetene til personer med nedsatt funksjonsevne, CRPD, er et stort og viktig skritt. CRPD inneholder en rekke punkter om hva som skal til for at personer med nedsatt funksjonsevne skal få innfridd rettighetene sine i praksis. Det at en rekke land, inkludert Norge, har ratifisert avtalen, betyr ikke at alle rettighetene blir innfridd av seg selv. Det skjer ikke uten fortsatt rettighetskamp og brukermedvirkning.</a:t>
            </a:r>
          </a:p>
          <a:p>
            <a:pPr algn="l"/>
            <a:endParaRPr lang="nb-NO" sz="1800" b="0" i="0" u="none" strike="noStrike" baseline="0" dirty="0">
              <a:latin typeface="SourceSansPro-Regular"/>
            </a:endParaRPr>
          </a:p>
          <a:p>
            <a:pPr algn="l"/>
            <a:r>
              <a:rPr lang="nb-NO" sz="1800" b="0" i="0" u="none" strike="noStrike" baseline="0" dirty="0">
                <a:latin typeface="SourceSansPro-Regular"/>
              </a:rPr>
              <a:t>Rettighetskampen føres på en rekke områder, både i den organiserte politikken og i den enkeltes hverdag. Brukermedvirkning har siden 80-tallet blitt en stadig viktigere del av rettighetsarbeidet personer med nedsatt funksjonsevne driver med. CRPD er et verktøy i både det politiske påvirkningsarbeidet og brukermedvirkningen. Samtidig er det å bruke CRPD som verktøy et viktig bidrag til å øke kunnskapen om CRPD.</a:t>
            </a:r>
          </a:p>
          <a:p>
            <a:pPr algn="l"/>
            <a:endParaRPr lang="nb-NO" sz="1800" b="0" i="0" u="none" strike="noStrike" baseline="0" dirty="0">
              <a:latin typeface="SourceSansPro-Regular"/>
            </a:endParaRPr>
          </a:p>
          <a:p>
            <a:r>
              <a:rPr lang="nb-NO" sz="1800" b="0" i="0" u="none" strike="noStrike" baseline="0" dirty="0">
                <a:latin typeface="SourceSansPro-Regular"/>
              </a:rPr>
              <a:t>Illustrasjonen er hentet fra Roger Håkon </a:t>
            </a:r>
            <a:r>
              <a:rPr lang="nb-NO" sz="1800" dirty="0">
                <a:latin typeface="SourceSansPro-Regular"/>
              </a:rPr>
              <a:t>Skår, hos Funkis, som</a:t>
            </a:r>
            <a:r>
              <a:rPr lang="nb-NO" sz="1800" b="0" i="0" u="none" strike="noStrike" baseline="0" dirty="0">
                <a:latin typeface="SourceSansPro-Regular"/>
              </a:rPr>
              <a:t> rett og slett sa «Alt henger sammen»</a:t>
            </a:r>
            <a:endParaRPr lang="nb-NO" dirty="0"/>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3</a:t>
            </a:fld>
            <a:endParaRPr lang="nb-NO"/>
          </a:p>
        </p:txBody>
      </p:sp>
    </p:spTree>
    <p:extLst>
      <p:ext uri="{BB962C8B-B14F-4D97-AF65-F5344CB8AC3E}">
        <p14:creationId xmlns:p14="http://schemas.microsoft.com/office/powerpoint/2010/main" val="3370420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D5A1-C17A-0A33-AEE3-DA58E5841CB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F55A83-C2B0-97F2-3F3F-5ACF92EC2F3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ED56941-485A-94DE-787D-6A1B0DF517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i="0" u="none" strike="noStrike" baseline="0" dirty="0">
                <a:latin typeface="SourceSansPro-Semibold"/>
              </a:rPr>
              <a:t>Spør deltakerne om hva vi mener med hvert huskepunkt: (Fasit til deg under om du føler at du trenger det)</a:t>
            </a:r>
          </a:p>
          <a:p>
            <a:pPr algn="l"/>
            <a:endParaRPr lang="nb-NO" sz="1800" b="1" i="0" u="none" strike="noStrike" baseline="0" dirty="0">
              <a:latin typeface="SourceSansPro-Semibold"/>
            </a:endParaRPr>
          </a:p>
          <a:p>
            <a:pPr algn="l"/>
            <a:r>
              <a:rPr lang="nb-NO" sz="1800" b="1" i="0" u="none" strike="noStrike" baseline="0" dirty="0">
                <a:latin typeface="SourceSansPro-Semibold"/>
              </a:rPr>
              <a:t>Vær godt forberedt</a:t>
            </a:r>
            <a:r>
              <a:rPr lang="nb-NO" sz="1800" b="0" i="0" u="none" strike="noStrike" baseline="0" dirty="0">
                <a:latin typeface="SourceSansPro-Semibold"/>
              </a:rPr>
              <a:t>. </a:t>
            </a:r>
            <a:r>
              <a:rPr lang="nb-NO" sz="1800" b="0" i="0" u="none" strike="noStrike" baseline="0" dirty="0">
                <a:latin typeface="SourceSansPro-Regular"/>
              </a:rPr>
              <a:t>«Alltid beredt!» sier de i speideren. Representanter fungerer best om de er godt forberedt når de kommer til møter. Les sakspapirer du har fått tilsendt. Om du ikke har fått sakspapirer er det lurt å sjekke om du skulle hatt noen. Det er oppdragsgiver sitt ansvar å gi brukerrepresentantene gode muligheter til å gjøre en god innsats.</a:t>
            </a:r>
          </a:p>
          <a:p>
            <a:pPr algn="l"/>
            <a:endParaRPr lang="nb-NO" sz="1800" b="1" i="0" u="none" strike="noStrike" baseline="0" dirty="0">
              <a:latin typeface="SourceSansPro-Semibold"/>
            </a:endParaRPr>
          </a:p>
          <a:p>
            <a:pPr algn="l"/>
            <a:r>
              <a:rPr lang="nb-NO" sz="1800" b="1" i="0" u="none" strike="noStrike" baseline="0" dirty="0">
                <a:latin typeface="SourceSansPro-Semibold"/>
              </a:rPr>
              <a:t>Hvem kan du samarbeide med?</a:t>
            </a:r>
            <a:r>
              <a:rPr lang="nb-NO" sz="1800" b="0" i="0" u="none" strike="noStrike" baseline="0" dirty="0">
                <a:latin typeface="SourceSansPro-Semibold"/>
              </a:rPr>
              <a:t> </a:t>
            </a:r>
            <a:r>
              <a:rPr lang="nb-NO" sz="1800" b="0" i="0" u="none" strike="noStrike" baseline="0" dirty="0">
                <a:latin typeface="SourceSansPro-Regular"/>
              </a:rPr>
              <a:t>Er det andre brukerrepresentanter som kan støtte det du ønsker? Faglige ansatte? Finnes det andre eksterne du kan alliere deg med? Andre organisasjoner med like utfordringer? Paraplyorganisasjoner som </a:t>
            </a:r>
            <a:r>
              <a:rPr lang="nb-NO" sz="1800" b="0" i="1" u="none" strike="noStrike" baseline="0" dirty="0">
                <a:latin typeface="SourceSansPro-It"/>
              </a:rPr>
              <a:t>FFO </a:t>
            </a:r>
            <a:r>
              <a:rPr lang="nb-NO" sz="1800" b="0" i="0" u="none" strike="noStrike" baseline="0" dirty="0">
                <a:latin typeface="SourceSansPro-Regular"/>
              </a:rPr>
              <a:t>og </a:t>
            </a:r>
            <a:r>
              <a:rPr lang="nb-NO" sz="1800" b="0" i="1" u="none" strike="noStrike" baseline="0" dirty="0">
                <a:latin typeface="SourceSansPro-It"/>
              </a:rPr>
              <a:t>Funkis</a:t>
            </a:r>
            <a:r>
              <a:rPr lang="nb-NO" sz="1800" b="0" i="0" u="none" strike="noStrike" baseline="0" dirty="0">
                <a:latin typeface="SourceSansPro-Regular"/>
              </a:rPr>
              <a:t>?</a:t>
            </a:r>
          </a:p>
          <a:p>
            <a:pPr algn="l"/>
            <a:endParaRPr lang="nb-NO" sz="1800" b="1" i="0" u="none" strike="noStrike" baseline="0" dirty="0">
              <a:latin typeface="SourceSansPro-Semibold"/>
            </a:endParaRPr>
          </a:p>
          <a:p>
            <a:pPr algn="l"/>
            <a:r>
              <a:rPr lang="nb-NO" sz="1800" b="1" i="0" u="none" strike="noStrike" baseline="0" dirty="0">
                <a:latin typeface="SourceSansPro-Semibold"/>
              </a:rPr>
              <a:t>Finn informasjon. </a:t>
            </a:r>
            <a:r>
              <a:rPr lang="nb-NO" sz="1800" b="0" i="0" u="none" strike="noStrike" baseline="0" dirty="0">
                <a:latin typeface="SourceSansPro-Regular"/>
              </a:rPr>
              <a:t>Som oftest vil oppdragsgiver bidra med sakspapirer med den mest relevante informasjonen om saken som skal behandles, men av og til kan ekstra informasjon være nyttig for å få gjennomslag. Om en har kontakt med organisasjonen sin, blir en ofte klar over mye som kan være nyttig fra andre aktive. Medlemsblad og organisasjonens nettsider kan også bidra med mye nyttig. Andre kilder kan være offentlige utredninger, paraplyorganisasjonenes hjemmesider, aktuelle saker i media og sosiale medier. Informasjon er informasjon. Man må selv vurdere hva som er relevant.</a:t>
            </a:r>
          </a:p>
        </p:txBody>
      </p:sp>
      <p:sp>
        <p:nvSpPr>
          <p:cNvPr id="4" name="Plassholder for lysbildenummer 3">
            <a:extLst>
              <a:ext uri="{FF2B5EF4-FFF2-40B4-BE49-F238E27FC236}">
                <a16:creationId xmlns:a16="http://schemas.microsoft.com/office/drawing/2014/main" id="{CEB1DA4E-16C9-AF9C-006D-BBB499FAE2CC}"/>
              </a:ext>
            </a:extLst>
          </p:cNvPr>
          <p:cNvSpPr>
            <a:spLocks noGrp="1"/>
          </p:cNvSpPr>
          <p:nvPr>
            <p:ph type="sldNum" sz="quarter" idx="5"/>
          </p:nvPr>
        </p:nvSpPr>
        <p:spPr/>
        <p:txBody>
          <a:bodyPr/>
          <a:lstStyle/>
          <a:p>
            <a:fld id="{CB7AA9C6-7322-42C8-8AA4-5A3C2EFEB8E2}" type="slidenum">
              <a:rPr lang="nb-NO" smtClean="0"/>
              <a:t>30</a:t>
            </a:fld>
            <a:endParaRPr lang="nb-NO"/>
          </a:p>
        </p:txBody>
      </p:sp>
    </p:spTree>
    <p:extLst>
      <p:ext uri="{BB962C8B-B14F-4D97-AF65-F5344CB8AC3E}">
        <p14:creationId xmlns:p14="http://schemas.microsoft.com/office/powerpoint/2010/main" val="3059179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380FB-70E6-F1F5-587A-F05BB154B0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065975C-92DA-DB3D-0531-27FA23D43E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55B0719-65AD-3D99-EC1C-D70CC787ED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i="0" u="none" strike="noStrike" baseline="0">
                <a:latin typeface="SourceSansPro-Semibold"/>
              </a:rPr>
              <a:t>Spør deltakerne om hva vi mener med hvert huskepunkt: (Fasit til deg under om du føler at du trenger det)</a:t>
            </a:r>
          </a:p>
          <a:p>
            <a:pPr algn="l"/>
            <a:endParaRPr lang="nb-NO" sz="1800" b="1" i="0" u="none" strike="noStrike" baseline="0">
              <a:latin typeface="SourceSansPro-Semibold"/>
            </a:endParaRPr>
          </a:p>
          <a:p>
            <a:pPr algn="l"/>
            <a:r>
              <a:rPr lang="nb-NO" sz="1800" b="1" i="0" u="none" strike="noStrike" baseline="0">
                <a:latin typeface="SourceSansPro-Semibold"/>
              </a:rPr>
              <a:t>Husk det </a:t>
            </a:r>
            <a:r>
              <a:rPr lang="nb-NO" sz="1800" b="1" i="0" u="none" strike="noStrike" baseline="0" err="1">
                <a:latin typeface="SourceSansPro-Semibold"/>
              </a:rPr>
              <a:t>interseksjonelle</a:t>
            </a:r>
            <a:r>
              <a:rPr lang="nb-NO" sz="1800" b="1" i="0" u="none" strike="noStrike" baseline="0">
                <a:latin typeface="SourceSansPro-Semibold"/>
              </a:rPr>
              <a:t> perspektivet. </a:t>
            </a:r>
            <a:r>
              <a:rPr lang="nb-NO" sz="1800" b="0" i="0" u="none" strike="noStrike" baseline="0">
                <a:latin typeface="SourceSansPro-Regular"/>
              </a:rPr>
              <a:t>Interseksjonalitet handler om at mange har flere lag av hvem de er og identifiserer seg som. Det finnes mange</a:t>
            </a:r>
          </a:p>
          <a:p>
            <a:pPr algn="l"/>
            <a:r>
              <a:rPr lang="nb-NO" sz="1800" b="0" i="0" u="none" strike="noStrike" baseline="0">
                <a:latin typeface="SourceSansPro-Regular"/>
              </a:rPr>
              <a:t>grupperinger som blir utsatt for forskjellsbehandling og diskriminering i tillegg til de med funksjonsnedsettelser, og det finnes mange som tilhører flere slike grupper på én gang. Man representerer altså gjerne personer som er både kvinner og funksjonshemmede, skeive og funksjonshemmede, fargede og funksjonshemmede og så videre.</a:t>
            </a:r>
          </a:p>
          <a:p>
            <a:pPr algn="l"/>
            <a:r>
              <a:rPr lang="nb-NO" sz="1800" b="1" i="0" u="none" strike="noStrike" baseline="0">
                <a:latin typeface="SourceSansPro-Semibold"/>
              </a:rPr>
              <a:t>Lag et notat. </a:t>
            </a:r>
            <a:r>
              <a:rPr lang="nb-NO" sz="1800" b="0" i="0" u="none" strike="noStrike" baseline="0">
                <a:latin typeface="SourceSansPro-Regular"/>
              </a:rPr>
              <a:t>For de som har vanskelig for å ta ordet, kan det hjelpe å skrive ned hva en vil ta opp. Det kan være lettere om en bruker litt tid på å sette ord på det man vil få frem. Om man ikke klarer å legge det frem selv, kan man be noen andre om å lese det opp for seg, eller be om at det legges ved referatet fra møtet.</a:t>
            </a:r>
          </a:p>
          <a:p>
            <a:pPr algn="l"/>
            <a:r>
              <a:rPr lang="nb-NO" sz="1800" b="1" i="0" u="none" strike="noStrike" baseline="0">
                <a:latin typeface="SourceSansPro-Semibold"/>
              </a:rPr>
              <a:t>Timing. </a:t>
            </a:r>
            <a:r>
              <a:rPr lang="nb-NO" sz="1800" b="0" i="0" u="none" strike="noStrike" baseline="0">
                <a:latin typeface="SourceSansPro-Regular"/>
              </a:rPr>
              <a:t>Bruk litt tid på å skjønne prosessen dere skal gjennom. Om det ikke har blitt presentert, er det lov å spørre. Det er lettere å bli hørt og få gjennomslag om en tar opp det</a:t>
            </a:r>
          </a:p>
          <a:p>
            <a:pPr algn="l"/>
            <a:r>
              <a:rPr lang="nb-NO" sz="1800" b="0" i="0" u="none" strike="noStrike" baseline="0">
                <a:latin typeface="SourceSansPro-Regular"/>
              </a:rPr>
              <a:t>en vil på riktig tidspunkt. Det er også greit å la alle slippe til og vente med konklusjonene til all informasjonen er presentert.</a:t>
            </a:r>
          </a:p>
        </p:txBody>
      </p:sp>
      <p:sp>
        <p:nvSpPr>
          <p:cNvPr id="4" name="Plassholder for lysbildenummer 3">
            <a:extLst>
              <a:ext uri="{FF2B5EF4-FFF2-40B4-BE49-F238E27FC236}">
                <a16:creationId xmlns:a16="http://schemas.microsoft.com/office/drawing/2014/main" id="{E2BA56B2-7F45-6B03-95AB-59CE768E1FA7}"/>
              </a:ext>
            </a:extLst>
          </p:cNvPr>
          <p:cNvSpPr>
            <a:spLocks noGrp="1"/>
          </p:cNvSpPr>
          <p:nvPr>
            <p:ph type="sldNum" sz="quarter" idx="5"/>
          </p:nvPr>
        </p:nvSpPr>
        <p:spPr/>
        <p:txBody>
          <a:bodyPr/>
          <a:lstStyle/>
          <a:p>
            <a:fld id="{CB7AA9C6-7322-42C8-8AA4-5A3C2EFEB8E2}" type="slidenum">
              <a:rPr lang="nb-NO" smtClean="0"/>
              <a:t>31</a:t>
            </a:fld>
            <a:endParaRPr lang="nb-NO"/>
          </a:p>
        </p:txBody>
      </p:sp>
    </p:spTree>
    <p:extLst>
      <p:ext uri="{BB962C8B-B14F-4D97-AF65-F5344CB8AC3E}">
        <p14:creationId xmlns:p14="http://schemas.microsoft.com/office/powerpoint/2010/main" val="3825397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4E8AF-37EF-E3A9-C6D2-8F129F89EA7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EB7BF4F-6F7A-F2F8-7B6E-0A226D48D2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75DA910-4857-DEC8-9382-53A6482F7C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i="0" u="none" strike="noStrike" baseline="0" dirty="0">
                <a:latin typeface="SourceSansPro-Semibold"/>
              </a:rPr>
              <a:t>Spør deltakerne om hva vi mener med hvert huskepunkt: (Fasit til deg under om du føler at du trenger det)</a:t>
            </a:r>
          </a:p>
          <a:p>
            <a:pPr algn="l"/>
            <a:endParaRPr lang="nb-NO" sz="1800" b="1" i="0" u="none" strike="noStrike" baseline="0">
              <a:latin typeface="SourceSansPro-Semibold"/>
            </a:endParaRPr>
          </a:p>
          <a:p>
            <a:pPr algn="l"/>
            <a:endParaRPr lang="nb-NO" sz="1800" b="1" i="0" u="none" strike="noStrike" baseline="0">
              <a:latin typeface="SourceSansPro-Semibold"/>
            </a:endParaRPr>
          </a:p>
          <a:p>
            <a:pPr algn="l"/>
            <a:r>
              <a:rPr lang="nb-NO" sz="1800" b="1" i="0" u="none" strike="noStrike" baseline="0" dirty="0">
                <a:latin typeface="SourceSansPro-Semibold"/>
              </a:rPr>
              <a:t>Blir alt som skal behandles behandlet</a:t>
            </a:r>
            <a:r>
              <a:rPr lang="nb-NO" sz="1800" b="0" i="0" u="none" strike="noStrike" baseline="0" dirty="0">
                <a:latin typeface="SourceSansPro-Semibold"/>
              </a:rPr>
              <a:t>? Her er et sitat fra en brukermedvirker på kurs: </a:t>
            </a:r>
            <a:r>
              <a:rPr lang="nb-NO" sz="1800" b="0" i="1" u="none" strike="noStrike" baseline="0" dirty="0">
                <a:latin typeface="SourceSansPro-It"/>
              </a:rPr>
              <a:t>«Kommunalt råd skal behandle alt som er relevant for personer med funksjonshemninger i kommunen. Når vi ser noe i Tønsberg som vi mener noe om, er det ofte vi spør oss selv: «Er dette noe vi har blitt spurt om?» Om vi ikke har blitt spurt, kan vi godt finne på å ta det opp selv. Det</a:t>
            </a:r>
          </a:p>
          <a:p>
            <a:pPr algn="l"/>
            <a:r>
              <a:rPr lang="nb-NO" sz="1800" b="0" i="1" u="none" strike="noStrike" baseline="0" dirty="0">
                <a:latin typeface="SourceSansPro-It"/>
              </a:rPr>
              <a:t>gjør vi ofte.» </a:t>
            </a:r>
            <a:r>
              <a:rPr lang="nb-NO" sz="1800" b="0" i="0" u="none" strike="noStrike" baseline="0" dirty="0">
                <a:latin typeface="SourceSansPro-Regular"/>
              </a:rPr>
              <a:t>Det er ikke alltid mulig å ta opp hva som helst, men av og til er det riktig selv å ta med saker til dagsorden.</a:t>
            </a:r>
          </a:p>
          <a:p>
            <a:pPr algn="l"/>
            <a:endParaRPr lang="nb-NO" sz="1800" b="0" i="0" u="none" strike="noStrike" baseline="0">
              <a:latin typeface="SourceSansPro-Regular"/>
            </a:endParaRPr>
          </a:p>
          <a:p>
            <a:r>
              <a:rPr lang="nb-NO" sz="1800" b="1" i="0" u="none" strike="noStrike" baseline="0" dirty="0">
                <a:latin typeface="SourceSansPro-Semibold"/>
              </a:rPr>
              <a:t>Bruk CRPD. </a:t>
            </a:r>
            <a:r>
              <a:rPr lang="nb-NO" sz="1800" b="0" i="0" u="none" strike="noStrike" baseline="0" dirty="0">
                <a:latin typeface="SourceSansPro-Regular"/>
              </a:rPr>
              <a:t>Mener du at en avgjørelse eller en prosess er i strid med funksjonshemmedes menneskerettigheter? Det skjer fortsatt oftere enn vi liker. Da</a:t>
            </a:r>
            <a:r>
              <a:rPr lang="nb-NO" sz="1800" dirty="0">
                <a:latin typeface="SourceSansPro-Regular"/>
              </a:rPr>
              <a:t> </a:t>
            </a:r>
            <a:r>
              <a:rPr lang="nb-NO" sz="1800" b="0" i="0" u="none" strike="noStrike" baseline="0" dirty="0">
                <a:latin typeface="SourceSansPro-Regular"/>
              </a:rPr>
              <a:t>kan det hjelpe å vise til</a:t>
            </a:r>
          </a:p>
          <a:p>
            <a:pPr algn="l"/>
            <a:r>
              <a:rPr lang="nb-NO" sz="1800" b="0" i="0" u="none" strike="noStrike" baseline="0" dirty="0">
                <a:latin typeface="SourceSansPro-Regular"/>
              </a:rPr>
              <a:t>artiklene i CRPD. Uansett hvor langt artiklene har blitt inkorporert i norsk lov er det fortsatt få som liker å bli konfrontert med at de bryter menneskerettighetene. CRPD er en verktøykasse. Bruk den.</a:t>
            </a:r>
          </a:p>
        </p:txBody>
      </p:sp>
      <p:sp>
        <p:nvSpPr>
          <p:cNvPr id="4" name="Plassholder for lysbildenummer 3">
            <a:extLst>
              <a:ext uri="{FF2B5EF4-FFF2-40B4-BE49-F238E27FC236}">
                <a16:creationId xmlns:a16="http://schemas.microsoft.com/office/drawing/2014/main" id="{753A3C04-B2D6-61E9-6687-1E00AEF16353}"/>
              </a:ext>
            </a:extLst>
          </p:cNvPr>
          <p:cNvSpPr>
            <a:spLocks noGrp="1"/>
          </p:cNvSpPr>
          <p:nvPr>
            <p:ph type="sldNum" sz="quarter" idx="5"/>
          </p:nvPr>
        </p:nvSpPr>
        <p:spPr/>
        <p:txBody>
          <a:bodyPr/>
          <a:lstStyle/>
          <a:p>
            <a:fld id="{CB7AA9C6-7322-42C8-8AA4-5A3C2EFEB8E2}" type="slidenum">
              <a:rPr lang="nb-NO" smtClean="0"/>
              <a:t>32</a:t>
            </a:fld>
            <a:endParaRPr lang="nb-NO"/>
          </a:p>
        </p:txBody>
      </p:sp>
    </p:spTree>
    <p:extLst>
      <p:ext uri="{BB962C8B-B14F-4D97-AF65-F5344CB8AC3E}">
        <p14:creationId xmlns:p14="http://schemas.microsoft.com/office/powerpoint/2010/main" val="628525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499A-748A-E7AB-8A15-BBC10E79CF7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540E404-DAE7-01AB-2FF1-3F83E1A3DC9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37ED4BB-9E5C-AFA7-FD4B-5DD24A7F2886}"/>
              </a:ext>
            </a:extLst>
          </p:cNvPr>
          <p:cNvSpPr>
            <a:spLocks noGrp="1"/>
          </p:cNvSpPr>
          <p:nvPr>
            <p:ph type="body" idx="1"/>
          </p:nvPr>
        </p:nvSpPr>
        <p:spPr/>
        <p:txBody>
          <a:bodyPr/>
          <a:lstStyle/>
          <a:p>
            <a:pPr algn="l"/>
            <a:r>
              <a:rPr lang="nb-NO" sz="1800" b="1" i="0" u="none" strike="noStrike" baseline="0">
                <a:latin typeface="SourceSansPro-Regular"/>
              </a:rPr>
              <a:t>Det er ikke slik at det alltid er mye jobb og masse forberedelser </a:t>
            </a:r>
            <a:r>
              <a:rPr lang="nb-NO" sz="1800" b="0" i="0" u="none" strike="noStrike" baseline="0">
                <a:latin typeface="SourceSansPro-Regular"/>
              </a:rPr>
              <a:t>å være brukerrepresentant. Det er stor forskjell på oppdragene. Det som er viktig er å være så forberedt som oppdraget krever, slik at det blir ekstra tydelig hvorfor alle skal høre på en. Vi har gitt noen tips, men det viktigste er at man bruker egne erfaringer og kompetanse så godt en kan og på en måte som representerer andre brukere best mulig samtidig. </a:t>
            </a:r>
          </a:p>
          <a:p>
            <a:pPr algn="l"/>
            <a:endParaRPr lang="nb-NO" sz="1800" b="0" i="0" u="none" strike="noStrike" baseline="0">
              <a:latin typeface="SourceSansPro-Regular"/>
            </a:endParaRPr>
          </a:p>
          <a:p>
            <a:pPr algn="l"/>
            <a:r>
              <a:rPr lang="nb-NO" sz="1800" b="0" i="0" u="none" strike="noStrike" baseline="0">
                <a:latin typeface="SourceSansPro-Regular"/>
              </a:rPr>
              <a:t>Lykke til!</a:t>
            </a:r>
          </a:p>
        </p:txBody>
      </p:sp>
      <p:sp>
        <p:nvSpPr>
          <p:cNvPr id="4" name="Plassholder for lysbildenummer 3">
            <a:extLst>
              <a:ext uri="{FF2B5EF4-FFF2-40B4-BE49-F238E27FC236}">
                <a16:creationId xmlns:a16="http://schemas.microsoft.com/office/drawing/2014/main" id="{E74A9CA2-3B33-A045-091C-DA2D6D6F49C0}"/>
              </a:ext>
            </a:extLst>
          </p:cNvPr>
          <p:cNvSpPr>
            <a:spLocks noGrp="1"/>
          </p:cNvSpPr>
          <p:nvPr>
            <p:ph type="sldNum" sz="quarter" idx="5"/>
          </p:nvPr>
        </p:nvSpPr>
        <p:spPr/>
        <p:txBody>
          <a:bodyPr/>
          <a:lstStyle/>
          <a:p>
            <a:fld id="{CB7AA9C6-7322-42C8-8AA4-5A3C2EFEB8E2}" type="slidenum">
              <a:rPr lang="nb-NO" smtClean="0"/>
              <a:t>33</a:t>
            </a:fld>
            <a:endParaRPr lang="nb-NO"/>
          </a:p>
        </p:txBody>
      </p:sp>
    </p:spTree>
    <p:extLst>
      <p:ext uri="{BB962C8B-B14F-4D97-AF65-F5344CB8AC3E}">
        <p14:creationId xmlns:p14="http://schemas.microsoft.com/office/powerpoint/2010/main" val="3169688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17635-3EC0-A49C-3016-BFC81C19283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24DFCF2-005B-D7ED-F02D-6EA0F5DE293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71AD72F-F5C3-6E35-6416-1596AE46A405}"/>
              </a:ext>
            </a:extLst>
          </p:cNvPr>
          <p:cNvSpPr>
            <a:spLocks noGrp="1"/>
          </p:cNvSpPr>
          <p:nvPr>
            <p:ph type="body" idx="1"/>
          </p:nvPr>
        </p:nvSpPr>
        <p:spPr/>
        <p:txBody>
          <a:bodyPr/>
          <a:lstStyle/>
          <a:p>
            <a:pPr algn="l"/>
            <a:r>
              <a:rPr lang="nb-NO" sz="1800" b="0" i="0" u="none" strike="noStrike" baseline="0" dirty="0">
                <a:latin typeface="SourceSansPro-Semibold"/>
              </a:rPr>
              <a:t>Dette er det andre av tre kurs </a:t>
            </a:r>
            <a:r>
              <a:rPr lang="nb-NO" sz="1800" b="0" i="0" u="none" strike="noStrike" baseline="0" dirty="0">
                <a:latin typeface="SourceSansPro-Regular"/>
              </a:rPr>
              <a:t>med CRPD-relaterte tema produsert av Foreningen for muskelsyke og Studieforbundet Funkis. </a:t>
            </a:r>
          </a:p>
          <a:p>
            <a:pPr algn="l"/>
            <a:r>
              <a:rPr lang="nb-NO" sz="1800" b="0" i="0" u="none" strike="noStrike" baseline="0" dirty="0">
                <a:latin typeface="SourceSansPro-Regular"/>
              </a:rPr>
              <a:t>Det første kurset går mer i dybden om FN-konvensjonen. </a:t>
            </a:r>
          </a:p>
          <a:p>
            <a:pPr algn="l"/>
            <a:r>
              <a:rPr lang="nb-NO" sz="1800" b="0" i="0" u="none" strike="noStrike" baseline="0">
                <a:latin typeface="SourceSansPro-Regular"/>
              </a:rPr>
              <a:t>Det </a:t>
            </a:r>
            <a:r>
              <a:rPr lang="nb-NO" sz="1800" b="0" i="0" u="none" strike="noStrike" baseline="0" dirty="0">
                <a:latin typeface="SourceSansPro-Regular"/>
              </a:rPr>
              <a:t>siste kurset handler om å bruke skriving som verktøy i den interessepolitiske kampen CRPD er en del av</a:t>
            </a:r>
            <a:r>
              <a:rPr lang="nb-NO" sz="1800" b="0" i="0" u="none" strike="noStrike" baseline="0">
                <a:latin typeface="SourceSansPro-Regular"/>
              </a:rPr>
              <a:t>. </a:t>
            </a:r>
          </a:p>
          <a:p>
            <a:pPr algn="l"/>
            <a:r>
              <a:rPr lang="nb-NO" sz="1800" b="0" i="0" u="none" strike="noStrike" baseline="0">
                <a:latin typeface="SourceSansPro-Regular"/>
              </a:rPr>
              <a:t>Alle </a:t>
            </a:r>
            <a:r>
              <a:rPr lang="nb-NO" sz="1800" b="0" i="0" u="none" strike="noStrike" baseline="0" dirty="0">
                <a:latin typeface="SourceSansPro-Regular"/>
              </a:rPr>
              <a:t>tre kursene er ment å stå på egne ben, men blir også fulgt av hefter. Både hefter og kurs kan fritt lastes ned og brukes lokalt av interesseorganisasjoner og andre. </a:t>
            </a:r>
          </a:p>
          <a:p>
            <a:pPr algn="l"/>
            <a:endParaRPr lang="nb-NO" sz="1800" b="0" i="0" u="none" strike="noStrike" baseline="0" dirty="0">
              <a:latin typeface="SourceSansPro-Regular"/>
            </a:endParaRPr>
          </a:p>
        </p:txBody>
      </p:sp>
      <p:sp>
        <p:nvSpPr>
          <p:cNvPr id="4" name="Plassholder for lysbildenummer 3">
            <a:extLst>
              <a:ext uri="{FF2B5EF4-FFF2-40B4-BE49-F238E27FC236}">
                <a16:creationId xmlns:a16="http://schemas.microsoft.com/office/drawing/2014/main" id="{2B5CD229-110C-66AC-7214-C79B30F64B21}"/>
              </a:ext>
            </a:extLst>
          </p:cNvPr>
          <p:cNvSpPr>
            <a:spLocks noGrp="1"/>
          </p:cNvSpPr>
          <p:nvPr>
            <p:ph type="sldNum" sz="quarter" idx="5"/>
          </p:nvPr>
        </p:nvSpPr>
        <p:spPr/>
        <p:txBody>
          <a:bodyPr/>
          <a:lstStyle/>
          <a:p>
            <a:fld id="{CB7AA9C6-7322-42C8-8AA4-5A3C2EFEB8E2}" type="slidenum">
              <a:rPr lang="nb-NO" smtClean="0"/>
              <a:t>34</a:t>
            </a:fld>
            <a:endParaRPr lang="nb-NO"/>
          </a:p>
        </p:txBody>
      </p:sp>
    </p:spTree>
    <p:extLst>
      <p:ext uri="{BB962C8B-B14F-4D97-AF65-F5344CB8AC3E}">
        <p14:creationId xmlns:p14="http://schemas.microsoft.com/office/powerpoint/2010/main" val="1155203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3EB9B-229A-6343-237B-646570D8539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6EDD70E-9D1B-9FB6-BE62-FEF2B0E2BD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9D6CAC9-59CF-7A5B-B817-2AA8F06CB42C}"/>
              </a:ext>
            </a:extLst>
          </p:cNvPr>
          <p:cNvSpPr>
            <a:spLocks noGrp="1"/>
          </p:cNvSpPr>
          <p:nvPr>
            <p:ph type="body" idx="1"/>
          </p:nvPr>
        </p:nvSpPr>
        <p:spPr/>
        <p:txBody>
          <a:bodyPr/>
          <a:lstStyle/>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6834052B-CCE7-297E-B2E3-2BF48DCD7231}"/>
              </a:ext>
            </a:extLst>
          </p:cNvPr>
          <p:cNvSpPr>
            <a:spLocks noGrp="1"/>
          </p:cNvSpPr>
          <p:nvPr>
            <p:ph type="sldNum" sz="quarter" idx="5"/>
          </p:nvPr>
        </p:nvSpPr>
        <p:spPr/>
        <p:txBody>
          <a:bodyPr/>
          <a:lstStyle/>
          <a:p>
            <a:fld id="{CB7AA9C6-7322-42C8-8AA4-5A3C2EFEB8E2}" type="slidenum">
              <a:rPr lang="nb-NO" smtClean="0"/>
              <a:t>35</a:t>
            </a:fld>
            <a:endParaRPr lang="nb-NO"/>
          </a:p>
        </p:txBody>
      </p:sp>
    </p:spTree>
    <p:extLst>
      <p:ext uri="{BB962C8B-B14F-4D97-AF65-F5344CB8AC3E}">
        <p14:creationId xmlns:p14="http://schemas.microsoft.com/office/powerpoint/2010/main" val="650954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36</a:t>
            </a:fld>
            <a:endParaRPr lang="nb-NO"/>
          </a:p>
        </p:txBody>
      </p:sp>
    </p:spTree>
    <p:extLst>
      <p:ext uri="{BB962C8B-B14F-4D97-AF65-F5344CB8AC3E}">
        <p14:creationId xmlns:p14="http://schemas.microsoft.com/office/powerpoint/2010/main" val="221372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F194-C6A0-6684-3460-5A1AB30BE74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0FD1B23-3FC9-9C63-1DBA-AEBADD9FFB4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D1416B3-0428-6C83-FB04-FAC020B8D558}"/>
              </a:ext>
            </a:extLst>
          </p:cNvPr>
          <p:cNvSpPr>
            <a:spLocks noGrp="1"/>
          </p:cNvSpPr>
          <p:nvPr>
            <p:ph type="body" idx="1"/>
          </p:nvPr>
        </p:nvSpPr>
        <p:spPr/>
        <p:txBody>
          <a:bodyPr/>
          <a:lstStyle/>
          <a:p>
            <a:r>
              <a:rPr lang="nb-NO" dirty="0"/>
              <a:t>FFM og Funkis har laget et eget kurs og hefte som går mer i dybden om CRPD. Her kommer vi mer til å gå gjennom noen hovedpunkter for å visse hvordan CRPD vil kunne være nyttig i arbeidet med brukermedvirkning. </a:t>
            </a:r>
          </a:p>
          <a:p>
            <a:pPr algn="l"/>
            <a:endParaRPr lang="nb-NO"/>
          </a:p>
          <a:p>
            <a:pPr algn="l"/>
            <a:endParaRPr lang="nb-NO"/>
          </a:p>
        </p:txBody>
      </p:sp>
      <p:sp>
        <p:nvSpPr>
          <p:cNvPr id="4" name="Plassholder for lysbildenummer 3">
            <a:extLst>
              <a:ext uri="{FF2B5EF4-FFF2-40B4-BE49-F238E27FC236}">
                <a16:creationId xmlns:a16="http://schemas.microsoft.com/office/drawing/2014/main" id="{CA18F059-8A0D-67DB-0A91-3D729A8A6D71}"/>
              </a:ext>
            </a:extLst>
          </p:cNvPr>
          <p:cNvSpPr>
            <a:spLocks noGrp="1"/>
          </p:cNvSpPr>
          <p:nvPr>
            <p:ph type="sldNum" sz="quarter" idx="5"/>
          </p:nvPr>
        </p:nvSpPr>
        <p:spPr/>
        <p:txBody>
          <a:bodyPr/>
          <a:lstStyle/>
          <a:p>
            <a:fld id="{CB7AA9C6-7322-42C8-8AA4-5A3C2EFEB8E2}" type="slidenum">
              <a:rPr lang="nb-NO" smtClean="0"/>
              <a:t>4</a:t>
            </a:fld>
            <a:endParaRPr lang="nb-NO"/>
          </a:p>
        </p:txBody>
      </p:sp>
    </p:spTree>
    <p:extLst>
      <p:ext uri="{BB962C8B-B14F-4D97-AF65-F5344CB8AC3E}">
        <p14:creationId xmlns:p14="http://schemas.microsoft.com/office/powerpoint/2010/main" val="21918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1ABD-75A7-70F2-FCA5-683F502AA6F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1E4C972-BA80-0013-D3FC-885E95C18A7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D428A56-DE99-2124-5B66-A6707FB67255}"/>
              </a:ext>
            </a:extLst>
          </p:cNvPr>
          <p:cNvSpPr>
            <a:spLocks noGrp="1"/>
          </p:cNvSpPr>
          <p:nvPr>
            <p:ph type="body" idx="1"/>
          </p:nvPr>
        </p:nvSpPr>
        <p:spPr/>
        <p:txBody>
          <a:bodyPr/>
          <a:lstStyle/>
          <a:p>
            <a:pPr algn="l"/>
            <a:r>
              <a:rPr lang="nb-NO" sz="1800" b="0" i="0" u="none" strike="noStrike" baseline="0">
                <a:latin typeface="SourceSansPro-Regular"/>
              </a:rPr>
              <a:t>En viktig del av rettighetskampen har vært å arbeide for et nødvendig skifte i forståelsen av begrepet «funksjonshemming» og å anerkjenne funksjonshemmede som likestilte borgere som har rettigheter og plikter. Denne endringen av</a:t>
            </a:r>
          </a:p>
          <a:p>
            <a:pPr algn="l"/>
            <a:r>
              <a:rPr lang="nb-NO" sz="1800" b="0" i="0" u="none" strike="noStrike" baseline="0">
                <a:latin typeface="SourceSansPro-Regular"/>
              </a:rPr>
              <a:t>forståelsen er så grensesprengende at den gjerne blir omtalt som et</a:t>
            </a:r>
            <a:r>
              <a:rPr lang="nb-NO" sz="1800" b="1" i="0" u="none" strike="noStrike" baseline="0">
                <a:latin typeface="SourceSansPro-Regular"/>
              </a:rPr>
              <a:t> paradigmeskifte</a:t>
            </a:r>
            <a:r>
              <a:rPr lang="nb-NO" sz="1800" b="0" i="0" u="none" strike="noStrike" baseline="0">
                <a:latin typeface="SourceSansPro-Regular"/>
              </a:rPr>
              <a:t>.</a:t>
            </a:r>
            <a:r>
              <a:rPr lang="nb-NO"/>
              <a:t> </a:t>
            </a:r>
          </a:p>
          <a:p>
            <a:pPr algn="l"/>
            <a:endParaRPr lang="nb-NO"/>
          </a:p>
          <a:p>
            <a:pPr algn="l"/>
            <a:r>
              <a:rPr lang="nb-NO"/>
              <a:t>Dette paradigmet har fått gjennomslag i CRPD, men vi trenger at det får gjennomslag her hjemme, både blant folk flest og blant lovgivere, politikere og blant de som skal bidra med tjenester. </a:t>
            </a:r>
          </a:p>
          <a:p>
            <a:pPr algn="l"/>
            <a:endParaRPr lang="nb-NO"/>
          </a:p>
          <a:p>
            <a:pPr algn="l"/>
            <a:endParaRPr lang="nb-NO"/>
          </a:p>
          <a:p>
            <a:pPr algn="l"/>
            <a:endParaRPr lang="nb-NO"/>
          </a:p>
          <a:p>
            <a:pPr algn="l"/>
            <a:endParaRPr lang="nb-NO"/>
          </a:p>
          <a:p>
            <a:pPr algn="l"/>
            <a:endParaRPr lang="nb-NO"/>
          </a:p>
        </p:txBody>
      </p:sp>
      <p:sp>
        <p:nvSpPr>
          <p:cNvPr id="4" name="Plassholder for lysbildenummer 3">
            <a:extLst>
              <a:ext uri="{FF2B5EF4-FFF2-40B4-BE49-F238E27FC236}">
                <a16:creationId xmlns:a16="http://schemas.microsoft.com/office/drawing/2014/main" id="{F0131D48-8007-CCE0-B0A3-0713CC1E7DF7}"/>
              </a:ext>
            </a:extLst>
          </p:cNvPr>
          <p:cNvSpPr>
            <a:spLocks noGrp="1"/>
          </p:cNvSpPr>
          <p:nvPr>
            <p:ph type="sldNum" sz="quarter" idx="5"/>
          </p:nvPr>
        </p:nvSpPr>
        <p:spPr/>
        <p:txBody>
          <a:bodyPr/>
          <a:lstStyle/>
          <a:p>
            <a:fld id="{CB7AA9C6-7322-42C8-8AA4-5A3C2EFEB8E2}" type="slidenum">
              <a:rPr lang="nb-NO" smtClean="0"/>
              <a:t>5</a:t>
            </a:fld>
            <a:endParaRPr lang="nb-NO"/>
          </a:p>
        </p:txBody>
      </p:sp>
    </p:spTree>
    <p:extLst>
      <p:ext uri="{BB962C8B-B14F-4D97-AF65-F5344CB8AC3E}">
        <p14:creationId xmlns:p14="http://schemas.microsoft.com/office/powerpoint/2010/main" val="19959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4232D-42B6-3F85-7A15-AB5D7B59A3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885FD35-D66B-8215-917F-ABC0F177B2E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0AA8E22-9BDB-4FD7-7729-1456E696734F}"/>
              </a:ext>
            </a:extLst>
          </p:cNvPr>
          <p:cNvSpPr>
            <a:spLocks noGrp="1"/>
          </p:cNvSpPr>
          <p:nvPr>
            <p:ph type="body" idx="1"/>
          </p:nvPr>
        </p:nvSpPr>
        <p:spPr/>
        <p:txBody>
          <a:bodyPr/>
          <a:lstStyle/>
          <a:p>
            <a:pPr algn="l"/>
            <a:r>
              <a:rPr lang="nb-NO"/>
              <a:t>Hele konvensjonen er lagt ut på norsk på nettsidene til regjeringen. Den er på hele femti a4-sider. Vi forkorter det hele til åtte hovedprinsipper. For de som vil gå i dybden er det bare å gå rett til den norske teksten. Kurset eller heftet vi har laget om CRPD er selvfølgelig gode alternativer.</a:t>
            </a:r>
          </a:p>
          <a:p>
            <a:pPr algn="l"/>
            <a:endParaRPr lang="nb-NO"/>
          </a:p>
          <a:p>
            <a:pPr algn="l"/>
            <a:endParaRPr lang="nb-NO"/>
          </a:p>
        </p:txBody>
      </p:sp>
      <p:sp>
        <p:nvSpPr>
          <p:cNvPr id="4" name="Plassholder for lysbildenummer 3">
            <a:extLst>
              <a:ext uri="{FF2B5EF4-FFF2-40B4-BE49-F238E27FC236}">
                <a16:creationId xmlns:a16="http://schemas.microsoft.com/office/drawing/2014/main" id="{563CF47B-29C0-3F0B-19C2-37538B529C63}"/>
              </a:ext>
            </a:extLst>
          </p:cNvPr>
          <p:cNvSpPr>
            <a:spLocks noGrp="1"/>
          </p:cNvSpPr>
          <p:nvPr>
            <p:ph type="sldNum" sz="quarter" idx="5"/>
          </p:nvPr>
        </p:nvSpPr>
        <p:spPr/>
        <p:txBody>
          <a:bodyPr/>
          <a:lstStyle/>
          <a:p>
            <a:fld id="{CB7AA9C6-7322-42C8-8AA4-5A3C2EFEB8E2}" type="slidenum">
              <a:rPr lang="nb-NO" smtClean="0"/>
              <a:t>6</a:t>
            </a:fld>
            <a:endParaRPr lang="nb-NO"/>
          </a:p>
        </p:txBody>
      </p:sp>
    </p:spTree>
    <p:extLst>
      <p:ext uri="{BB962C8B-B14F-4D97-AF65-F5344CB8AC3E}">
        <p14:creationId xmlns:p14="http://schemas.microsoft.com/office/powerpoint/2010/main" val="128132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DFC69-DAFD-476C-114F-8925AC80B1E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3C8CB16-EEA9-96B8-85D3-27C51C84BF6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71BE6DE-702B-97B7-6179-190433D4FCFC}"/>
              </a:ext>
            </a:extLst>
          </p:cNvPr>
          <p:cNvSpPr>
            <a:spLocks noGrp="1"/>
          </p:cNvSpPr>
          <p:nvPr>
            <p:ph type="body" idx="1"/>
          </p:nvPr>
        </p:nvSpPr>
        <p:spPr/>
        <p:txBody>
          <a:bodyPr/>
          <a:lstStyle/>
          <a:p>
            <a:pPr algn="l"/>
            <a:r>
              <a:rPr lang="nb-NO" sz="1800" b="0" i="0" u="none" strike="noStrike" baseline="0">
                <a:latin typeface="SourceSansPro-Regular"/>
              </a:rPr>
              <a:t>Dette er jo nært beslektet med slagordet «Ingenting om oss, uten oss!» Det sier også noe om behovet for brukermedvirkning og brukerrepresentasjon. Vi kommer tilbake til forskjellen på de to. CRPD går ganske langt med tanke på hvilke virkemidler som må tas i bruk.</a:t>
            </a:r>
            <a:endParaRPr lang="nb-NO"/>
          </a:p>
        </p:txBody>
      </p:sp>
      <p:sp>
        <p:nvSpPr>
          <p:cNvPr id="4" name="Plassholder for lysbildenummer 3">
            <a:extLst>
              <a:ext uri="{FF2B5EF4-FFF2-40B4-BE49-F238E27FC236}">
                <a16:creationId xmlns:a16="http://schemas.microsoft.com/office/drawing/2014/main" id="{CA57E0DA-7664-1DA1-4816-CEA3B15FDBB4}"/>
              </a:ext>
            </a:extLst>
          </p:cNvPr>
          <p:cNvSpPr>
            <a:spLocks noGrp="1"/>
          </p:cNvSpPr>
          <p:nvPr>
            <p:ph type="sldNum" sz="quarter" idx="5"/>
          </p:nvPr>
        </p:nvSpPr>
        <p:spPr/>
        <p:txBody>
          <a:bodyPr/>
          <a:lstStyle/>
          <a:p>
            <a:fld id="{CB7AA9C6-7322-42C8-8AA4-5A3C2EFEB8E2}" type="slidenum">
              <a:rPr lang="nb-NO" smtClean="0"/>
              <a:t>7</a:t>
            </a:fld>
            <a:endParaRPr lang="nb-NO"/>
          </a:p>
        </p:txBody>
      </p:sp>
    </p:spTree>
    <p:extLst>
      <p:ext uri="{BB962C8B-B14F-4D97-AF65-F5344CB8AC3E}">
        <p14:creationId xmlns:p14="http://schemas.microsoft.com/office/powerpoint/2010/main" val="423200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28FCD-2AFC-F62C-569D-038C2A2C49A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61D5CA4-96A4-0AC2-D0BF-235D66FD876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6EE93A5-AFCC-4415-8E59-0E17234F2704}"/>
              </a:ext>
            </a:extLst>
          </p:cNvPr>
          <p:cNvSpPr>
            <a:spLocks noGrp="1"/>
          </p:cNvSpPr>
          <p:nvPr>
            <p:ph type="body" idx="1"/>
          </p:nvPr>
        </p:nvSpPr>
        <p:spPr/>
        <p:txBody>
          <a:bodyPr/>
          <a:lstStyle/>
          <a:p>
            <a:pPr algn="l"/>
            <a:r>
              <a:rPr lang="nb-NO" sz="1800" b="0" i="0" u="none" strike="noStrike" baseline="0" dirty="0">
                <a:latin typeface="SourceSansPro-Regular"/>
              </a:rPr>
              <a:t>Norge signerte CRPD i 2007 og ratifiserte avtalen i 2013. Staten har altså forpliktet seg til å gjøre alle tiltak som er hensiktsmessige for å virkeliggjøre de rettigheter som er nedfelt i</a:t>
            </a:r>
          </a:p>
          <a:p>
            <a:pPr algn="l"/>
            <a:r>
              <a:rPr lang="nb-NO" sz="1800" b="0" i="0" u="none" strike="noStrike" baseline="0" dirty="0">
                <a:latin typeface="SourceSansPro-Regular"/>
              </a:rPr>
              <a:t>denne konvensjonen, alle tiltak som er hensiktsmessige for at funksjonshemmede skal ha lik mulighet til blant annet selvbestemmelse, ikke-diskriminering, deltakelse og inkludering, like muligheter, tilgjengelighet og likestilling.</a:t>
            </a:r>
          </a:p>
          <a:p>
            <a:pPr algn="l"/>
            <a:endParaRPr lang="nb-NO" sz="1800" b="0" i="0" u="none" strike="noStrike" baseline="0" dirty="0">
              <a:latin typeface="SourceSansPro-Regular"/>
            </a:endParaRPr>
          </a:p>
          <a:p>
            <a:pPr algn="l"/>
            <a:r>
              <a:rPr lang="nb-NO" sz="1800" b="0" i="0" u="none" strike="noStrike" baseline="0" dirty="0">
                <a:latin typeface="SourceSansPro-Regular"/>
              </a:rPr>
              <a:t>Er dette noe staten oppfyller i dag? (Still gjerne spørsmålet til deltakerne, men det blir uansett retorisk. Vi vet alle at det ikke er sånn i dag. Uansett hvordan du kommer frem til at svaret er nei er setningen under en grei overgang til neste slide)</a:t>
            </a:r>
          </a:p>
          <a:p>
            <a:pPr algn="l"/>
            <a:endParaRPr lang="nb-NO" sz="1800" b="0" i="0" u="none" strike="noStrike" baseline="0" dirty="0">
              <a:latin typeface="SourceSansPro-Regular"/>
            </a:endParaRPr>
          </a:p>
          <a:p>
            <a:pPr algn="l"/>
            <a:r>
              <a:rPr lang="nb-NO" sz="1800" b="0" i="0" u="none" strike="noStrike" baseline="0" dirty="0">
                <a:latin typeface="SourceSansPro-Regular"/>
              </a:rPr>
              <a:t>Da er gjerne ikke interessekampen over heller. </a:t>
            </a:r>
            <a:endParaRPr lang="nb-NO" dirty="0"/>
          </a:p>
        </p:txBody>
      </p:sp>
      <p:sp>
        <p:nvSpPr>
          <p:cNvPr id="4" name="Plassholder for lysbildenummer 3">
            <a:extLst>
              <a:ext uri="{FF2B5EF4-FFF2-40B4-BE49-F238E27FC236}">
                <a16:creationId xmlns:a16="http://schemas.microsoft.com/office/drawing/2014/main" id="{A9F70FE4-579A-44DA-8663-758DA85A01C2}"/>
              </a:ext>
            </a:extLst>
          </p:cNvPr>
          <p:cNvSpPr>
            <a:spLocks noGrp="1"/>
          </p:cNvSpPr>
          <p:nvPr>
            <p:ph type="sldNum" sz="quarter" idx="5"/>
          </p:nvPr>
        </p:nvSpPr>
        <p:spPr/>
        <p:txBody>
          <a:bodyPr/>
          <a:lstStyle/>
          <a:p>
            <a:fld id="{CB7AA9C6-7322-42C8-8AA4-5A3C2EFEB8E2}" type="slidenum">
              <a:rPr lang="nb-NO" smtClean="0"/>
              <a:t>8</a:t>
            </a:fld>
            <a:endParaRPr lang="nb-NO"/>
          </a:p>
        </p:txBody>
      </p:sp>
    </p:spTree>
    <p:extLst>
      <p:ext uri="{BB962C8B-B14F-4D97-AF65-F5344CB8AC3E}">
        <p14:creationId xmlns:p14="http://schemas.microsoft.com/office/powerpoint/2010/main" val="39033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1FFF-495F-91A1-ACF7-C0DDE0DD04D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E3A10F6-46DE-221C-CFB3-6A576154684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A107397-ACE0-8A0E-407D-723AE8CCB62E}"/>
              </a:ext>
            </a:extLst>
          </p:cNvPr>
          <p:cNvSpPr>
            <a:spLocks noGrp="1"/>
          </p:cNvSpPr>
          <p:nvPr>
            <p:ph type="body" idx="1"/>
          </p:nvPr>
        </p:nvSpPr>
        <p:spPr/>
        <p:txBody>
          <a:bodyPr/>
          <a:lstStyle/>
          <a:p>
            <a:pPr algn="l"/>
            <a:r>
              <a:rPr lang="nb-NO" sz="1800" b="0" i="0" u="none" strike="noStrike" baseline="0">
                <a:latin typeface="SourceSansPro-Regular"/>
              </a:rPr>
              <a:t>Foreløpig har ikke Norge gjort CRPD til en del av norsk lov, og det er ikke sikkert når eller hvordan det vil skje. Hvor i lovverket CRPD blir plassert vil være viktig for hvor tungt CRPD vil veie opp mot andre lover og regler. </a:t>
            </a:r>
          </a:p>
          <a:p>
            <a:pPr algn="l"/>
            <a:r>
              <a:rPr lang="nb-NO" sz="1800" b="0" i="0" u="none" strike="noStrike" baseline="0">
                <a:latin typeface="SourceSansPro-Regular"/>
              </a:rPr>
              <a:t>Det betyr </a:t>
            </a:r>
            <a:r>
              <a:rPr lang="nb-NO" sz="1800" b="0" i="0" u="sng" strike="noStrike" baseline="0">
                <a:latin typeface="SourceSansPro-Regular"/>
              </a:rPr>
              <a:t>ikke</a:t>
            </a:r>
            <a:r>
              <a:rPr lang="nb-NO" sz="1800" b="0" i="0" u="none" strike="noStrike" baseline="0">
                <a:latin typeface="SourceSansPro-Regular"/>
              </a:rPr>
              <a:t> at CRPD ikke har noe å si før konvensjonen blir inkorporert i norsk lov.</a:t>
            </a:r>
            <a:endParaRPr lang="nb-NO"/>
          </a:p>
        </p:txBody>
      </p:sp>
      <p:sp>
        <p:nvSpPr>
          <p:cNvPr id="4" name="Plassholder for lysbildenummer 3">
            <a:extLst>
              <a:ext uri="{FF2B5EF4-FFF2-40B4-BE49-F238E27FC236}">
                <a16:creationId xmlns:a16="http://schemas.microsoft.com/office/drawing/2014/main" id="{B46640AB-F383-D8B5-DA4B-84C2DEE837A2}"/>
              </a:ext>
            </a:extLst>
          </p:cNvPr>
          <p:cNvSpPr>
            <a:spLocks noGrp="1"/>
          </p:cNvSpPr>
          <p:nvPr>
            <p:ph type="sldNum" sz="quarter" idx="5"/>
          </p:nvPr>
        </p:nvSpPr>
        <p:spPr/>
        <p:txBody>
          <a:bodyPr/>
          <a:lstStyle/>
          <a:p>
            <a:fld id="{CB7AA9C6-7322-42C8-8AA4-5A3C2EFEB8E2}" type="slidenum">
              <a:rPr lang="nb-NO" smtClean="0"/>
              <a:t>9</a:t>
            </a:fld>
            <a:endParaRPr lang="nb-NO"/>
          </a:p>
        </p:txBody>
      </p:sp>
    </p:spTree>
    <p:extLst>
      <p:ext uri="{BB962C8B-B14F-4D97-AF65-F5344CB8AC3E}">
        <p14:creationId xmlns:p14="http://schemas.microsoft.com/office/powerpoint/2010/main" val="390839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ACAEE9D-65D6-955D-1D1D-E97C2A92D80C}"/>
              </a:ext>
            </a:extLst>
          </p:cNvPr>
          <p:cNvSpPr/>
          <p:nvPr/>
        </p:nvSpPr>
        <p:spPr>
          <a:xfrm>
            <a:off x="0" y="0"/>
            <a:ext cx="12192000" cy="6858000"/>
          </a:xfrm>
          <a:prstGeom prst="rect">
            <a:avLst/>
          </a:prstGeom>
          <a:solidFill>
            <a:srgbClr val="008A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D68B268-3E4F-3833-7612-CE988C7AAE2B}"/>
              </a:ext>
            </a:extLst>
          </p:cNvPr>
          <p:cNvSpPr>
            <a:spLocks noGrp="1"/>
          </p:cNvSpPr>
          <p:nvPr>
            <p:ph type="ctrTitle"/>
          </p:nvPr>
        </p:nvSpPr>
        <p:spPr>
          <a:xfrm>
            <a:off x="1524000" y="1122363"/>
            <a:ext cx="9144000" cy="2387600"/>
          </a:xfrm>
        </p:spPr>
        <p:txBody>
          <a:bodyPr anchor="b"/>
          <a:lstStyle>
            <a:lvl1pPr algn="ctr">
              <a:defRPr sz="6000" b="1" i="0">
                <a:solidFill>
                  <a:schemeClr val="bg1"/>
                </a:solidFill>
                <a:latin typeface="Source Sans Pro SemiBold" panose="020B0503030403020204" pitchFamily="34" charset="0"/>
                <a:ea typeface="Source Sans Pro SemiBold" panose="020B050303040302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029AC6E8-2F66-3B68-483C-8738EC071D74}"/>
              </a:ext>
            </a:extLst>
          </p:cNvPr>
          <p:cNvSpPr>
            <a:spLocks noGrp="1"/>
          </p:cNvSpPr>
          <p:nvPr>
            <p:ph type="subTitle" idx="1"/>
          </p:nvPr>
        </p:nvSpPr>
        <p:spPr>
          <a:xfrm>
            <a:off x="1524000" y="3980328"/>
            <a:ext cx="9144000" cy="1277471"/>
          </a:xfrm>
        </p:spPr>
        <p:txBody>
          <a:bodyPr/>
          <a:lstStyle>
            <a:lvl1pPr marL="0" indent="0" algn="ctr">
              <a:buNone/>
              <a:defRPr sz="2400">
                <a:solidFill>
                  <a:schemeClr val="tx1"/>
                </a:solidFill>
                <a:latin typeface="Delicious" panose="02000506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9EB7AB8-03F3-9349-5C3E-7D988194404E}"/>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58AE0063-48B2-39D4-7BB2-D6C017282B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C22DBF-3CEB-BCE2-A0C0-0419DBD139D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9404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7FD635-227A-C372-4575-1A162ADEC7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7765C73-5E0F-670E-A83B-7CC6F501B39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6A04D0-4D20-C2C5-60DC-8085B393EC0E}"/>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9BD2DD8C-B965-C670-BD77-F44893AFCD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01C8E7-D823-36E0-4F45-15DA4D7069E1}"/>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92927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A2A140-F1D5-368E-7855-5AFAB9C3257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CC7F3EC-9EB1-2A9C-0B1A-E6AA1032DDF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F3E39A-2A12-434D-6A4E-869CFC4D6165}"/>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39F4E523-59EB-126D-A1EF-D10D0CF72D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35801B5-F93A-B24A-4A9A-1F532936CB8B}"/>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6003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9BEC9-4A11-3BD9-EC89-AA19881BA9EB}"/>
              </a:ext>
            </a:extLst>
          </p:cNvPr>
          <p:cNvSpPr>
            <a:spLocks noGrp="1"/>
          </p:cNvSpPr>
          <p:nvPr>
            <p:ph type="title"/>
          </p:nvPr>
        </p:nvSpPr>
        <p:spPr/>
        <p:txBody>
          <a:bodyPr/>
          <a:lstStyle>
            <a:lvl1pPr>
              <a:defRPr b="1" i="0">
                <a:latin typeface="Delicious" panose="02000506040000020004" pitchFamily="2" charset="77"/>
              </a:defRPr>
            </a:lvl1pPr>
          </a:lstStyle>
          <a:p>
            <a:r>
              <a:rPr lang="nb-NO"/>
              <a:t>Klikk for å redigere tittelstil</a:t>
            </a:r>
          </a:p>
        </p:txBody>
      </p:sp>
      <p:sp>
        <p:nvSpPr>
          <p:cNvPr id="3" name="Plassholder for innhold 2">
            <a:extLst>
              <a:ext uri="{FF2B5EF4-FFF2-40B4-BE49-F238E27FC236}">
                <a16:creationId xmlns:a16="http://schemas.microsoft.com/office/drawing/2014/main" id="{7A202C54-0517-EC70-6840-3906E1124957}"/>
              </a:ext>
            </a:extLst>
          </p:cNvPr>
          <p:cNvSpPr>
            <a:spLocks noGrp="1"/>
          </p:cNvSpPr>
          <p:nvPr>
            <p:ph idx="1"/>
          </p:nvPr>
        </p:nvSpPr>
        <p:spPr/>
        <p:txBody>
          <a:bodyPr/>
          <a:lstStyle>
            <a:lvl1pPr>
              <a:defRPr b="1" i="0">
                <a:solidFill>
                  <a:schemeClr val="tx1"/>
                </a:solidFill>
                <a:latin typeface="Source Sans Pro SemiBold" panose="020B0503030403020204" pitchFamily="34" charset="0"/>
                <a:ea typeface="Source Sans Pro SemiBold" panose="020B0503030403020204" pitchFamily="34" charset="0"/>
                <a:cs typeface="Open Sans SemiBold" panose="020B0606030504020204" pitchFamily="34" charset="0"/>
              </a:defRPr>
            </a:lvl1pPr>
            <a:lvl2pPr>
              <a:defRPr b="0" i="0">
                <a:latin typeface="Source Sans Pro" panose="020B0503030403020204" pitchFamily="34" charset="0"/>
                <a:ea typeface="Source Sans Pro" panose="020B0503030403020204" pitchFamily="34" charset="0"/>
                <a:cs typeface="Open Sans SemiBold" panose="020B0606030504020204" pitchFamily="34" charset="0"/>
              </a:defRPr>
            </a:lvl2pPr>
            <a:lvl3pPr>
              <a:defRPr>
                <a:latin typeface="Source Sans Pro" panose="020B0503030403020204" pitchFamily="34" charset="0"/>
                <a:ea typeface="Source Sans Pro" panose="020B0503030403020204" pitchFamily="34" charset="0"/>
                <a:cs typeface="Open Sans" panose="020B0606030504020204" pitchFamily="34" charset="0"/>
              </a:defRPr>
            </a:lvl3pPr>
            <a:lvl4pPr>
              <a:defRPr>
                <a:latin typeface="Source Sans Pro" panose="020B0503030403020204" pitchFamily="34" charset="0"/>
                <a:ea typeface="Source Sans Pro" panose="020B0503030403020204" pitchFamily="34" charset="0"/>
                <a:cs typeface="Open Sans" panose="020B0606030504020204" pitchFamily="34" charset="0"/>
              </a:defRPr>
            </a:lvl4pPr>
            <a:lvl5pPr>
              <a:defRPr>
                <a:latin typeface="Source Sans Pro" panose="020B0503030403020204" pitchFamily="34" charset="0"/>
                <a:ea typeface="Source Sans Pro" panose="020B0503030403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51EFB6-8DC4-9B63-0B06-43DAEAC7C434}"/>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7016AB5E-4044-1794-12E6-FBA74937C4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A89D99-3CAF-7410-841B-D1C4BFE92D96}"/>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702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199EEA-7E56-78AB-862B-C7CA4F99B36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950BCBC-0C3F-0FAE-B92F-523800F1C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4361F5D-7540-0C47-EA7D-E4744EA9BAED}"/>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E654DB20-BD3E-5732-67CE-56179D65A6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F6E42F-F920-90BB-1EDD-D7EF2837FED7}"/>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0151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91DD3-36A8-0631-009F-0C63ECAEA3D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3A5292-1A64-917B-B573-BFA832B800F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E1821F8-1A1F-1CC8-0B74-9338E87FB65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FD6851-395F-1442-4B29-5B5ED5375C27}"/>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9E5D17F1-2EA4-ADFE-BFF9-661993C7AE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FC2E524-1C65-CD8C-94D8-9BADBEDED1BD}"/>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00747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E11B46-2444-49BF-F81C-BE95F4F4CE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2B0835-5F24-2879-6F8F-63474501C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8FD51A-17F3-5C1C-A990-7F6C344D06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A95AB6F-A9BA-1969-211B-75ED5712A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F0B386-3413-08AA-0371-297A67AC240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C7F6BB-AE2A-5847-6CF3-2BCE3052EAD0}"/>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8" name="Plassholder for bunntekst 7">
            <a:extLst>
              <a:ext uri="{FF2B5EF4-FFF2-40B4-BE49-F238E27FC236}">
                <a16:creationId xmlns:a16="http://schemas.microsoft.com/office/drawing/2014/main" id="{BAD303DB-0F2F-FAD6-977E-E04F401AEE1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5424383-C915-0AB6-C214-EB04C4030A2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3397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6965E4-BF54-1DE1-A981-259A2AB61FC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EDC064-3ED6-488F-13FE-1B4B0A076B8E}"/>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4" name="Plassholder for bunntekst 3">
            <a:extLst>
              <a:ext uri="{FF2B5EF4-FFF2-40B4-BE49-F238E27FC236}">
                <a16:creationId xmlns:a16="http://schemas.microsoft.com/office/drawing/2014/main" id="{D5969FCB-04F4-AA14-5E29-504E3811110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183C7B6-5DCB-4139-C707-92756734D4F5}"/>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6300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D87E675-A3EB-D963-D49B-6DEEF248E0BA}"/>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3" name="Plassholder for bunntekst 2">
            <a:extLst>
              <a:ext uri="{FF2B5EF4-FFF2-40B4-BE49-F238E27FC236}">
                <a16:creationId xmlns:a16="http://schemas.microsoft.com/office/drawing/2014/main" id="{B4D28CDA-A8D2-4874-9898-19C7C8BAD5E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E8765EF-9E95-2ACB-AB70-94995E80A34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109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965CA-831F-BFF7-FCF5-CBA0F08BEF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4506CE-9AD7-AA1F-02F8-56BAAC9E0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8EFF16-36A4-EDAC-AA00-60D9D87F1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2B47B1-01E4-2B73-FD14-6699234C32B7}"/>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D4688434-06C6-6FF8-9FD5-CF2BDD3897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735280A-BB81-6270-A405-19F7BC53024A}"/>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6779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6FE85-A159-0764-6625-0C6526E127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DE58658-1801-C8F4-57E7-5E5D627B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112745B-7EA3-7240-C362-461D16CCB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C6DC6B-73DB-32B3-D1DF-35863466AB23}"/>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F080A1AD-782F-E7B9-291B-3720B8637C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06E258-A354-F0B6-E923-347B27F2410F}"/>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42616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701783-2603-2B2E-F9F7-6B2BBA558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784F0F8-A157-D820-4BD4-F132495CD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193DFCD-DA10-E117-C8CD-3E59E5948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686AC2EC-8104-6B83-D9A5-EAB08386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91B9845-0715-78EE-2156-11174B368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09A49-2CD7-C54F-A865-D5C652D9F6B6}" type="slidenum">
              <a:rPr lang="nb-NO" smtClean="0"/>
              <a:t>‹#›</a:t>
            </a:fld>
            <a:endParaRPr lang="nb-NO"/>
          </a:p>
        </p:txBody>
      </p:sp>
    </p:spTree>
    <p:extLst>
      <p:ext uri="{BB962C8B-B14F-4D97-AF65-F5344CB8AC3E}">
        <p14:creationId xmlns:p14="http://schemas.microsoft.com/office/powerpoint/2010/main" val="399276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baseline="0">
          <a:solidFill>
            <a:srgbClr val="E15E2F"/>
          </a:solidFill>
          <a:latin typeface="Delicious"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kst, Font, Grafikk, logo&#10;&#10;Automatisk generert beskrivelse">
            <a:extLst>
              <a:ext uri="{FF2B5EF4-FFF2-40B4-BE49-F238E27FC236}">
                <a16:creationId xmlns:a16="http://schemas.microsoft.com/office/drawing/2014/main" id="{053F885B-3931-F14B-6BF9-B909EE628314}"/>
              </a:ext>
            </a:extLst>
          </p:cNvPr>
          <p:cNvPicPr>
            <a:picLocks noChangeAspect="1"/>
          </p:cNvPicPr>
          <p:nvPr/>
        </p:nvPicPr>
        <p:blipFill>
          <a:blip r:embed="rId3"/>
          <a:stretch>
            <a:fillRect/>
          </a:stretch>
        </p:blipFill>
        <p:spPr>
          <a:xfrm>
            <a:off x="1026769" y="5597496"/>
            <a:ext cx="1221136" cy="1155010"/>
          </a:xfrm>
          <a:prstGeom prst="rect">
            <a:avLst/>
          </a:prstGeom>
        </p:spPr>
      </p:pic>
      <p:pic>
        <p:nvPicPr>
          <p:cNvPr id="10" name="Bilde 9">
            <a:extLst>
              <a:ext uri="{FF2B5EF4-FFF2-40B4-BE49-F238E27FC236}">
                <a16:creationId xmlns:a16="http://schemas.microsoft.com/office/drawing/2014/main" id="{08C7B5E1-5E87-80D4-C30F-7C852852F061}"/>
              </a:ext>
            </a:extLst>
          </p:cNvPr>
          <p:cNvPicPr>
            <a:picLocks noChangeAspect="1"/>
          </p:cNvPicPr>
          <p:nvPr/>
        </p:nvPicPr>
        <p:blipFill>
          <a:blip r:embed="rId4"/>
          <a:stretch>
            <a:fillRect/>
          </a:stretch>
        </p:blipFill>
        <p:spPr>
          <a:xfrm>
            <a:off x="9429922" y="5895516"/>
            <a:ext cx="1735309" cy="578436"/>
          </a:xfrm>
          <a:prstGeom prst="rect">
            <a:avLst/>
          </a:prstGeom>
        </p:spPr>
      </p:pic>
      <p:pic>
        <p:nvPicPr>
          <p:cNvPr id="2" name="Bilde 1" descr="Et bilde som inneholder tekst, skjermbilde, Font, grafisk design&#10;&#10;Automatisk generert beskrivelse">
            <a:extLst>
              <a:ext uri="{FF2B5EF4-FFF2-40B4-BE49-F238E27FC236}">
                <a16:creationId xmlns:a16="http://schemas.microsoft.com/office/drawing/2014/main" id="{EC3B3895-3825-FD7F-7C09-F4784B175777}"/>
              </a:ext>
            </a:extLst>
          </p:cNvPr>
          <p:cNvPicPr>
            <a:picLocks noChangeAspect="1"/>
          </p:cNvPicPr>
          <p:nvPr/>
        </p:nvPicPr>
        <p:blipFill>
          <a:blip r:embed="rId5"/>
          <a:stretch>
            <a:fillRect/>
          </a:stretch>
        </p:blipFill>
        <p:spPr>
          <a:xfrm>
            <a:off x="3589375" y="1"/>
            <a:ext cx="4848025" cy="6857999"/>
          </a:xfrm>
          <a:prstGeom prst="rect">
            <a:avLst/>
          </a:prstGeom>
        </p:spPr>
      </p:pic>
    </p:spTree>
    <p:extLst>
      <p:ext uri="{BB962C8B-B14F-4D97-AF65-F5344CB8AC3E}">
        <p14:creationId xmlns:p14="http://schemas.microsoft.com/office/powerpoint/2010/main" val="23437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C8A9-D058-9CE9-BD5D-EDB6EE9B485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1E67129-CE78-E455-48AB-BCAD6F2591E2}"/>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7057C072-90BB-1129-627A-D831134DE7DF}"/>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63706D2-CA3C-7313-BBE6-8306B1D5584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659FEC6-592E-91EC-396C-CBD2A72A3B1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35BF2E51-6CCF-2E8A-953B-5ADC7AC3CA5E}"/>
              </a:ext>
            </a:extLst>
          </p:cNvPr>
          <p:cNvSpPr>
            <a:spLocks noGrp="1"/>
          </p:cNvSpPr>
          <p:nvPr>
            <p:ph type="title"/>
          </p:nvPr>
        </p:nvSpPr>
        <p:spPr/>
        <p:txBody>
          <a:bodyPr/>
          <a:lstStyle/>
          <a:p>
            <a:r>
              <a:rPr lang="nb-NO"/>
              <a:t>CRPD er et argument som kan og bør brukes </a:t>
            </a:r>
            <a:r>
              <a:rPr lang="nb-NO" u="sng"/>
              <a:t>tidlig</a:t>
            </a:r>
            <a:r>
              <a:rPr lang="nb-NO"/>
              <a:t>		</a:t>
            </a:r>
          </a:p>
        </p:txBody>
      </p:sp>
      <p:sp>
        <p:nvSpPr>
          <p:cNvPr id="10" name="Plassholder for innhold 9">
            <a:extLst>
              <a:ext uri="{FF2B5EF4-FFF2-40B4-BE49-F238E27FC236}">
                <a16:creationId xmlns:a16="http://schemas.microsoft.com/office/drawing/2014/main" id="{2D60FFB3-A270-170E-5BB2-3E129117BEBD}"/>
              </a:ext>
            </a:extLst>
          </p:cNvPr>
          <p:cNvSpPr>
            <a:spLocks noGrp="1"/>
          </p:cNvSpPr>
          <p:nvPr>
            <p:ph sz="half" idx="2"/>
          </p:nvPr>
        </p:nvSpPr>
        <p:spPr/>
        <p:txBody>
          <a:bodyPr/>
          <a:lstStyle/>
          <a:p>
            <a:r>
              <a:rPr lang="nb-NO"/>
              <a:t>Argumenter med menneskeretter før jussen</a:t>
            </a:r>
          </a:p>
          <a:p>
            <a:r>
              <a:rPr lang="nb-NO"/>
              <a:t>Paradigmeskiftet</a:t>
            </a:r>
          </a:p>
          <a:p>
            <a:r>
              <a:rPr lang="nb-NO"/>
              <a:t>Norge har signert på å «benytte alle tiltak»</a:t>
            </a:r>
          </a:p>
        </p:txBody>
      </p:sp>
      <p:pic>
        <p:nvPicPr>
          <p:cNvPr id="11" name="Plassholder for innhold 9" descr="Et bilde som inneholder Font, Grafikk, design, logo&#10;&#10;Automatisk generert beskrivelse">
            <a:extLst>
              <a:ext uri="{FF2B5EF4-FFF2-40B4-BE49-F238E27FC236}">
                <a16:creationId xmlns:a16="http://schemas.microsoft.com/office/drawing/2014/main" id="{5745FF2A-01F0-85AD-4EFF-E44E515920C7}"/>
              </a:ext>
            </a:extLst>
          </p:cNvPr>
          <p:cNvPicPr>
            <a:picLocks noGrp="1" noChangeAspect="1"/>
          </p:cNvPicPr>
          <p:nvPr>
            <p:ph sz="half" idx="1"/>
          </p:nvPr>
        </p:nvPicPr>
        <p:blipFill>
          <a:blip r:embed="rId7"/>
          <a:stretch>
            <a:fillRect/>
          </a:stretch>
        </p:blipFill>
        <p:spPr>
          <a:xfrm>
            <a:off x="838200" y="1825625"/>
            <a:ext cx="1930736" cy="2287336"/>
          </a:xfrm>
        </p:spPr>
      </p:pic>
    </p:spTree>
    <p:extLst>
      <p:ext uri="{BB962C8B-B14F-4D97-AF65-F5344CB8AC3E}">
        <p14:creationId xmlns:p14="http://schemas.microsoft.com/office/powerpoint/2010/main" val="123012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493FE-5740-6C2A-1E15-73401CACC290}"/>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6869C276-BAF5-A100-9F9D-74BCD6B1ACFE}"/>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F5F13BCB-3271-6F7E-8C2E-77311872BAB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06E9DFF-A3FB-50F1-FDFF-C527644705E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CFD09B73-727E-70A2-B551-35B1ABEE1ED0}"/>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1F4EF8CA-32C6-31A2-2351-ECB7C06C09E0}"/>
              </a:ext>
            </a:extLst>
          </p:cNvPr>
          <p:cNvSpPr>
            <a:spLocks noGrp="1"/>
          </p:cNvSpPr>
          <p:nvPr>
            <p:ph type="title"/>
          </p:nvPr>
        </p:nvSpPr>
        <p:spPr/>
        <p:txBody>
          <a:bodyPr/>
          <a:lstStyle/>
          <a:p>
            <a:r>
              <a:rPr lang="nb-NO"/>
              <a:t>		</a:t>
            </a:r>
          </a:p>
        </p:txBody>
      </p:sp>
      <p:sp>
        <p:nvSpPr>
          <p:cNvPr id="14" name="Plassholder for innhold 13">
            <a:extLst>
              <a:ext uri="{FF2B5EF4-FFF2-40B4-BE49-F238E27FC236}">
                <a16:creationId xmlns:a16="http://schemas.microsoft.com/office/drawing/2014/main" id="{79CD817C-C8A8-F0A1-F3C5-F20069B71DF9}"/>
              </a:ext>
            </a:extLst>
          </p:cNvPr>
          <p:cNvSpPr>
            <a:spLocks noGrp="1"/>
          </p:cNvSpPr>
          <p:nvPr>
            <p:ph idx="1"/>
          </p:nvPr>
        </p:nvSpPr>
        <p:spPr>
          <a:xfrm>
            <a:off x="838200" y="2703419"/>
            <a:ext cx="10245132" cy="3071661"/>
          </a:xfrm>
        </p:spPr>
        <p:txBody>
          <a:bodyPr/>
          <a:lstStyle/>
          <a:p>
            <a:pPr marL="0" indent="0">
              <a:buNone/>
            </a:pPr>
            <a:endParaRPr lang="nb-NO"/>
          </a:p>
          <a:p>
            <a:pPr marL="0" indent="0" algn="l">
              <a:buNone/>
            </a:pPr>
            <a:r>
              <a:rPr lang="nb-NO" sz="1800" b="0" i="0" u="none" strike="noStrike" baseline="0">
                <a:solidFill>
                  <a:srgbClr val="FF0000"/>
                </a:solidFill>
                <a:latin typeface="SourceSansPro-Regular"/>
              </a:rPr>
              <a:t>Hva som er brukermedvirkning og hvem som kan drive med brukermedvirkning avhenger mye av hvilket </a:t>
            </a:r>
            <a:r>
              <a:rPr lang="nb-NO" sz="1800" b="0" i="0" u="sng" strike="noStrike" baseline="0">
                <a:solidFill>
                  <a:srgbClr val="FF0000"/>
                </a:solidFill>
                <a:latin typeface="SourceSansPro-Regular"/>
              </a:rPr>
              <a:t>nivå</a:t>
            </a:r>
            <a:r>
              <a:rPr lang="nb-NO" sz="1800" b="0" i="0" u="none" strike="noStrike" baseline="0">
                <a:solidFill>
                  <a:srgbClr val="FF0000"/>
                </a:solidFill>
                <a:latin typeface="SourceSansPro-Regular"/>
              </a:rPr>
              <a:t> brukermedvirkningen skjer på.</a:t>
            </a:r>
          </a:p>
          <a:p>
            <a:r>
              <a:rPr lang="nb-NO" sz="1800" b="0">
                <a:latin typeface="SourceSansPro-Regular"/>
              </a:rPr>
              <a:t>Brukermedvirkning på individnivå</a:t>
            </a:r>
          </a:p>
          <a:p>
            <a:r>
              <a:rPr lang="nb-NO" sz="1800" b="0">
                <a:latin typeface="SourceSansPro-Regular"/>
              </a:rPr>
              <a:t>Brukerrepresentasjon på tjenestenivå</a:t>
            </a:r>
          </a:p>
          <a:p>
            <a:r>
              <a:rPr lang="nb-NO" sz="1800" b="0">
                <a:latin typeface="SourceSansPro-Regular"/>
              </a:rPr>
              <a:t>Brukerrepresentasjon på systemnivå eller på politisk nivå</a:t>
            </a:r>
            <a:endParaRPr lang="nb-NO" sz="1800"/>
          </a:p>
        </p:txBody>
      </p:sp>
      <p:pic>
        <p:nvPicPr>
          <p:cNvPr id="4" name="Bilde 3">
            <a:extLst>
              <a:ext uri="{FF2B5EF4-FFF2-40B4-BE49-F238E27FC236}">
                <a16:creationId xmlns:a16="http://schemas.microsoft.com/office/drawing/2014/main" id="{1A30AE2E-D8A2-DB65-A468-EE3E8C9F3EE0}"/>
              </a:ext>
            </a:extLst>
          </p:cNvPr>
          <p:cNvPicPr>
            <a:picLocks noChangeAspect="1"/>
          </p:cNvPicPr>
          <p:nvPr/>
        </p:nvPicPr>
        <p:blipFill>
          <a:blip r:embed="rId7"/>
          <a:stretch>
            <a:fillRect/>
          </a:stretch>
        </p:blipFill>
        <p:spPr>
          <a:xfrm>
            <a:off x="0" y="359134"/>
            <a:ext cx="12192000" cy="2344286"/>
          </a:xfrm>
          <a:prstGeom prst="rect">
            <a:avLst/>
          </a:prstGeom>
        </p:spPr>
      </p:pic>
      <p:sp>
        <p:nvSpPr>
          <p:cNvPr id="11" name="TekstSylinder 10">
            <a:extLst>
              <a:ext uri="{FF2B5EF4-FFF2-40B4-BE49-F238E27FC236}">
                <a16:creationId xmlns:a16="http://schemas.microsoft.com/office/drawing/2014/main" id="{1847F386-1CB5-1CCA-251F-15201065E141}"/>
              </a:ext>
            </a:extLst>
          </p:cNvPr>
          <p:cNvSpPr txBox="1"/>
          <p:nvPr/>
        </p:nvSpPr>
        <p:spPr>
          <a:xfrm>
            <a:off x="442126" y="2831347"/>
            <a:ext cx="9435403" cy="369332"/>
          </a:xfrm>
          <a:prstGeom prst="rect">
            <a:avLst/>
          </a:prstGeom>
          <a:noFill/>
        </p:spPr>
        <p:txBody>
          <a:bodyPr wrap="square">
            <a:spAutoFit/>
          </a:bodyPr>
          <a:lstStyle/>
          <a:p>
            <a:pPr algn="l"/>
            <a:endParaRPr lang="nb-NO" sz="1800" b="0" i="0" u="none" strike="noStrike" baseline="0">
              <a:latin typeface="SourceSansPro-Regular"/>
            </a:endParaRPr>
          </a:p>
        </p:txBody>
      </p:sp>
    </p:spTree>
    <p:extLst>
      <p:ext uri="{BB962C8B-B14F-4D97-AF65-F5344CB8AC3E}">
        <p14:creationId xmlns:p14="http://schemas.microsoft.com/office/powerpoint/2010/main" val="359388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38B6-581A-CC26-7E9E-6AC9274585C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697D5A3-EB2B-F820-8CD1-174DED48187E}"/>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45CD5F4-B93F-567C-EB7A-26350B2AE55F}"/>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853E588B-7C75-CF4E-C6B7-59002EB52DA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A82A53A-5A01-A921-3194-0FC5FA30B2C6}"/>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F9E2FD4C-D090-058A-4909-369EFB652FD4}"/>
              </a:ext>
            </a:extLst>
          </p:cNvPr>
          <p:cNvSpPr>
            <a:spLocks noGrp="1"/>
          </p:cNvSpPr>
          <p:nvPr>
            <p:ph type="title"/>
          </p:nvPr>
        </p:nvSpPr>
        <p:spPr/>
        <p:txBody>
          <a:bodyPr/>
          <a:lstStyle/>
          <a:p>
            <a:r>
              <a:rPr lang="nb-NO"/>
              <a:t>		</a:t>
            </a:r>
          </a:p>
        </p:txBody>
      </p:sp>
      <p:sp>
        <p:nvSpPr>
          <p:cNvPr id="13" name="Plassholder for innhold 12">
            <a:extLst>
              <a:ext uri="{FF2B5EF4-FFF2-40B4-BE49-F238E27FC236}">
                <a16:creationId xmlns:a16="http://schemas.microsoft.com/office/drawing/2014/main" id="{97D1A831-F220-ACB3-00A9-5F6632D14DF0}"/>
              </a:ext>
            </a:extLst>
          </p:cNvPr>
          <p:cNvSpPr>
            <a:spLocks noGrp="1"/>
          </p:cNvSpPr>
          <p:nvPr>
            <p:ph sz="half" idx="1"/>
          </p:nvPr>
        </p:nvSpPr>
        <p:spPr/>
        <p:txBody>
          <a:bodyPr/>
          <a:lstStyle/>
          <a:p>
            <a:r>
              <a:rPr lang="nb-NO"/>
              <a:t>Hvorfor er brukermedvirkning lurt?</a:t>
            </a:r>
          </a:p>
          <a:p>
            <a:endParaRPr lang="nb-NO"/>
          </a:p>
        </p:txBody>
      </p:sp>
      <p:sp>
        <p:nvSpPr>
          <p:cNvPr id="14" name="Plassholder for innhold 13">
            <a:extLst>
              <a:ext uri="{FF2B5EF4-FFF2-40B4-BE49-F238E27FC236}">
                <a16:creationId xmlns:a16="http://schemas.microsoft.com/office/drawing/2014/main" id="{8F38BDCD-78E5-DB86-659E-164DA3FF35E8}"/>
              </a:ext>
            </a:extLst>
          </p:cNvPr>
          <p:cNvSpPr>
            <a:spLocks noGrp="1"/>
          </p:cNvSpPr>
          <p:nvPr>
            <p:ph sz="half" idx="2"/>
          </p:nvPr>
        </p:nvSpPr>
        <p:spPr/>
        <p:txBody>
          <a:bodyPr/>
          <a:lstStyle/>
          <a:p>
            <a:pPr marL="0" indent="0">
              <a:buNone/>
            </a:pPr>
            <a:endParaRPr lang="nb-NO"/>
          </a:p>
          <a:p>
            <a:endParaRPr lang="nb-NO"/>
          </a:p>
        </p:txBody>
      </p:sp>
      <p:pic>
        <p:nvPicPr>
          <p:cNvPr id="12" name="Bilde 11">
            <a:extLst>
              <a:ext uri="{FF2B5EF4-FFF2-40B4-BE49-F238E27FC236}">
                <a16:creationId xmlns:a16="http://schemas.microsoft.com/office/drawing/2014/main" id="{1983C817-73DB-E7DC-A7C0-10782CF26429}"/>
              </a:ext>
            </a:extLst>
          </p:cNvPr>
          <p:cNvPicPr>
            <a:picLocks noChangeAspect="1"/>
          </p:cNvPicPr>
          <p:nvPr/>
        </p:nvPicPr>
        <p:blipFill>
          <a:blip r:embed="rId7"/>
          <a:stretch>
            <a:fillRect/>
          </a:stretch>
        </p:blipFill>
        <p:spPr>
          <a:xfrm>
            <a:off x="0" y="446878"/>
            <a:ext cx="12192000" cy="1280636"/>
          </a:xfrm>
          <a:prstGeom prst="rect">
            <a:avLst/>
          </a:prstGeom>
        </p:spPr>
      </p:pic>
    </p:spTree>
    <p:extLst>
      <p:ext uri="{BB962C8B-B14F-4D97-AF65-F5344CB8AC3E}">
        <p14:creationId xmlns:p14="http://schemas.microsoft.com/office/powerpoint/2010/main" val="390689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58BF-B9CE-7226-DC9B-F1F9C8739D5E}"/>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C6EB78A-F3A5-7D89-E4EF-1745C3DE56B9}"/>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02EA1A0-964E-BEA6-CCD6-04BFF59E1F9E}"/>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C7E6C9E8-6625-41A8-BB1D-E342C20316D9}"/>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624FEF4-D5D3-A88E-CBB7-F9E67A881DD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20B01612-323C-413E-2AB7-F3B7085908D7}"/>
              </a:ext>
            </a:extLst>
          </p:cNvPr>
          <p:cNvSpPr>
            <a:spLocks noGrp="1"/>
          </p:cNvSpPr>
          <p:nvPr>
            <p:ph type="title"/>
          </p:nvPr>
        </p:nvSpPr>
        <p:spPr/>
        <p:txBody>
          <a:bodyPr/>
          <a:lstStyle/>
          <a:p>
            <a:r>
              <a:rPr lang="nb-NO"/>
              <a:t>		</a:t>
            </a:r>
          </a:p>
        </p:txBody>
      </p:sp>
      <p:sp>
        <p:nvSpPr>
          <p:cNvPr id="13" name="Plassholder for innhold 12">
            <a:extLst>
              <a:ext uri="{FF2B5EF4-FFF2-40B4-BE49-F238E27FC236}">
                <a16:creationId xmlns:a16="http://schemas.microsoft.com/office/drawing/2014/main" id="{01D846B2-23F5-4051-CE3F-7E98D632F7E7}"/>
              </a:ext>
            </a:extLst>
          </p:cNvPr>
          <p:cNvSpPr>
            <a:spLocks noGrp="1"/>
          </p:cNvSpPr>
          <p:nvPr>
            <p:ph sz="half" idx="1"/>
          </p:nvPr>
        </p:nvSpPr>
        <p:spPr/>
        <p:txBody>
          <a:bodyPr/>
          <a:lstStyle/>
          <a:p>
            <a:pPr algn="l"/>
            <a:r>
              <a:rPr lang="nb-NO"/>
              <a:t>Selvfølge</a:t>
            </a:r>
          </a:p>
          <a:p>
            <a:pPr algn="l"/>
            <a:r>
              <a:rPr lang="nb-NO"/>
              <a:t>Vi som er eksperter</a:t>
            </a:r>
          </a:p>
          <a:p>
            <a:pPr algn="l"/>
            <a:r>
              <a:rPr lang="nb-NO"/>
              <a:t>Vi som kjenner på kroppen</a:t>
            </a:r>
          </a:p>
          <a:p>
            <a:pPr algn="l"/>
            <a:r>
              <a:rPr lang="nb-NO"/>
              <a:t>Skal andre bestemme hvordan vi skal ha det?</a:t>
            </a:r>
          </a:p>
          <a:p>
            <a:endParaRPr lang="nb-NO"/>
          </a:p>
        </p:txBody>
      </p:sp>
      <p:sp>
        <p:nvSpPr>
          <p:cNvPr id="14" name="Plassholder for innhold 13">
            <a:extLst>
              <a:ext uri="{FF2B5EF4-FFF2-40B4-BE49-F238E27FC236}">
                <a16:creationId xmlns:a16="http://schemas.microsoft.com/office/drawing/2014/main" id="{401E76DD-533E-D05A-6D14-FCB7E1F3B624}"/>
              </a:ext>
            </a:extLst>
          </p:cNvPr>
          <p:cNvSpPr>
            <a:spLocks noGrp="1"/>
          </p:cNvSpPr>
          <p:nvPr>
            <p:ph sz="half" idx="2"/>
          </p:nvPr>
        </p:nvSpPr>
        <p:spPr/>
        <p:txBody>
          <a:bodyPr/>
          <a:lstStyle/>
          <a:p>
            <a:pPr marL="0" indent="0">
              <a:buNone/>
            </a:pPr>
            <a:endParaRPr lang="nb-NO"/>
          </a:p>
          <a:p>
            <a:r>
              <a:rPr lang="nb-NO">
                <a:solidFill>
                  <a:srgbClr val="FF0000"/>
                </a:solidFill>
              </a:rPr>
              <a:t>En demokratisk rettighet</a:t>
            </a:r>
          </a:p>
          <a:p>
            <a:r>
              <a:rPr lang="nb-NO">
                <a:solidFill>
                  <a:srgbClr val="FF0000"/>
                </a:solidFill>
              </a:rPr>
              <a:t>Økonomisk lurt</a:t>
            </a:r>
          </a:p>
          <a:p>
            <a:endParaRPr lang="nb-NO"/>
          </a:p>
        </p:txBody>
      </p:sp>
      <p:pic>
        <p:nvPicPr>
          <p:cNvPr id="12" name="Bilde 11">
            <a:extLst>
              <a:ext uri="{FF2B5EF4-FFF2-40B4-BE49-F238E27FC236}">
                <a16:creationId xmlns:a16="http://schemas.microsoft.com/office/drawing/2014/main" id="{4FFF66A1-9116-8FC9-713F-C5F55E65C434}"/>
              </a:ext>
            </a:extLst>
          </p:cNvPr>
          <p:cNvPicPr>
            <a:picLocks noChangeAspect="1"/>
          </p:cNvPicPr>
          <p:nvPr/>
        </p:nvPicPr>
        <p:blipFill>
          <a:blip r:embed="rId7"/>
          <a:stretch>
            <a:fillRect/>
          </a:stretch>
        </p:blipFill>
        <p:spPr>
          <a:xfrm>
            <a:off x="0" y="446878"/>
            <a:ext cx="12192000" cy="1280636"/>
          </a:xfrm>
          <a:prstGeom prst="rect">
            <a:avLst/>
          </a:prstGeom>
        </p:spPr>
      </p:pic>
    </p:spTree>
    <p:extLst>
      <p:ext uri="{BB962C8B-B14F-4D97-AF65-F5344CB8AC3E}">
        <p14:creationId xmlns:p14="http://schemas.microsoft.com/office/powerpoint/2010/main" val="404548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C547-3180-761F-5C19-A5FB58B753ED}"/>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9CF3C9C2-939B-CC83-45EC-F271BED27B9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696FE89-3890-DDAC-D4F9-F0DDE8357CC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CDC6C4D7-52C2-5426-7812-A66309939C7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D0BB84F7-86BF-A71A-2453-559705306E41}"/>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B99F1326-7BE6-18AA-F4F4-033F0B13B44B}"/>
              </a:ext>
            </a:extLst>
          </p:cNvPr>
          <p:cNvSpPr>
            <a:spLocks noGrp="1"/>
          </p:cNvSpPr>
          <p:nvPr>
            <p:ph type="title"/>
          </p:nvPr>
        </p:nvSpPr>
        <p:spPr/>
        <p:txBody>
          <a:bodyPr/>
          <a:lstStyle/>
          <a:p>
            <a:pPr algn="ctr"/>
            <a:r>
              <a:rPr lang="nb-NO" dirty="0">
                <a:latin typeface="Delicious"/>
              </a:rPr>
              <a:t>		Hvor trenger vi brukermedvirkning?</a:t>
            </a:r>
            <a:endParaRPr lang="nb-NO" dirty="0"/>
          </a:p>
        </p:txBody>
      </p:sp>
      <p:sp>
        <p:nvSpPr>
          <p:cNvPr id="3" name="Plassholder for innhold 2">
            <a:extLst>
              <a:ext uri="{FF2B5EF4-FFF2-40B4-BE49-F238E27FC236}">
                <a16:creationId xmlns:a16="http://schemas.microsoft.com/office/drawing/2014/main" id="{143C2A95-C9C1-BDBF-EF66-1344D6C502B1}"/>
              </a:ext>
            </a:extLst>
          </p:cNvPr>
          <p:cNvSpPr>
            <a:spLocks noGrp="1"/>
          </p:cNvSpPr>
          <p:nvPr>
            <p:ph idx="1"/>
          </p:nvPr>
        </p:nvSpPr>
        <p:spPr>
          <a:xfrm>
            <a:off x="1306286" y="1690688"/>
            <a:ext cx="10047514" cy="4486275"/>
          </a:xfrm>
        </p:spPr>
        <p:txBody>
          <a:bodyPr/>
          <a:lstStyle/>
          <a:p>
            <a:r>
              <a:rPr lang="nb-NO" sz="2800" b="0" i="0" u="none" strike="noStrike" baseline="0">
                <a:latin typeface="SourceSansPro-Regular"/>
              </a:rPr>
              <a:t>Kommunale råd</a:t>
            </a:r>
          </a:p>
          <a:p>
            <a:r>
              <a:rPr lang="nb-NO" sz="2800" b="0" i="0" u="none" strike="noStrike" baseline="0">
                <a:latin typeface="SourceSansPro-Regular"/>
              </a:rPr>
              <a:t>Helseforetak</a:t>
            </a:r>
          </a:p>
          <a:p>
            <a:r>
              <a:rPr lang="nb-NO" b="0">
                <a:latin typeface="SourceSansPro-Regular"/>
              </a:rPr>
              <a:t>H</a:t>
            </a:r>
            <a:r>
              <a:rPr lang="nb-NO" sz="2800" b="0" i="0" u="none" strike="noStrike" baseline="0">
                <a:latin typeface="SourceSansPro-Regular"/>
              </a:rPr>
              <a:t>elseinstitusjoner</a:t>
            </a:r>
          </a:p>
          <a:p>
            <a:r>
              <a:rPr lang="nb-NO" sz="2800" b="0" i="0" u="none" strike="noStrike" baseline="0">
                <a:latin typeface="SourceSansPro-Regular"/>
              </a:rPr>
              <a:t>NAV</a:t>
            </a:r>
          </a:p>
          <a:p>
            <a:r>
              <a:rPr lang="nb-NO" b="0">
                <a:latin typeface="SourceSansPro-Regular"/>
              </a:rPr>
              <a:t>F</a:t>
            </a:r>
            <a:r>
              <a:rPr lang="nb-NO" sz="2800" b="0" i="0" u="none" strike="noStrike" baseline="0">
                <a:latin typeface="SourceSansPro-Regular"/>
              </a:rPr>
              <a:t>orskningsprosjekter</a:t>
            </a:r>
          </a:p>
          <a:p>
            <a:r>
              <a:rPr lang="nb-NO" b="0">
                <a:latin typeface="SourceSansPro-Regular"/>
              </a:rPr>
              <a:t>S</a:t>
            </a:r>
            <a:r>
              <a:rPr lang="nb-NO" sz="2800" b="0" i="0" u="none" strike="noStrike" baseline="0">
                <a:latin typeface="SourceSansPro-Regular"/>
              </a:rPr>
              <a:t>tatlige utredninger, dialogkonferanser og brukerundersøkelser.</a:t>
            </a:r>
            <a:endParaRPr lang="nb-NO"/>
          </a:p>
          <a:p>
            <a:endParaRPr lang="nb-NO"/>
          </a:p>
        </p:txBody>
      </p:sp>
      <p:sp>
        <p:nvSpPr>
          <p:cNvPr id="11" name="TekstSylinder 10">
            <a:extLst>
              <a:ext uri="{FF2B5EF4-FFF2-40B4-BE49-F238E27FC236}">
                <a16:creationId xmlns:a16="http://schemas.microsoft.com/office/drawing/2014/main" id="{3262135B-C1B4-30D5-BC42-A606E08F371B}"/>
              </a:ext>
            </a:extLst>
          </p:cNvPr>
          <p:cNvSpPr txBox="1"/>
          <p:nvPr/>
        </p:nvSpPr>
        <p:spPr>
          <a:xfrm>
            <a:off x="442126" y="2831347"/>
            <a:ext cx="9435403" cy="369332"/>
          </a:xfrm>
          <a:prstGeom prst="rect">
            <a:avLst/>
          </a:prstGeom>
          <a:noFill/>
        </p:spPr>
        <p:txBody>
          <a:bodyPr wrap="square">
            <a:spAutoFit/>
          </a:bodyPr>
          <a:lstStyle/>
          <a:p>
            <a:pPr algn="l"/>
            <a:endParaRPr lang="nb-NO" sz="1800" b="0" i="0" u="none" strike="noStrike" baseline="0">
              <a:latin typeface="SourceSansPro-Regular"/>
            </a:endParaRPr>
          </a:p>
        </p:txBody>
      </p:sp>
    </p:spTree>
    <p:extLst>
      <p:ext uri="{BB962C8B-B14F-4D97-AF65-F5344CB8AC3E}">
        <p14:creationId xmlns:p14="http://schemas.microsoft.com/office/powerpoint/2010/main" val="354540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0C8A-B019-440F-AFB6-829B4CACA281}"/>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58CB21C-C8BF-7FFD-4320-3A3CC552AFAF}"/>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53AA7A0-8786-7CE2-14F1-3C41AD52B77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04A88BA6-0B18-6C76-DF22-35D742377E4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D717A4-D392-91BA-D4E1-70ED1B36ED1E}"/>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939953D0-A58B-F51D-2C80-140AB5E37AAD}"/>
              </a:ext>
            </a:extLst>
          </p:cNvPr>
          <p:cNvSpPr>
            <a:spLocks noGrp="1"/>
          </p:cNvSpPr>
          <p:nvPr>
            <p:ph type="title"/>
          </p:nvPr>
        </p:nvSpPr>
        <p:spPr>
          <a:xfrm>
            <a:off x="838200" y="365125"/>
            <a:ext cx="10707356" cy="874109"/>
          </a:xfrm>
        </p:spPr>
        <p:txBody>
          <a:bodyPr/>
          <a:lstStyle/>
          <a:p>
            <a:r>
              <a:rPr lang="nb-NO" dirty="0">
                <a:latin typeface="Delicious"/>
              </a:rPr>
              <a:t>		Hvem trenger brukermedvirkning?</a:t>
            </a:r>
          </a:p>
        </p:txBody>
      </p:sp>
      <p:sp>
        <p:nvSpPr>
          <p:cNvPr id="11" name="TekstSylinder 10">
            <a:extLst>
              <a:ext uri="{FF2B5EF4-FFF2-40B4-BE49-F238E27FC236}">
                <a16:creationId xmlns:a16="http://schemas.microsoft.com/office/drawing/2014/main" id="{39FA1CD5-8ABC-5688-03A3-EB22AA3C1196}"/>
              </a:ext>
            </a:extLst>
          </p:cNvPr>
          <p:cNvSpPr txBox="1"/>
          <p:nvPr/>
        </p:nvSpPr>
        <p:spPr>
          <a:xfrm>
            <a:off x="442126" y="2831347"/>
            <a:ext cx="9435403" cy="369332"/>
          </a:xfrm>
          <a:prstGeom prst="rect">
            <a:avLst/>
          </a:prstGeom>
          <a:noFill/>
        </p:spPr>
        <p:txBody>
          <a:bodyPr wrap="square">
            <a:spAutoFit/>
          </a:bodyPr>
          <a:lstStyle/>
          <a:p>
            <a:pPr algn="l"/>
            <a:endParaRPr lang="nb-NO" sz="1800" b="0" i="0" u="none" strike="noStrike" baseline="0">
              <a:latin typeface="SourceSansPro-Regular"/>
            </a:endParaRPr>
          </a:p>
        </p:txBody>
      </p:sp>
      <p:pic>
        <p:nvPicPr>
          <p:cNvPr id="4" name="Bilde 3">
            <a:extLst>
              <a:ext uri="{FF2B5EF4-FFF2-40B4-BE49-F238E27FC236}">
                <a16:creationId xmlns:a16="http://schemas.microsoft.com/office/drawing/2014/main" id="{C42C5D5F-E621-6892-8ABD-67F49AD19D16}"/>
              </a:ext>
            </a:extLst>
          </p:cNvPr>
          <p:cNvPicPr>
            <a:picLocks noChangeAspect="1"/>
          </p:cNvPicPr>
          <p:nvPr/>
        </p:nvPicPr>
        <p:blipFill>
          <a:blip r:embed="rId7"/>
          <a:stretch>
            <a:fillRect/>
          </a:stretch>
        </p:blipFill>
        <p:spPr>
          <a:xfrm>
            <a:off x="1928724" y="1146230"/>
            <a:ext cx="7752183" cy="5711770"/>
          </a:xfrm>
          <a:prstGeom prst="rect">
            <a:avLst/>
          </a:prstGeom>
        </p:spPr>
      </p:pic>
    </p:spTree>
    <p:extLst>
      <p:ext uri="{BB962C8B-B14F-4D97-AF65-F5344CB8AC3E}">
        <p14:creationId xmlns:p14="http://schemas.microsoft.com/office/powerpoint/2010/main" val="126640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AF25-5C46-4A9E-A655-2BFCCA9D5F9D}"/>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9124BD1E-62A8-63F8-4C67-2A97D5EE42CE}"/>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E8887C5B-2BF9-36A7-554A-5FBF56A037AF}"/>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CADBC54-0D1E-BE4B-72EF-707C1601014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1024A68-1339-811F-E72B-0F0C3E9A5A95}"/>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E0711C4D-7728-9AC9-84C9-EFA17B4863B2}"/>
              </a:ext>
            </a:extLst>
          </p:cNvPr>
          <p:cNvSpPr>
            <a:spLocks noGrp="1"/>
          </p:cNvSpPr>
          <p:nvPr>
            <p:ph type="title"/>
          </p:nvPr>
        </p:nvSpPr>
        <p:spPr/>
        <p:txBody>
          <a:bodyPr/>
          <a:lstStyle/>
          <a:p>
            <a:r>
              <a:rPr lang="nb-NO"/>
              <a:t>	Brukerrepresentant		</a:t>
            </a:r>
          </a:p>
        </p:txBody>
      </p:sp>
      <p:pic>
        <p:nvPicPr>
          <p:cNvPr id="20" name="Plassholder for innhold 19">
            <a:extLst>
              <a:ext uri="{FF2B5EF4-FFF2-40B4-BE49-F238E27FC236}">
                <a16:creationId xmlns:a16="http://schemas.microsoft.com/office/drawing/2014/main" id="{1CDDD6F7-3767-DF3A-049C-8A941D35E9DC}"/>
              </a:ext>
            </a:extLst>
          </p:cNvPr>
          <p:cNvPicPr>
            <a:picLocks noGrp="1" noChangeAspect="1"/>
          </p:cNvPicPr>
          <p:nvPr>
            <p:ph sz="half" idx="1"/>
          </p:nvPr>
        </p:nvPicPr>
        <p:blipFill>
          <a:blip r:embed="rId7"/>
          <a:stretch>
            <a:fillRect/>
          </a:stretch>
        </p:blipFill>
        <p:spPr>
          <a:xfrm>
            <a:off x="1599105" y="1634852"/>
            <a:ext cx="3358340" cy="4351338"/>
          </a:xfrm>
        </p:spPr>
      </p:pic>
      <p:sp>
        <p:nvSpPr>
          <p:cNvPr id="18" name="Plassholder for innhold 17">
            <a:extLst>
              <a:ext uri="{FF2B5EF4-FFF2-40B4-BE49-F238E27FC236}">
                <a16:creationId xmlns:a16="http://schemas.microsoft.com/office/drawing/2014/main" id="{9CC2884B-7884-368D-59E6-87A713EAE177}"/>
              </a:ext>
            </a:extLst>
          </p:cNvPr>
          <p:cNvSpPr>
            <a:spLocks noGrp="1"/>
          </p:cNvSpPr>
          <p:nvPr>
            <p:ph sz="half" idx="2"/>
          </p:nvPr>
        </p:nvSpPr>
        <p:spPr/>
        <p:txBody>
          <a:bodyPr/>
          <a:lstStyle/>
          <a:p>
            <a:pPr algn="l"/>
            <a:r>
              <a:rPr lang="nb-NO" sz="1800" b="0" i="1" u="none" strike="noStrike" baseline="0">
                <a:latin typeface="SourceSansPro-It"/>
              </a:rPr>
              <a:t>«Med en brukerrepresentant menes en som representerer brukerne av tjenester, de som mottar tjenester. Det kan være en som selv har funksjonshemming, eller er pårørende til for eksempel et barn eller til en som på grunn av sin funksjonshemming vanskelig kan gi uttrykk for sine meninger, eller som er ansatt eller tillitsvalgt i en av funksjonshemmedes organisasjoner.»</a:t>
            </a:r>
          </a:p>
          <a:p>
            <a:pPr algn="l"/>
            <a:r>
              <a:rPr lang="nn-NO" sz="1800" b="0" i="0" u="none" strike="noStrike" baseline="0">
                <a:latin typeface="SourceSansPro-Regular"/>
              </a:rPr>
              <a:t>(st.meld. nr. 34 – 1996-97)</a:t>
            </a:r>
            <a:endParaRPr lang="nb-NO"/>
          </a:p>
        </p:txBody>
      </p:sp>
    </p:spTree>
    <p:extLst>
      <p:ext uri="{BB962C8B-B14F-4D97-AF65-F5344CB8AC3E}">
        <p14:creationId xmlns:p14="http://schemas.microsoft.com/office/powerpoint/2010/main" val="125505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A520-A585-5150-C6AC-F8B1C672C66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1109A8B-013A-49C1-F0D5-8BA08D68476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6FBAF888-7117-A3CA-E966-4FFCE4FE97D9}"/>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F0AD05F6-C98C-EE5B-91C1-6B24199B35F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6797A3B-2ED7-93C2-B39C-9F4B0BB4969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9EF882B-5A75-93ED-3507-94013B410D7B}"/>
              </a:ext>
            </a:extLst>
          </p:cNvPr>
          <p:cNvSpPr>
            <a:spLocks noGrp="1"/>
          </p:cNvSpPr>
          <p:nvPr>
            <p:ph type="title"/>
          </p:nvPr>
        </p:nvSpPr>
        <p:spPr>
          <a:xfrm>
            <a:off x="838200" y="304835"/>
            <a:ext cx="10515600" cy="1122031"/>
          </a:xfrm>
        </p:spPr>
        <p:txBody>
          <a:bodyPr/>
          <a:lstStyle/>
          <a:p>
            <a:r>
              <a:rPr lang="nb-NO"/>
              <a:t>Å representere en brukerorganisasjon	</a:t>
            </a:r>
          </a:p>
        </p:txBody>
      </p:sp>
      <p:sp>
        <p:nvSpPr>
          <p:cNvPr id="18" name="Plassholder for innhold 17">
            <a:extLst>
              <a:ext uri="{FF2B5EF4-FFF2-40B4-BE49-F238E27FC236}">
                <a16:creationId xmlns:a16="http://schemas.microsoft.com/office/drawing/2014/main" id="{1C8C007C-0BF4-7E58-FE8C-3CFC418F38E2}"/>
              </a:ext>
            </a:extLst>
          </p:cNvPr>
          <p:cNvSpPr>
            <a:spLocks noGrp="1"/>
          </p:cNvSpPr>
          <p:nvPr>
            <p:ph sz="half" idx="2"/>
          </p:nvPr>
        </p:nvSpPr>
        <p:spPr/>
        <p:txBody>
          <a:bodyPr/>
          <a:lstStyle/>
          <a:p>
            <a:pPr algn="l"/>
            <a:endParaRPr lang="nb-NO"/>
          </a:p>
        </p:txBody>
      </p:sp>
      <p:sp>
        <p:nvSpPr>
          <p:cNvPr id="4" name="Plassholder for innhold 3">
            <a:extLst>
              <a:ext uri="{FF2B5EF4-FFF2-40B4-BE49-F238E27FC236}">
                <a16:creationId xmlns:a16="http://schemas.microsoft.com/office/drawing/2014/main" id="{31E1BA4E-BF60-59C7-E11E-3C67F7D1C306}"/>
              </a:ext>
            </a:extLst>
          </p:cNvPr>
          <p:cNvSpPr>
            <a:spLocks noGrp="1"/>
          </p:cNvSpPr>
          <p:nvPr>
            <p:ph sz="half" idx="1"/>
          </p:nvPr>
        </p:nvSpPr>
        <p:spPr/>
        <p:txBody>
          <a:bodyPr/>
          <a:lstStyle/>
          <a:p>
            <a:r>
              <a:rPr lang="nb-NO"/>
              <a:t>Hva må du huske på når du representerer en brukerorganisasjon?</a:t>
            </a:r>
          </a:p>
          <a:p>
            <a:r>
              <a:rPr lang="nb-NO"/>
              <a:t>Hvordan kan oppgaven bli lettere når du representerer en organisasjon eller forening?</a:t>
            </a:r>
          </a:p>
          <a:p>
            <a:endParaRPr lang="nb-NO"/>
          </a:p>
        </p:txBody>
      </p:sp>
    </p:spTree>
    <p:extLst>
      <p:ext uri="{BB962C8B-B14F-4D97-AF65-F5344CB8AC3E}">
        <p14:creationId xmlns:p14="http://schemas.microsoft.com/office/powerpoint/2010/main" val="1264801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A520-A585-5150-C6AC-F8B1C672C66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1109A8B-013A-49C1-F0D5-8BA08D68476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6FBAF888-7117-A3CA-E966-4FFCE4FE97D9}"/>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F0AD05F6-C98C-EE5B-91C1-6B24199B35F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6797A3B-2ED7-93C2-B39C-9F4B0BB4969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9EF882B-5A75-93ED-3507-94013B410D7B}"/>
              </a:ext>
            </a:extLst>
          </p:cNvPr>
          <p:cNvSpPr>
            <a:spLocks noGrp="1"/>
          </p:cNvSpPr>
          <p:nvPr>
            <p:ph type="title"/>
          </p:nvPr>
        </p:nvSpPr>
        <p:spPr/>
        <p:txBody>
          <a:bodyPr/>
          <a:lstStyle/>
          <a:p>
            <a:r>
              <a:rPr lang="nb-NO"/>
              <a:t>Å representere en brukerorganisasjon	</a:t>
            </a:r>
          </a:p>
        </p:txBody>
      </p:sp>
      <p:sp>
        <p:nvSpPr>
          <p:cNvPr id="4" name="Plassholder for innhold 3">
            <a:extLst>
              <a:ext uri="{FF2B5EF4-FFF2-40B4-BE49-F238E27FC236}">
                <a16:creationId xmlns:a16="http://schemas.microsoft.com/office/drawing/2014/main" id="{31E1BA4E-BF60-59C7-E11E-3C67F7D1C306}"/>
              </a:ext>
            </a:extLst>
          </p:cNvPr>
          <p:cNvSpPr>
            <a:spLocks noGrp="1"/>
          </p:cNvSpPr>
          <p:nvPr>
            <p:ph idx="1"/>
          </p:nvPr>
        </p:nvSpPr>
        <p:spPr/>
        <p:txBody>
          <a:bodyPr/>
          <a:lstStyle/>
          <a:p>
            <a:r>
              <a:rPr lang="nb-NO"/>
              <a:t>Hva må du huske på når du representerer en brukerorganisasjon?</a:t>
            </a:r>
          </a:p>
          <a:p>
            <a:r>
              <a:rPr lang="nb-NO"/>
              <a:t>Hvordan kan oppgaven bli lettere når du representerer en organisasjon eller forening?</a:t>
            </a:r>
          </a:p>
          <a:p>
            <a:endParaRPr lang="nb-NO"/>
          </a:p>
        </p:txBody>
      </p:sp>
    </p:spTree>
    <p:extLst>
      <p:ext uri="{BB962C8B-B14F-4D97-AF65-F5344CB8AC3E}">
        <p14:creationId xmlns:p14="http://schemas.microsoft.com/office/powerpoint/2010/main" val="337149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ECA2-BE1B-FDD5-8466-B7C02E04081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3BB4ECCB-1681-A4B3-B163-3EF5B2BE7E4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E0AD475F-B9EB-0B08-5E84-68898B250B6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7E47BCC-663A-3760-3215-5828B5E45D6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8ACC0B7-09D3-90A8-AA8D-45E8D261B2A6}"/>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754065FE-7F99-982C-FE6F-2AF94D99D9F8}"/>
              </a:ext>
            </a:extLst>
          </p:cNvPr>
          <p:cNvSpPr>
            <a:spLocks noGrp="1"/>
          </p:cNvSpPr>
          <p:nvPr>
            <p:ph type="title"/>
          </p:nvPr>
        </p:nvSpPr>
        <p:spPr/>
        <p:txBody>
          <a:bodyPr/>
          <a:lstStyle/>
          <a:p>
            <a:r>
              <a:rPr lang="nb-NO"/>
              <a:t>Å representere en brukerorganisasjon	</a:t>
            </a:r>
          </a:p>
        </p:txBody>
      </p:sp>
      <p:sp>
        <p:nvSpPr>
          <p:cNvPr id="3" name="Plassholder for innhold 2">
            <a:extLst>
              <a:ext uri="{FF2B5EF4-FFF2-40B4-BE49-F238E27FC236}">
                <a16:creationId xmlns:a16="http://schemas.microsoft.com/office/drawing/2014/main" id="{F41226CC-8DB7-8766-4968-D2BF1373A9AF}"/>
              </a:ext>
            </a:extLst>
          </p:cNvPr>
          <p:cNvSpPr>
            <a:spLocks noGrp="1"/>
          </p:cNvSpPr>
          <p:nvPr>
            <p:ph idx="1"/>
          </p:nvPr>
        </p:nvSpPr>
        <p:spPr/>
        <p:txBody>
          <a:bodyPr/>
          <a:lstStyle/>
          <a:p>
            <a:r>
              <a:rPr lang="nb-NO" sz="2800" b="0" i="0" u="none" strike="noStrike" baseline="0">
                <a:latin typeface="SourceSansPro-Regular"/>
              </a:rPr>
              <a:t>Organisasjonene fungerer som </a:t>
            </a:r>
            <a:r>
              <a:rPr lang="nb-NO" sz="2800" b="1" i="0" u="none" strike="noStrike" baseline="0">
                <a:latin typeface="SourceSansPro-Regular"/>
              </a:rPr>
              <a:t>møteplasser</a:t>
            </a:r>
            <a:r>
              <a:rPr lang="nb-NO" sz="2800" b="0" i="0" u="none" strike="noStrike" baseline="0">
                <a:latin typeface="SourceSansPro-Regular"/>
              </a:rPr>
              <a:t> </a:t>
            </a:r>
          </a:p>
          <a:p>
            <a:r>
              <a:rPr lang="nb-NO" b="0">
                <a:latin typeface="SourceSansPro-Regular"/>
              </a:rPr>
              <a:t>Spill ball med organisasjonen</a:t>
            </a:r>
          </a:p>
          <a:p>
            <a:r>
              <a:rPr lang="nb-NO" b="0">
                <a:latin typeface="SourceSansPro-Regular"/>
              </a:rPr>
              <a:t>Vedtekter</a:t>
            </a:r>
          </a:p>
          <a:p>
            <a:r>
              <a:rPr lang="nb-NO" b="0">
                <a:latin typeface="SourceSansPro-Regular"/>
              </a:rPr>
              <a:t>Prinsipprogram</a:t>
            </a:r>
          </a:p>
          <a:p>
            <a:r>
              <a:rPr lang="nb-NO" b="0">
                <a:latin typeface="SourceSansPro-Regular"/>
              </a:rPr>
              <a:t>Handlingsprogram</a:t>
            </a:r>
            <a:endParaRPr lang="nb-NO"/>
          </a:p>
        </p:txBody>
      </p:sp>
    </p:spTree>
    <p:extLst>
      <p:ext uri="{BB962C8B-B14F-4D97-AF65-F5344CB8AC3E}">
        <p14:creationId xmlns:p14="http://schemas.microsoft.com/office/powerpoint/2010/main" val="36535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Hvorfor brukermedvirkning </a:t>
            </a:r>
            <a:endParaRPr lang="nb-NO" sz="3600"/>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4" name="Bilde 3">
            <a:extLst>
              <a:ext uri="{FF2B5EF4-FFF2-40B4-BE49-F238E27FC236}">
                <a16:creationId xmlns:a16="http://schemas.microsoft.com/office/drawing/2014/main" id="{882B813F-0435-C515-F2DC-B67220564EFA}"/>
              </a:ext>
            </a:extLst>
          </p:cNvPr>
          <p:cNvPicPr>
            <a:picLocks noChangeAspect="1"/>
          </p:cNvPicPr>
          <p:nvPr/>
        </p:nvPicPr>
        <p:blipFill>
          <a:blip r:embed="rId7"/>
          <a:stretch>
            <a:fillRect/>
          </a:stretch>
        </p:blipFill>
        <p:spPr>
          <a:xfrm>
            <a:off x="1069291" y="1589758"/>
            <a:ext cx="3050533" cy="4301912"/>
          </a:xfrm>
          <a:prstGeom prst="rect">
            <a:avLst/>
          </a:prstGeom>
        </p:spPr>
      </p:pic>
      <p:pic>
        <p:nvPicPr>
          <p:cNvPr id="13" name="Bilde 12">
            <a:extLst>
              <a:ext uri="{FF2B5EF4-FFF2-40B4-BE49-F238E27FC236}">
                <a16:creationId xmlns:a16="http://schemas.microsoft.com/office/drawing/2014/main" id="{C0BC2886-EE4E-E96E-D019-E82B0E077908}"/>
              </a:ext>
            </a:extLst>
          </p:cNvPr>
          <p:cNvPicPr>
            <a:picLocks noChangeAspect="1"/>
          </p:cNvPicPr>
          <p:nvPr/>
        </p:nvPicPr>
        <p:blipFill>
          <a:blip r:embed="rId8"/>
          <a:stretch>
            <a:fillRect/>
          </a:stretch>
        </p:blipFill>
        <p:spPr>
          <a:xfrm>
            <a:off x="4421274" y="1627842"/>
            <a:ext cx="6832879" cy="2372113"/>
          </a:xfrm>
          <a:prstGeom prst="rect">
            <a:avLst/>
          </a:prstGeom>
        </p:spPr>
      </p:pic>
    </p:spTree>
    <p:extLst>
      <p:ext uri="{BB962C8B-B14F-4D97-AF65-F5344CB8AC3E}">
        <p14:creationId xmlns:p14="http://schemas.microsoft.com/office/powerpoint/2010/main" val="418290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B25A-DF7C-F44C-38BB-602377EFD421}"/>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EA421100-96CD-AD35-EFB3-57BEE9FA512E}"/>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E57538B-C81E-8BDB-DAD6-59BB91BD9164}"/>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8C8282B-31A7-4C43-EE79-EDA4FD3853B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58E8014-898D-4CFB-EA4E-2EB83C77F405}"/>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DA485ED0-AA60-F113-24BF-8289C95B7E40}"/>
              </a:ext>
            </a:extLst>
          </p:cNvPr>
          <p:cNvSpPr>
            <a:spLocks noGrp="1"/>
          </p:cNvSpPr>
          <p:nvPr>
            <p:ph type="title"/>
          </p:nvPr>
        </p:nvSpPr>
        <p:spPr/>
        <p:txBody>
          <a:bodyPr/>
          <a:lstStyle/>
          <a:p>
            <a:r>
              <a:rPr lang="nb-NO"/>
              <a:t>Brukerrepresentasjon er interessepolitikk	</a:t>
            </a:r>
          </a:p>
        </p:txBody>
      </p:sp>
      <p:pic>
        <p:nvPicPr>
          <p:cNvPr id="4" name="Plassholder for innhold 19">
            <a:extLst>
              <a:ext uri="{FF2B5EF4-FFF2-40B4-BE49-F238E27FC236}">
                <a16:creationId xmlns:a16="http://schemas.microsoft.com/office/drawing/2014/main" id="{4786AC72-A03F-EE7F-68EE-EE5C830417D5}"/>
              </a:ext>
            </a:extLst>
          </p:cNvPr>
          <p:cNvPicPr>
            <a:picLocks noGrp="1" noChangeAspect="1"/>
          </p:cNvPicPr>
          <p:nvPr>
            <p:ph idx="1"/>
          </p:nvPr>
        </p:nvPicPr>
        <p:blipFill>
          <a:blip r:embed="rId7"/>
          <a:stretch>
            <a:fillRect/>
          </a:stretch>
        </p:blipFill>
        <p:spPr>
          <a:xfrm>
            <a:off x="4742273" y="2690434"/>
            <a:ext cx="2526581" cy="3273644"/>
          </a:xfrm>
        </p:spPr>
      </p:pic>
    </p:spTree>
    <p:extLst>
      <p:ext uri="{BB962C8B-B14F-4D97-AF65-F5344CB8AC3E}">
        <p14:creationId xmlns:p14="http://schemas.microsoft.com/office/powerpoint/2010/main" val="270236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2544-CED0-FE69-6820-3CF79F82EA60}"/>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A3A05C9-A136-CBFE-A414-C9C685985626}"/>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958EE0F-A436-0037-E16D-C31CC5CFD7B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C3A33BB2-0F41-281F-86F2-D3FC67B7CFB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74CA769-6119-1B44-C5B0-2DBEFB1E66E5}"/>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4B0A40BD-044E-39D4-B629-3570EA20956F}"/>
              </a:ext>
            </a:extLst>
          </p:cNvPr>
          <p:cNvSpPr>
            <a:spLocks noGrp="1"/>
          </p:cNvSpPr>
          <p:nvPr>
            <p:ph type="title"/>
          </p:nvPr>
        </p:nvSpPr>
        <p:spPr/>
        <p:txBody>
          <a:bodyPr/>
          <a:lstStyle/>
          <a:p>
            <a:r>
              <a:rPr lang="nb-NO"/>
              <a:t>Prosessen for hvem som blir brukerrepresentant	</a:t>
            </a:r>
          </a:p>
        </p:txBody>
      </p:sp>
      <p:sp>
        <p:nvSpPr>
          <p:cNvPr id="9" name="Plassholder for innhold 8">
            <a:extLst>
              <a:ext uri="{FF2B5EF4-FFF2-40B4-BE49-F238E27FC236}">
                <a16:creationId xmlns:a16="http://schemas.microsoft.com/office/drawing/2014/main" id="{397898D2-E92B-CEBA-3E7B-5D69DD819EFE}"/>
              </a:ext>
            </a:extLst>
          </p:cNvPr>
          <p:cNvSpPr>
            <a:spLocks noGrp="1"/>
          </p:cNvSpPr>
          <p:nvPr>
            <p:ph idx="1"/>
          </p:nvPr>
        </p:nvSpPr>
        <p:spPr/>
        <p:txBody>
          <a:bodyPr/>
          <a:lstStyle/>
          <a:p>
            <a:r>
              <a:rPr lang="nb-NO"/>
              <a:t>Rutiner?</a:t>
            </a:r>
          </a:p>
          <a:p>
            <a:r>
              <a:rPr lang="nb-NO"/>
              <a:t>Nominasjonsprosess?</a:t>
            </a:r>
          </a:p>
          <a:p>
            <a:r>
              <a:rPr lang="nb-NO"/>
              <a:t>Regler for hvor lenge man kan ha et verv?</a:t>
            </a:r>
          </a:p>
          <a:p>
            <a:r>
              <a:rPr lang="nb-NO"/>
              <a:t>Unngå gjenbruk/overforbruk?</a:t>
            </a:r>
          </a:p>
          <a:p>
            <a:r>
              <a:rPr lang="nb-NO"/>
              <a:t>Representativitet?</a:t>
            </a:r>
          </a:p>
        </p:txBody>
      </p:sp>
    </p:spTree>
    <p:extLst>
      <p:ext uri="{BB962C8B-B14F-4D97-AF65-F5344CB8AC3E}">
        <p14:creationId xmlns:p14="http://schemas.microsoft.com/office/powerpoint/2010/main" val="219272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C958-0FA7-8168-727F-91A08E25800B}"/>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36646B4-44FA-84A0-F1BB-80CEC281FA7F}"/>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1308333-B30F-6E46-4DC3-33C89C64A98E}"/>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0ABC351-055B-C66D-25AD-436D66BCFFE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104D3937-59AD-B972-2F88-8768FAA37B36}"/>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28E27F52-11BD-6789-309C-A555D2128CE4}"/>
              </a:ext>
            </a:extLst>
          </p:cNvPr>
          <p:cNvSpPr>
            <a:spLocks noGrp="1"/>
          </p:cNvSpPr>
          <p:nvPr>
            <p:ph type="title"/>
          </p:nvPr>
        </p:nvSpPr>
        <p:spPr/>
        <p:txBody>
          <a:bodyPr/>
          <a:lstStyle/>
          <a:p>
            <a:r>
              <a:rPr lang="nb-NO"/>
              <a:t>Brukermedvirkning og likepersonsarbeid	</a:t>
            </a:r>
          </a:p>
        </p:txBody>
      </p:sp>
      <p:sp>
        <p:nvSpPr>
          <p:cNvPr id="9" name="Plassholder for innhold 8">
            <a:extLst>
              <a:ext uri="{FF2B5EF4-FFF2-40B4-BE49-F238E27FC236}">
                <a16:creationId xmlns:a16="http://schemas.microsoft.com/office/drawing/2014/main" id="{13F6498E-29B6-F0DD-273A-F60670FAB393}"/>
              </a:ext>
            </a:extLst>
          </p:cNvPr>
          <p:cNvSpPr>
            <a:spLocks noGrp="1"/>
          </p:cNvSpPr>
          <p:nvPr>
            <p:ph idx="1"/>
          </p:nvPr>
        </p:nvSpPr>
        <p:spPr/>
        <p:txBody>
          <a:bodyPr>
            <a:normAutofit/>
          </a:bodyPr>
          <a:lstStyle/>
          <a:p>
            <a:pPr marL="0" indent="0" algn="l">
              <a:buNone/>
            </a:pPr>
            <a:r>
              <a:rPr lang="nb-NO" b="0" i="1" u="none" strike="noStrike" baseline="0">
                <a:solidFill>
                  <a:schemeClr val="accent1"/>
                </a:solidFill>
                <a:latin typeface="SourceSansPro-It"/>
              </a:rPr>
              <a:t>«Likepersonsarbeid: organisert overføring av personlige erfaringer mellom personer med funksjonsnedsettelser og mellom pårørende. Normalt vil den som overfører erfaringer ha lengre og mer bearbeidet erfaring enn de øvrige,» </a:t>
            </a:r>
            <a:r>
              <a:rPr lang="nb-NO" sz="2400" b="0" i="0" u="none" strike="noStrike" baseline="0">
                <a:latin typeface="SourceSansPro-Regular"/>
              </a:rPr>
              <a:t>Forskrift om tilskudd til funksjonshemmedes organisasjoner</a:t>
            </a:r>
            <a:endParaRPr lang="nb-NO" sz="2400"/>
          </a:p>
        </p:txBody>
      </p:sp>
    </p:spTree>
    <p:extLst>
      <p:ext uri="{BB962C8B-B14F-4D97-AF65-F5344CB8AC3E}">
        <p14:creationId xmlns:p14="http://schemas.microsoft.com/office/powerpoint/2010/main" val="388467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8327-5014-4C35-F259-B2AD160E85D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4D4349EE-9B31-DDA9-707A-70451EE8376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E9A6DA30-9D6B-68E4-9997-A70CEFD6141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88A7F12-A916-075D-BB41-9D297448ABD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4878EA6A-8BC4-E7B8-FA7D-B5AD220C5936}"/>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497F371-38A6-BC5D-A908-150221691E6C}"/>
              </a:ext>
            </a:extLst>
          </p:cNvPr>
          <p:cNvSpPr>
            <a:spLocks noGrp="1"/>
          </p:cNvSpPr>
          <p:nvPr>
            <p:ph type="title"/>
          </p:nvPr>
        </p:nvSpPr>
        <p:spPr/>
        <p:txBody>
          <a:bodyPr/>
          <a:lstStyle/>
          <a:p>
            <a:r>
              <a:rPr lang="nb-NO"/>
              <a:t>Hvorfor er likepersonsarbeid likevel viktig for brukerrepresentasjon?	</a:t>
            </a:r>
          </a:p>
        </p:txBody>
      </p:sp>
      <p:sp>
        <p:nvSpPr>
          <p:cNvPr id="9" name="Plassholder for innhold 8">
            <a:extLst>
              <a:ext uri="{FF2B5EF4-FFF2-40B4-BE49-F238E27FC236}">
                <a16:creationId xmlns:a16="http://schemas.microsoft.com/office/drawing/2014/main" id="{4C29B003-4A74-7487-DB39-2B1D9A4D25C9}"/>
              </a:ext>
            </a:extLst>
          </p:cNvPr>
          <p:cNvSpPr>
            <a:spLocks noGrp="1"/>
          </p:cNvSpPr>
          <p:nvPr>
            <p:ph idx="1"/>
          </p:nvPr>
        </p:nvSpPr>
        <p:spPr/>
        <p:txBody>
          <a:bodyPr>
            <a:normAutofit/>
          </a:bodyPr>
          <a:lstStyle/>
          <a:p>
            <a:pPr marL="0" indent="0" algn="l">
              <a:buNone/>
            </a:pPr>
            <a:endParaRPr lang="nb-NO" sz="2400"/>
          </a:p>
        </p:txBody>
      </p:sp>
    </p:spTree>
    <p:extLst>
      <p:ext uri="{BB962C8B-B14F-4D97-AF65-F5344CB8AC3E}">
        <p14:creationId xmlns:p14="http://schemas.microsoft.com/office/powerpoint/2010/main" val="157718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02A1-D0B5-A13A-53A1-FF9B47FB9ABD}"/>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71AB90B-1710-173D-D7AA-063DCD382EC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70B9DEB-09B4-4148-F4B5-5A76CB7C3058}"/>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84A6078D-C49E-07AA-71FA-41917B9ED29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03178C8-7908-B289-E3D6-B190B53C29A1}"/>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5976300B-63B5-CB8F-9003-6A7A2F1AD8FC}"/>
              </a:ext>
            </a:extLst>
          </p:cNvPr>
          <p:cNvSpPr>
            <a:spLocks noGrp="1"/>
          </p:cNvSpPr>
          <p:nvPr>
            <p:ph type="title"/>
          </p:nvPr>
        </p:nvSpPr>
        <p:spPr/>
        <p:txBody>
          <a:bodyPr/>
          <a:lstStyle/>
          <a:p>
            <a:r>
              <a:rPr lang="nb-NO"/>
              <a:t>Hvor mye innflytelse får du?	</a:t>
            </a:r>
          </a:p>
        </p:txBody>
      </p:sp>
      <p:sp>
        <p:nvSpPr>
          <p:cNvPr id="9" name="Plassholder for innhold 8">
            <a:extLst>
              <a:ext uri="{FF2B5EF4-FFF2-40B4-BE49-F238E27FC236}">
                <a16:creationId xmlns:a16="http://schemas.microsoft.com/office/drawing/2014/main" id="{8B2E89F0-F6CE-3CD9-2E97-0C7847A7720C}"/>
              </a:ext>
            </a:extLst>
          </p:cNvPr>
          <p:cNvSpPr>
            <a:spLocks noGrp="1"/>
          </p:cNvSpPr>
          <p:nvPr>
            <p:ph idx="1"/>
          </p:nvPr>
        </p:nvSpPr>
        <p:spPr/>
        <p:txBody>
          <a:bodyPr>
            <a:normAutofit/>
          </a:bodyPr>
          <a:lstStyle/>
          <a:p>
            <a:r>
              <a:rPr lang="nb-NO" sz="2400"/>
              <a:t>Informasjon</a:t>
            </a:r>
          </a:p>
          <a:p>
            <a:r>
              <a:rPr lang="nb-NO" sz="2400"/>
              <a:t>Konsultasjon</a:t>
            </a:r>
          </a:p>
          <a:p>
            <a:r>
              <a:rPr lang="nb-NO" sz="2400"/>
              <a:t>Stemmerett</a:t>
            </a:r>
          </a:p>
          <a:p>
            <a:r>
              <a:rPr lang="nb-NO" sz="2400"/>
              <a:t>Innstillinger</a:t>
            </a:r>
          </a:p>
          <a:p>
            <a:r>
              <a:rPr lang="nb-NO" sz="2400"/>
              <a:t>Brukerstyring</a:t>
            </a:r>
          </a:p>
        </p:txBody>
      </p:sp>
    </p:spTree>
    <p:extLst>
      <p:ext uri="{BB962C8B-B14F-4D97-AF65-F5344CB8AC3E}">
        <p14:creationId xmlns:p14="http://schemas.microsoft.com/office/powerpoint/2010/main" val="17634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44D91-9061-2A95-61EF-F2AD03B1A1C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5C55C77-68BB-9E7F-D7B6-722DEC8D413E}"/>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5B54AAC4-37E4-2B3C-C110-C11D9F5E4B1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7D383BF7-BC85-2182-3CA5-C09FBA67CC6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01C1E789-C577-C7B0-D63C-05B87377B224}"/>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D3E3701D-C336-AAFC-8691-320903A4E7A5}"/>
              </a:ext>
            </a:extLst>
          </p:cNvPr>
          <p:cNvSpPr>
            <a:spLocks noGrp="1"/>
          </p:cNvSpPr>
          <p:nvPr>
            <p:ph type="title"/>
          </p:nvPr>
        </p:nvSpPr>
        <p:spPr/>
        <p:txBody>
          <a:bodyPr/>
          <a:lstStyle/>
          <a:p>
            <a:r>
              <a:rPr lang="nb-NO"/>
              <a:t>	Taushetsplikt og habilitet</a:t>
            </a:r>
          </a:p>
        </p:txBody>
      </p:sp>
      <p:sp>
        <p:nvSpPr>
          <p:cNvPr id="9" name="Plassholder for innhold 8">
            <a:extLst>
              <a:ext uri="{FF2B5EF4-FFF2-40B4-BE49-F238E27FC236}">
                <a16:creationId xmlns:a16="http://schemas.microsoft.com/office/drawing/2014/main" id="{3EF78E13-5B77-1DF4-7BE5-51A2E78CCE25}"/>
              </a:ext>
            </a:extLst>
          </p:cNvPr>
          <p:cNvSpPr>
            <a:spLocks noGrp="1"/>
          </p:cNvSpPr>
          <p:nvPr>
            <p:ph idx="1"/>
          </p:nvPr>
        </p:nvSpPr>
        <p:spPr/>
        <p:txBody>
          <a:bodyPr>
            <a:normAutofit/>
          </a:bodyPr>
          <a:lstStyle/>
          <a:p>
            <a:r>
              <a:rPr lang="nb-NO" sz="2400"/>
              <a:t>Etikk</a:t>
            </a:r>
          </a:p>
          <a:p>
            <a:r>
              <a:rPr lang="nb-NO" sz="2400"/>
              <a:t>Formelle regler</a:t>
            </a:r>
          </a:p>
          <a:p>
            <a:r>
              <a:rPr lang="nb-NO" sz="2400"/>
              <a:t>Erklæringer om taushetsplikt</a:t>
            </a:r>
          </a:p>
          <a:p>
            <a:r>
              <a:rPr lang="nb-NO" sz="2400"/>
              <a:t>Habilitet</a:t>
            </a:r>
          </a:p>
          <a:p>
            <a:r>
              <a:rPr lang="nb-NO" sz="2400"/>
              <a:t>Forvaltningslovens §6</a:t>
            </a:r>
          </a:p>
          <a:p>
            <a:endParaRPr lang="nb-NO" sz="2400"/>
          </a:p>
        </p:txBody>
      </p:sp>
      <p:pic>
        <p:nvPicPr>
          <p:cNvPr id="4" name="Bilde 3" descr="Et bilde som inneholder Font, Grafikk, design, logo&#10;&#10;Automatisk generert beskrivelse">
            <a:extLst>
              <a:ext uri="{FF2B5EF4-FFF2-40B4-BE49-F238E27FC236}">
                <a16:creationId xmlns:a16="http://schemas.microsoft.com/office/drawing/2014/main" id="{75D9164A-A95B-35B4-E522-51E71199C72B}"/>
              </a:ext>
            </a:extLst>
          </p:cNvPr>
          <p:cNvPicPr>
            <a:picLocks noChangeAspect="1"/>
          </p:cNvPicPr>
          <p:nvPr/>
        </p:nvPicPr>
        <p:blipFill>
          <a:blip r:embed="rId7"/>
          <a:stretch>
            <a:fillRect/>
          </a:stretch>
        </p:blipFill>
        <p:spPr>
          <a:xfrm>
            <a:off x="7326238" y="1819634"/>
            <a:ext cx="2102741" cy="2491109"/>
          </a:xfrm>
          <a:prstGeom prst="rect">
            <a:avLst/>
          </a:prstGeom>
        </p:spPr>
      </p:pic>
    </p:spTree>
    <p:extLst>
      <p:ext uri="{BB962C8B-B14F-4D97-AF65-F5344CB8AC3E}">
        <p14:creationId xmlns:p14="http://schemas.microsoft.com/office/powerpoint/2010/main" val="357879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1547C-AA12-C2B0-C851-9276610921B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CAB64C2B-723F-CE40-A85A-3E10597F73D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592AED5-EDA6-F290-517B-6C40D2847E7C}"/>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8637F66F-6AD6-C512-BA25-B3D618983D5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06B92CC0-A57F-E89D-A206-E880765A5EAC}"/>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77A7558E-4EA6-BCA1-BC30-0687C80EADB9}"/>
              </a:ext>
            </a:extLst>
          </p:cNvPr>
          <p:cNvSpPr>
            <a:spLocks noGrp="1"/>
          </p:cNvSpPr>
          <p:nvPr>
            <p:ph type="title"/>
          </p:nvPr>
        </p:nvSpPr>
        <p:spPr/>
        <p:txBody>
          <a:bodyPr/>
          <a:lstStyle/>
          <a:p>
            <a:r>
              <a:rPr lang="nb-NO"/>
              <a:t>Hvorfor skal man velge å bli brukermedvirker?</a:t>
            </a:r>
          </a:p>
        </p:txBody>
      </p:sp>
      <p:sp>
        <p:nvSpPr>
          <p:cNvPr id="9" name="Plassholder for innhold 8">
            <a:extLst>
              <a:ext uri="{FF2B5EF4-FFF2-40B4-BE49-F238E27FC236}">
                <a16:creationId xmlns:a16="http://schemas.microsoft.com/office/drawing/2014/main" id="{083DC52E-F8A1-1A11-606F-96C248053C65}"/>
              </a:ext>
            </a:extLst>
          </p:cNvPr>
          <p:cNvSpPr>
            <a:spLocks noGrp="1"/>
          </p:cNvSpPr>
          <p:nvPr>
            <p:ph idx="1"/>
          </p:nvPr>
        </p:nvSpPr>
        <p:spPr/>
        <p:txBody>
          <a:bodyPr>
            <a:normAutofit/>
          </a:bodyPr>
          <a:lstStyle/>
          <a:p>
            <a:pPr marL="0" indent="0" algn="l">
              <a:buNone/>
            </a:pPr>
            <a:r>
              <a:rPr lang="nb-NO" sz="1800" b="0" i="0" u="none" strike="noStrike" baseline="0">
                <a:latin typeface="SourceSansPro-Regular"/>
              </a:rPr>
              <a:t>Blant tillitsvalgte i Foreningen for muskelsyke er den vanligste begrunnelsen for å bli brukermedvirker og brukerrepresentant at man ønsker å gjøre noe som faktisk gir resultater for seg selv og andre.</a:t>
            </a:r>
          </a:p>
          <a:p>
            <a:pPr algn="l"/>
            <a:endParaRPr lang="nb-NO" sz="2400"/>
          </a:p>
        </p:txBody>
      </p:sp>
      <p:pic>
        <p:nvPicPr>
          <p:cNvPr id="4" name="Bilde 3">
            <a:extLst>
              <a:ext uri="{FF2B5EF4-FFF2-40B4-BE49-F238E27FC236}">
                <a16:creationId xmlns:a16="http://schemas.microsoft.com/office/drawing/2014/main" id="{71150973-4E1E-BD40-FDDC-8B3EAFE90DC1}"/>
              </a:ext>
            </a:extLst>
          </p:cNvPr>
          <p:cNvPicPr>
            <a:picLocks noChangeAspect="1"/>
          </p:cNvPicPr>
          <p:nvPr/>
        </p:nvPicPr>
        <p:blipFill>
          <a:blip r:embed="rId7"/>
          <a:stretch>
            <a:fillRect/>
          </a:stretch>
        </p:blipFill>
        <p:spPr>
          <a:xfrm>
            <a:off x="2131925" y="2597257"/>
            <a:ext cx="7561377" cy="1404037"/>
          </a:xfrm>
          <a:prstGeom prst="rect">
            <a:avLst/>
          </a:prstGeom>
        </p:spPr>
      </p:pic>
    </p:spTree>
    <p:extLst>
      <p:ext uri="{BB962C8B-B14F-4D97-AF65-F5344CB8AC3E}">
        <p14:creationId xmlns:p14="http://schemas.microsoft.com/office/powerpoint/2010/main" val="2620486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7492-BA6D-5A92-5EB4-890047A06A6D}"/>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6B5F1B7-9EC0-DCCD-BE7D-95B6C3956BE3}"/>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8188B95-0A0E-FDAD-3743-90840887A1D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0935E03-9C18-ECC3-6D00-88B039E05BF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4ABFA99E-9D64-4296-0525-B3898AB1B028}"/>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9A64293E-4FA4-1D94-B4CD-11F3BCE04CA7}"/>
              </a:ext>
            </a:extLst>
          </p:cNvPr>
          <p:cNvSpPr>
            <a:spLocks noGrp="1"/>
          </p:cNvSpPr>
          <p:nvPr>
            <p:ph type="title"/>
          </p:nvPr>
        </p:nvSpPr>
        <p:spPr/>
        <p:txBody>
          <a:bodyPr/>
          <a:lstStyle/>
          <a:p>
            <a:r>
              <a:rPr lang="nb-NO"/>
              <a:t>Brukermedvirkning i forskning</a:t>
            </a:r>
          </a:p>
        </p:txBody>
      </p:sp>
      <p:sp>
        <p:nvSpPr>
          <p:cNvPr id="3" name="Plassholder for innhold 2">
            <a:extLst>
              <a:ext uri="{FF2B5EF4-FFF2-40B4-BE49-F238E27FC236}">
                <a16:creationId xmlns:a16="http://schemas.microsoft.com/office/drawing/2014/main" id="{B63D0A0D-67EF-75AF-8DD5-EB91A603BBBD}"/>
              </a:ext>
            </a:extLst>
          </p:cNvPr>
          <p:cNvSpPr>
            <a:spLocks noGrp="1"/>
          </p:cNvSpPr>
          <p:nvPr>
            <p:ph sz="half" idx="1"/>
          </p:nvPr>
        </p:nvSpPr>
        <p:spPr/>
        <p:txBody>
          <a:bodyPr/>
          <a:lstStyle/>
          <a:p>
            <a:pPr algn="l"/>
            <a:r>
              <a:rPr lang="nb-NO" sz="1800" b="0" i="0" u="none" strike="noStrike" baseline="0">
                <a:latin typeface="SourceSansPro-Regular"/>
              </a:rPr>
              <a:t>Brukerne er de som blir berørt av forskningen. Det kan være en som selv har en funksjonshemning, eller som er pårørende.</a:t>
            </a:r>
          </a:p>
          <a:p>
            <a:pPr algn="l"/>
            <a:r>
              <a:rPr lang="nb-NO" sz="1800" b="0" i="0" u="none" strike="noStrike" baseline="0">
                <a:latin typeface="SourceSansPro-Regular"/>
              </a:rPr>
              <a:t>Brukermedvirkningen er med på å oppfylle en demokratisk rettighet, men skal også sikre at forskningen er målrettet. </a:t>
            </a:r>
          </a:p>
          <a:p>
            <a:pPr algn="l"/>
            <a:r>
              <a:rPr lang="nb-NO" sz="1800" b="0" i="0" u="none" strike="noStrike" baseline="0">
                <a:latin typeface="SourceSansPro-Regular"/>
              </a:rPr>
              <a:t>Brukere</a:t>
            </a:r>
            <a:r>
              <a:rPr lang="nb-NO" sz="1800" b="0">
                <a:latin typeface="SourceSansPro-Regular"/>
              </a:rPr>
              <a:t> </a:t>
            </a:r>
            <a:r>
              <a:rPr lang="nb-NO" sz="1800" b="0" i="0" u="none" strike="noStrike" baseline="0">
                <a:latin typeface="SourceSansPro-Regular"/>
              </a:rPr>
              <a:t>kommer ofte med forslag til hva som skal forskes på, men det er ofte først når noen bestemmer seg for å lage et forskningsprosjekt at vi begynner å snakke om brukermedvirkning.</a:t>
            </a:r>
            <a:endParaRPr lang="nb-NO"/>
          </a:p>
        </p:txBody>
      </p:sp>
      <p:sp>
        <p:nvSpPr>
          <p:cNvPr id="10" name="Plassholder for innhold 9">
            <a:extLst>
              <a:ext uri="{FF2B5EF4-FFF2-40B4-BE49-F238E27FC236}">
                <a16:creationId xmlns:a16="http://schemas.microsoft.com/office/drawing/2014/main" id="{9555CB45-CAFD-6D2F-1FB1-BF641AFFE94F}"/>
              </a:ext>
            </a:extLst>
          </p:cNvPr>
          <p:cNvSpPr>
            <a:spLocks noGrp="1"/>
          </p:cNvSpPr>
          <p:nvPr>
            <p:ph sz="half" idx="2"/>
          </p:nvPr>
        </p:nvSpPr>
        <p:spPr>
          <a:xfrm>
            <a:off x="6172200" y="1825625"/>
            <a:ext cx="5181600" cy="4138453"/>
          </a:xfrm>
        </p:spPr>
        <p:txBody>
          <a:bodyPr>
            <a:normAutofit/>
          </a:bodyPr>
          <a:lstStyle/>
          <a:p>
            <a:pPr marL="0" indent="0" algn="l">
              <a:buNone/>
            </a:pPr>
            <a:r>
              <a:rPr lang="nb-NO" sz="2400" b="0" i="1" u="none" strike="noStrike" baseline="0">
                <a:solidFill>
                  <a:srgbClr val="008CD3"/>
                </a:solidFill>
                <a:latin typeface="SourceSansPro-It"/>
              </a:rPr>
              <a:t>«Å huske at du representerer flere enn deg selv, og at akkurat du representerer en unik erfaring som fagfolk lett kan overse om du ikke er med.»</a:t>
            </a:r>
            <a:endParaRPr lang="nb-NO" sz="2400"/>
          </a:p>
        </p:txBody>
      </p:sp>
    </p:spTree>
    <p:extLst>
      <p:ext uri="{BB962C8B-B14F-4D97-AF65-F5344CB8AC3E}">
        <p14:creationId xmlns:p14="http://schemas.microsoft.com/office/powerpoint/2010/main" val="422372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EF192-3BAE-1F51-D64F-56DE4D641459}"/>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7149610A-1A35-34BB-3A0C-EE2A13D095F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3596AD-E823-7701-68F2-95BCA0D60934}"/>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47BB56D-3276-2C54-6571-7B20C4D838A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1B0A5CBB-78E0-1F99-F822-61103329DF64}"/>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112596C9-34D3-C315-6ACA-A4A42D060F0A}"/>
              </a:ext>
            </a:extLst>
          </p:cNvPr>
          <p:cNvSpPr>
            <a:spLocks noGrp="1"/>
          </p:cNvSpPr>
          <p:nvPr>
            <p:ph type="title"/>
          </p:nvPr>
        </p:nvSpPr>
        <p:spPr/>
        <p:txBody>
          <a:bodyPr/>
          <a:lstStyle/>
          <a:p>
            <a:r>
              <a:rPr lang="nb-NO"/>
              <a:t>Brukermedvirkning i forskning</a:t>
            </a:r>
          </a:p>
        </p:txBody>
      </p:sp>
      <p:pic>
        <p:nvPicPr>
          <p:cNvPr id="11" name="Plassholder for innhold 10">
            <a:extLst>
              <a:ext uri="{FF2B5EF4-FFF2-40B4-BE49-F238E27FC236}">
                <a16:creationId xmlns:a16="http://schemas.microsoft.com/office/drawing/2014/main" id="{6EB938C8-4FC0-2D59-21B7-0650068D67FC}"/>
              </a:ext>
            </a:extLst>
          </p:cNvPr>
          <p:cNvPicPr>
            <a:picLocks noGrp="1" noChangeAspect="1"/>
          </p:cNvPicPr>
          <p:nvPr>
            <p:ph idx="1"/>
          </p:nvPr>
        </p:nvPicPr>
        <p:blipFill>
          <a:blip r:embed="rId7"/>
          <a:stretch>
            <a:fillRect/>
          </a:stretch>
        </p:blipFill>
        <p:spPr>
          <a:xfrm>
            <a:off x="3570670" y="1512257"/>
            <a:ext cx="5050660" cy="4351338"/>
          </a:xfrm>
        </p:spPr>
      </p:pic>
    </p:spTree>
    <p:extLst>
      <p:ext uri="{BB962C8B-B14F-4D97-AF65-F5344CB8AC3E}">
        <p14:creationId xmlns:p14="http://schemas.microsoft.com/office/powerpoint/2010/main" val="312946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9E539-0154-76CA-61F2-322068EB76C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4FAE11FF-2FC6-AA86-31D2-D1BF031D40C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161DAA0-AC20-B47F-C392-E5171261689C}"/>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2C9E33F-5E13-717B-0326-5F0BD10514A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B372DC6-DA5B-FF3F-A47B-9CACCDABB1BE}"/>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D656703-FDAB-89EC-D77D-0B230CC8944B}"/>
              </a:ext>
            </a:extLst>
          </p:cNvPr>
          <p:cNvSpPr>
            <a:spLocks noGrp="1"/>
          </p:cNvSpPr>
          <p:nvPr>
            <p:ph type="title"/>
          </p:nvPr>
        </p:nvSpPr>
        <p:spPr/>
        <p:txBody>
          <a:bodyPr/>
          <a:lstStyle/>
          <a:p>
            <a:r>
              <a:rPr lang="nb-NO"/>
              <a:t>Hvordan bli en god representant?</a:t>
            </a:r>
          </a:p>
        </p:txBody>
      </p:sp>
      <p:sp>
        <p:nvSpPr>
          <p:cNvPr id="9" name="Plassholder for innhold 8">
            <a:extLst>
              <a:ext uri="{FF2B5EF4-FFF2-40B4-BE49-F238E27FC236}">
                <a16:creationId xmlns:a16="http://schemas.microsoft.com/office/drawing/2014/main" id="{F7E536A5-A2EA-56DD-B604-81F71C91E39B}"/>
              </a:ext>
            </a:extLst>
          </p:cNvPr>
          <p:cNvSpPr>
            <a:spLocks noGrp="1"/>
          </p:cNvSpPr>
          <p:nvPr>
            <p:ph idx="1"/>
          </p:nvPr>
        </p:nvSpPr>
        <p:spPr/>
        <p:txBody>
          <a:bodyPr/>
          <a:lstStyle/>
          <a:p>
            <a:pPr marL="0" indent="0">
              <a:buNone/>
            </a:pPr>
            <a:endParaRPr lang="nb-NO"/>
          </a:p>
          <a:p>
            <a:pPr marL="0" indent="0">
              <a:buNone/>
            </a:pPr>
            <a:r>
              <a:rPr lang="nb-NO"/>
              <a:t>Husk at du er viktig</a:t>
            </a:r>
          </a:p>
          <a:p>
            <a:pPr marL="0" indent="0">
              <a:buNone/>
            </a:pPr>
            <a:endParaRPr lang="nb-NO"/>
          </a:p>
          <a:p>
            <a:pPr marL="0" indent="0">
              <a:buNone/>
            </a:pPr>
            <a:r>
              <a:rPr lang="nb-NO"/>
              <a:t>Ta et kurs </a:t>
            </a:r>
          </a:p>
          <a:p>
            <a:pPr marL="0" indent="0">
              <a:buNone/>
            </a:pPr>
            <a:endParaRPr lang="nb-NO"/>
          </a:p>
          <a:p>
            <a:pPr marL="0" indent="0">
              <a:buNone/>
            </a:pPr>
            <a:r>
              <a:rPr lang="nb-NO"/>
              <a:t>Tenk gjennom hva du vil oppnå  </a:t>
            </a:r>
          </a:p>
        </p:txBody>
      </p:sp>
      <p:sp>
        <p:nvSpPr>
          <p:cNvPr id="18" name="Plassholder for innhold 17">
            <a:extLst>
              <a:ext uri="{FF2B5EF4-FFF2-40B4-BE49-F238E27FC236}">
                <a16:creationId xmlns:a16="http://schemas.microsoft.com/office/drawing/2014/main" id="{2F953D65-8B67-5C65-A085-76534D8A9CBB}"/>
              </a:ext>
            </a:extLst>
          </p:cNvPr>
          <p:cNvSpPr>
            <a:spLocks noGrp="1"/>
          </p:cNvSpPr>
          <p:nvPr>
            <p:ph sz="half" idx="4294967295"/>
          </p:nvPr>
        </p:nvSpPr>
        <p:spPr>
          <a:xfrm>
            <a:off x="7010400" y="1825625"/>
            <a:ext cx="5181600" cy="4351338"/>
          </a:xfrm>
        </p:spPr>
        <p:txBody>
          <a:bodyPr/>
          <a:lstStyle/>
          <a:p>
            <a:endParaRPr lang="nb-NO"/>
          </a:p>
          <a:p>
            <a:endParaRPr lang="nb-NO"/>
          </a:p>
        </p:txBody>
      </p:sp>
      <p:pic>
        <p:nvPicPr>
          <p:cNvPr id="13" name="Bilde 12">
            <a:extLst>
              <a:ext uri="{FF2B5EF4-FFF2-40B4-BE49-F238E27FC236}">
                <a16:creationId xmlns:a16="http://schemas.microsoft.com/office/drawing/2014/main" id="{1DD9310D-76F6-FA8D-8E13-B917907A11BA}"/>
              </a:ext>
            </a:extLst>
          </p:cNvPr>
          <p:cNvPicPr>
            <a:picLocks noChangeAspect="1"/>
          </p:cNvPicPr>
          <p:nvPr/>
        </p:nvPicPr>
        <p:blipFill>
          <a:blip r:embed="rId7"/>
          <a:stretch>
            <a:fillRect/>
          </a:stretch>
        </p:blipFill>
        <p:spPr>
          <a:xfrm>
            <a:off x="4082220" y="2304826"/>
            <a:ext cx="479033" cy="507212"/>
          </a:xfrm>
          <a:prstGeom prst="rect">
            <a:avLst/>
          </a:prstGeom>
        </p:spPr>
      </p:pic>
      <p:pic>
        <p:nvPicPr>
          <p:cNvPr id="16" name="Bilde 15">
            <a:extLst>
              <a:ext uri="{FF2B5EF4-FFF2-40B4-BE49-F238E27FC236}">
                <a16:creationId xmlns:a16="http://schemas.microsoft.com/office/drawing/2014/main" id="{B65FDB7E-2BD4-76F1-7E3E-B99240DF5846}"/>
              </a:ext>
            </a:extLst>
          </p:cNvPr>
          <p:cNvPicPr>
            <a:picLocks noChangeAspect="1"/>
          </p:cNvPicPr>
          <p:nvPr/>
        </p:nvPicPr>
        <p:blipFill>
          <a:blip r:embed="rId7"/>
          <a:stretch>
            <a:fillRect/>
          </a:stretch>
        </p:blipFill>
        <p:spPr>
          <a:xfrm>
            <a:off x="2657029" y="3331498"/>
            <a:ext cx="479033" cy="507212"/>
          </a:xfrm>
          <a:prstGeom prst="rect">
            <a:avLst/>
          </a:prstGeom>
        </p:spPr>
      </p:pic>
      <p:pic>
        <p:nvPicPr>
          <p:cNvPr id="17" name="Bilde 16">
            <a:extLst>
              <a:ext uri="{FF2B5EF4-FFF2-40B4-BE49-F238E27FC236}">
                <a16:creationId xmlns:a16="http://schemas.microsoft.com/office/drawing/2014/main" id="{29B3B1C9-510D-65B8-0706-37C76ED63B48}"/>
              </a:ext>
            </a:extLst>
          </p:cNvPr>
          <p:cNvPicPr>
            <a:picLocks noChangeAspect="1"/>
          </p:cNvPicPr>
          <p:nvPr/>
        </p:nvPicPr>
        <p:blipFill>
          <a:blip r:embed="rId7"/>
          <a:stretch>
            <a:fillRect/>
          </a:stretch>
        </p:blipFill>
        <p:spPr>
          <a:xfrm>
            <a:off x="5827176" y="4358170"/>
            <a:ext cx="479033" cy="507212"/>
          </a:xfrm>
          <a:prstGeom prst="rect">
            <a:avLst/>
          </a:prstGeom>
        </p:spPr>
      </p:pic>
    </p:spTree>
    <p:extLst>
      <p:ext uri="{BB962C8B-B14F-4D97-AF65-F5344CB8AC3E}">
        <p14:creationId xmlns:p14="http://schemas.microsoft.com/office/powerpoint/2010/main" val="135568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Hvorfor brukermedvirkning og CRPD</a:t>
            </a:r>
            <a:endParaRPr lang="nb-NO" sz="3600"/>
          </a:p>
        </p:txBody>
      </p:sp>
      <p:sp>
        <p:nvSpPr>
          <p:cNvPr id="3" name="Plassholder for innhold 2">
            <a:extLst>
              <a:ext uri="{FF2B5EF4-FFF2-40B4-BE49-F238E27FC236}">
                <a16:creationId xmlns:a16="http://schemas.microsoft.com/office/drawing/2014/main" id="{562C106C-B590-F826-C407-2464B27E24B3}"/>
              </a:ext>
            </a:extLst>
          </p:cNvPr>
          <p:cNvSpPr>
            <a:spLocks noGrp="1"/>
          </p:cNvSpPr>
          <p:nvPr>
            <p:ph sz="half" idx="1"/>
          </p:nvPr>
        </p:nvSpPr>
        <p:spPr/>
        <p:txBody>
          <a:bodyPr/>
          <a:lstStyle/>
          <a:p>
            <a:r>
              <a:rPr lang="nb-NO"/>
              <a:t>CRPD – FNs konvensjon om rettighetene til personer med nedsatt funksjonsevne</a:t>
            </a:r>
          </a:p>
          <a:p>
            <a:r>
              <a:rPr lang="nb-NO"/>
              <a:t>Ratifisert, men ikke tatt inn i norsk lov</a:t>
            </a:r>
          </a:p>
          <a:p>
            <a:r>
              <a:rPr lang="nb-NO"/>
              <a:t>Krever fortsatt rettighetskamp</a:t>
            </a:r>
          </a:p>
          <a:p>
            <a:endParaRPr lang="nb-NO"/>
          </a:p>
        </p:txBody>
      </p:sp>
      <p:pic>
        <p:nvPicPr>
          <p:cNvPr id="12" name="Plassholder for innhold 11">
            <a:extLst>
              <a:ext uri="{FF2B5EF4-FFF2-40B4-BE49-F238E27FC236}">
                <a16:creationId xmlns:a16="http://schemas.microsoft.com/office/drawing/2014/main" id="{03671D85-165B-AB56-E178-1BFB5EC79B69}"/>
              </a:ext>
            </a:extLst>
          </p:cNvPr>
          <p:cNvPicPr>
            <a:picLocks noGrp="1" noChangeAspect="1"/>
          </p:cNvPicPr>
          <p:nvPr>
            <p:ph sz="half" idx="2"/>
          </p:nvPr>
        </p:nvPicPr>
        <p:blipFill>
          <a:blip r:embed="rId3"/>
          <a:stretch>
            <a:fillRect/>
          </a:stretch>
        </p:blipFill>
        <p:spPr>
          <a:xfrm>
            <a:off x="6847114" y="1825624"/>
            <a:ext cx="4276412" cy="3600485"/>
          </a:xfrm>
        </p:spPr>
      </p:pic>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03307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4FF6-AC53-F322-FB25-514FD60AAF6E}"/>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4588D07-9862-73EB-CF74-717679AEC4C9}"/>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E0A10D2-A9B5-7BE0-7469-FE31B963C5F7}"/>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2DB2AE5-2054-9BD2-BADA-BC2B1BAF7E1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3628F46-EB8A-3EE8-63A1-346A51CEBBE7}"/>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0770C541-1EEC-66A2-9A2F-5E635D8E35DB}"/>
              </a:ext>
            </a:extLst>
          </p:cNvPr>
          <p:cNvSpPr>
            <a:spLocks noGrp="1"/>
          </p:cNvSpPr>
          <p:nvPr>
            <p:ph type="title"/>
          </p:nvPr>
        </p:nvSpPr>
        <p:spPr/>
        <p:txBody>
          <a:bodyPr/>
          <a:lstStyle/>
          <a:p>
            <a:r>
              <a:rPr lang="nb-NO"/>
              <a:t>Hvordan bli en god representant?</a:t>
            </a:r>
          </a:p>
        </p:txBody>
      </p:sp>
      <p:sp>
        <p:nvSpPr>
          <p:cNvPr id="9" name="Plassholder for innhold 8">
            <a:extLst>
              <a:ext uri="{FF2B5EF4-FFF2-40B4-BE49-F238E27FC236}">
                <a16:creationId xmlns:a16="http://schemas.microsoft.com/office/drawing/2014/main" id="{D69BA469-009D-7FDE-FE23-2A2716590805}"/>
              </a:ext>
            </a:extLst>
          </p:cNvPr>
          <p:cNvSpPr>
            <a:spLocks noGrp="1"/>
          </p:cNvSpPr>
          <p:nvPr>
            <p:ph idx="1"/>
          </p:nvPr>
        </p:nvSpPr>
        <p:spPr/>
        <p:txBody>
          <a:bodyPr/>
          <a:lstStyle/>
          <a:p>
            <a:pPr marL="0" indent="0">
              <a:buNone/>
            </a:pPr>
            <a:endParaRPr lang="nb-NO"/>
          </a:p>
          <a:p>
            <a:pPr marL="0" indent="0">
              <a:buNone/>
            </a:pPr>
            <a:r>
              <a:rPr lang="nb-NO"/>
              <a:t>Vær godt forberedt</a:t>
            </a:r>
          </a:p>
          <a:p>
            <a:pPr marL="0" indent="0">
              <a:buNone/>
            </a:pPr>
            <a:endParaRPr lang="nb-NO"/>
          </a:p>
          <a:p>
            <a:pPr marL="0" indent="0">
              <a:buNone/>
            </a:pPr>
            <a:r>
              <a:rPr lang="nb-NO"/>
              <a:t>Hvem kan du samarbeide med?</a:t>
            </a:r>
          </a:p>
          <a:p>
            <a:pPr marL="0" indent="0">
              <a:buNone/>
            </a:pPr>
            <a:endParaRPr lang="nb-NO"/>
          </a:p>
          <a:p>
            <a:pPr marL="0" indent="0">
              <a:buNone/>
            </a:pPr>
            <a:r>
              <a:rPr lang="nb-NO"/>
              <a:t>Finn informasjon</a:t>
            </a:r>
          </a:p>
        </p:txBody>
      </p:sp>
      <p:pic>
        <p:nvPicPr>
          <p:cNvPr id="13" name="Bilde 12">
            <a:extLst>
              <a:ext uri="{FF2B5EF4-FFF2-40B4-BE49-F238E27FC236}">
                <a16:creationId xmlns:a16="http://schemas.microsoft.com/office/drawing/2014/main" id="{01041E08-CD27-69E9-30F3-DDCC8A8C7857}"/>
              </a:ext>
            </a:extLst>
          </p:cNvPr>
          <p:cNvPicPr>
            <a:picLocks noChangeAspect="1"/>
          </p:cNvPicPr>
          <p:nvPr/>
        </p:nvPicPr>
        <p:blipFill>
          <a:blip r:embed="rId7"/>
          <a:stretch>
            <a:fillRect/>
          </a:stretch>
        </p:blipFill>
        <p:spPr>
          <a:xfrm>
            <a:off x="4082220" y="2304826"/>
            <a:ext cx="479033" cy="507212"/>
          </a:xfrm>
          <a:prstGeom prst="rect">
            <a:avLst/>
          </a:prstGeom>
        </p:spPr>
      </p:pic>
      <p:pic>
        <p:nvPicPr>
          <p:cNvPr id="16" name="Bilde 15">
            <a:extLst>
              <a:ext uri="{FF2B5EF4-FFF2-40B4-BE49-F238E27FC236}">
                <a16:creationId xmlns:a16="http://schemas.microsoft.com/office/drawing/2014/main" id="{A0FF65E2-B527-5808-53DF-B2B2168E466C}"/>
              </a:ext>
            </a:extLst>
          </p:cNvPr>
          <p:cNvPicPr>
            <a:picLocks noChangeAspect="1"/>
          </p:cNvPicPr>
          <p:nvPr/>
        </p:nvPicPr>
        <p:blipFill>
          <a:blip r:embed="rId7"/>
          <a:stretch>
            <a:fillRect/>
          </a:stretch>
        </p:blipFill>
        <p:spPr>
          <a:xfrm>
            <a:off x="5856482" y="3283007"/>
            <a:ext cx="479033" cy="507212"/>
          </a:xfrm>
          <a:prstGeom prst="rect">
            <a:avLst/>
          </a:prstGeom>
        </p:spPr>
      </p:pic>
      <p:pic>
        <p:nvPicPr>
          <p:cNvPr id="17" name="Bilde 16">
            <a:extLst>
              <a:ext uri="{FF2B5EF4-FFF2-40B4-BE49-F238E27FC236}">
                <a16:creationId xmlns:a16="http://schemas.microsoft.com/office/drawing/2014/main" id="{7502C05D-6949-9978-70A6-021DD85A9EDB}"/>
              </a:ext>
            </a:extLst>
          </p:cNvPr>
          <p:cNvPicPr>
            <a:picLocks noChangeAspect="1"/>
          </p:cNvPicPr>
          <p:nvPr/>
        </p:nvPicPr>
        <p:blipFill>
          <a:blip r:embed="rId7"/>
          <a:stretch>
            <a:fillRect/>
          </a:stretch>
        </p:blipFill>
        <p:spPr>
          <a:xfrm>
            <a:off x="3686039" y="4358170"/>
            <a:ext cx="479033" cy="507212"/>
          </a:xfrm>
          <a:prstGeom prst="rect">
            <a:avLst/>
          </a:prstGeom>
        </p:spPr>
      </p:pic>
    </p:spTree>
    <p:extLst>
      <p:ext uri="{BB962C8B-B14F-4D97-AF65-F5344CB8AC3E}">
        <p14:creationId xmlns:p14="http://schemas.microsoft.com/office/powerpoint/2010/main" val="106945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0B12A-2164-7B6A-C7A0-F03AD189103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03A36D3-CC82-28C4-A6A8-843672ED06D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1846DF1-1C90-CB44-FFEE-557EE1B232B7}"/>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569A9C56-311B-7218-4371-898645FF1DE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DE26ACE8-7682-FC95-175E-31771A5FC2F4}"/>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C6FD8ECA-BEDB-56D7-3A6F-4A324C4035EA}"/>
              </a:ext>
            </a:extLst>
          </p:cNvPr>
          <p:cNvSpPr>
            <a:spLocks noGrp="1"/>
          </p:cNvSpPr>
          <p:nvPr>
            <p:ph type="title"/>
          </p:nvPr>
        </p:nvSpPr>
        <p:spPr/>
        <p:txBody>
          <a:bodyPr/>
          <a:lstStyle/>
          <a:p>
            <a:r>
              <a:rPr lang="nb-NO"/>
              <a:t>Hvordan bli en god representant?</a:t>
            </a:r>
          </a:p>
        </p:txBody>
      </p:sp>
      <p:sp>
        <p:nvSpPr>
          <p:cNvPr id="9" name="Plassholder for innhold 8">
            <a:extLst>
              <a:ext uri="{FF2B5EF4-FFF2-40B4-BE49-F238E27FC236}">
                <a16:creationId xmlns:a16="http://schemas.microsoft.com/office/drawing/2014/main" id="{FF3FA924-A030-91AF-D0A9-0912C024041A}"/>
              </a:ext>
            </a:extLst>
          </p:cNvPr>
          <p:cNvSpPr>
            <a:spLocks noGrp="1"/>
          </p:cNvSpPr>
          <p:nvPr>
            <p:ph idx="1"/>
          </p:nvPr>
        </p:nvSpPr>
        <p:spPr/>
        <p:txBody>
          <a:bodyPr/>
          <a:lstStyle/>
          <a:p>
            <a:pPr marL="0" indent="0">
              <a:buNone/>
            </a:pPr>
            <a:endParaRPr lang="nb-NO"/>
          </a:p>
          <a:p>
            <a:pPr marL="0" indent="0">
              <a:buNone/>
            </a:pPr>
            <a:r>
              <a:rPr lang="nb-NO"/>
              <a:t>Husk det </a:t>
            </a:r>
            <a:r>
              <a:rPr lang="nb-NO" err="1"/>
              <a:t>interseksjonelle</a:t>
            </a:r>
            <a:r>
              <a:rPr lang="nb-NO"/>
              <a:t> perspektivet</a:t>
            </a:r>
          </a:p>
          <a:p>
            <a:pPr marL="0" indent="0">
              <a:buNone/>
            </a:pPr>
            <a:endParaRPr lang="nb-NO"/>
          </a:p>
          <a:p>
            <a:pPr marL="0" indent="0">
              <a:buNone/>
            </a:pPr>
            <a:r>
              <a:rPr lang="nb-NO"/>
              <a:t>Lag et notat</a:t>
            </a:r>
          </a:p>
          <a:p>
            <a:pPr marL="0" indent="0">
              <a:buNone/>
            </a:pPr>
            <a:endParaRPr lang="nb-NO"/>
          </a:p>
          <a:p>
            <a:pPr marL="0" indent="0">
              <a:buNone/>
            </a:pPr>
            <a:r>
              <a:rPr lang="nb-NO"/>
              <a:t>Timing</a:t>
            </a:r>
          </a:p>
        </p:txBody>
      </p:sp>
      <p:pic>
        <p:nvPicPr>
          <p:cNvPr id="13" name="Bilde 12">
            <a:extLst>
              <a:ext uri="{FF2B5EF4-FFF2-40B4-BE49-F238E27FC236}">
                <a16:creationId xmlns:a16="http://schemas.microsoft.com/office/drawing/2014/main" id="{AB31DFA1-7045-8886-BDB1-5F3DE266C14E}"/>
              </a:ext>
            </a:extLst>
          </p:cNvPr>
          <p:cNvPicPr>
            <a:picLocks noChangeAspect="1"/>
          </p:cNvPicPr>
          <p:nvPr/>
        </p:nvPicPr>
        <p:blipFill>
          <a:blip r:embed="rId7"/>
          <a:stretch>
            <a:fillRect/>
          </a:stretch>
        </p:blipFill>
        <p:spPr>
          <a:xfrm>
            <a:off x="6925903" y="2304826"/>
            <a:ext cx="479033" cy="507212"/>
          </a:xfrm>
          <a:prstGeom prst="rect">
            <a:avLst/>
          </a:prstGeom>
        </p:spPr>
      </p:pic>
      <p:pic>
        <p:nvPicPr>
          <p:cNvPr id="16" name="Bilde 15">
            <a:extLst>
              <a:ext uri="{FF2B5EF4-FFF2-40B4-BE49-F238E27FC236}">
                <a16:creationId xmlns:a16="http://schemas.microsoft.com/office/drawing/2014/main" id="{68B393F0-E51D-726B-4784-EDF78D26D9EC}"/>
              </a:ext>
            </a:extLst>
          </p:cNvPr>
          <p:cNvPicPr>
            <a:picLocks noChangeAspect="1"/>
          </p:cNvPicPr>
          <p:nvPr/>
        </p:nvPicPr>
        <p:blipFill>
          <a:blip r:embed="rId7"/>
          <a:stretch>
            <a:fillRect/>
          </a:stretch>
        </p:blipFill>
        <p:spPr>
          <a:xfrm>
            <a:off x="2882170" y="3331498"/>
            <a:ext cx="479033" cy="507212"/>
          </a:xfrm>
          <a:prstGeom prst="rect">
            <a:avLst/>
          </a:prstGeom>
        </p:spPr>
      </p:pic>
      <p:pic>
        <p:nvPicPr>
          <p:cNvPr id="17" name="Bilde 16">
            <a:extLst>
              <a:ext uri="{FF2B5EF4-FFF2-40B4-BE49-F238E27FC236}">
                <a16:creationId xmlns:a16="http://schemas.microsoft.com/office/drawing/2014/main" id="{EF32E99E-6FF7-5070-A3BE-71A366842159}"/>
              </a:ext>
            </a:extLst>
          </p:cNvPr>
          <p:cNvPicPr>
            <a:picLocks noChangeAspect="1"/>
          </p:cNvPicPr>
          <p:nvPr/>
        </p:nvPicPr>
        <p:blipFill>
          <a:blip r:embed="rId7"/>
          <a:stretch>
            <a:fillRect/>
          </a:stretch>
        </p:blipFill>
        <p:spPr>
          <a:xfrm>
            <a:off x="2098400" y="4358170"/>
            <a:ext cx="479033" cy="507212"/>
          </a:xfrm>
          <a:prstGeom prst="rect">
            <a:avLst/>
          </a:prstGeom>
        </p:spPr>
      </p:pic>
    </p:spTree>
    <p:extLst>
      <p:ext uri="{BB962C8B-B14F-4D97-AF65-F5344CB8AC3E}">
        <p14:creationId xmlns:p14="http://schemas.microsoft.com/office/powerpoint/2010/main" val="52767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18C15-D564-BD0C-05BA-60910A567BE2}"/>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B2BC25E-7618-0984-EC3E-4810C72D570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E2AEDAC-7760-9DC6-084E-627B28DC688D}"/>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C68D350B-59A6-751E-201E-179E5C0C72A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C2B5AF2-C2B2-A3A7-3CED-99598A542C00}"/>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E6E8C342-D319-1C62-6820-AAFE1B7ECF0D}"/>
              </a:ext>
            </a:extLst>
          </p:cNvPr>
          <p:cNvSpPr>
            <a:spLocks noGrp="1"/>
          </p:cNvSpPr>
          <p:nvPr>
            <p:ph type="title"/>
          </p:nvPr>
        </p:nvSpPr>
        <p:spPr/>
        <p:txBody>
          <a:bodyPr/>
          <a:lstStyle/>
          <a:p>
            <a:r>
              <a:rPr lang="nb-NO"/>
              <a:t>Hvordan bli en god representant?</a:t>
            </a:r>
          </a:p>
        </p:txBody>
      </p:sp>
      <p:sp>
        <p:nvSpPr>
          <p:cNvPr id="9" name="Plassholder for innhold 8">
            <a:extLst>
              <a:ext uri="{FF2B5EF4-FFF2-40B4-BE49-F238E27FC236}">
                <a16:creationId xmlns:a16="http://schemas.microsoft.com/office/drawing/2014/main" id="{B950C6E1-E6B9-F547-4E29-9681523E9296}"/>
              </a:ext>
            </a:extLst>
          </p:cNvPr>
          <p:cNvSpPr>
            <a:spLocks noGrp="1"/>
          </p:cNvSpPr>
          <p:nvPr>
            <p:ph idx="1"/>
          </p:nvPr>
        </p:nvSpPr>
        <p:spPr/>
        <p:txBody>
          <a:bodyPr/>
          <a:lstStyle/>
          <a:p>
            <a:pPr marL="0" indent="0">
              <a:buNone/>
            </a:pPr>
            <a:endParaRPr lang="nb-NO"/>
          </a:p>
          <a:p>
            <a:pPr marL="0" indent="0">
              <a:buNone/>
            </a:pPr>
            <a:r>
              <a:rPr lang="nb-NO"/>
              <a:t>Blir alt som skal behandles behandlet?</a:t>
            </a:r>
          </a:p>
          <a:p>
            <a:pPr marL="0" indent="0">
              <a:buNone/>
            </a:pPr>
            <a:endParaRPr lang="nb-NO"/>
          </a:p>
          <a:p>
            <a:pPr marL="0" indent="0">
              <a:buNone/>
            </a:pPr>
            <a:r>
              <a:rPr lang="nb-NO"/>
              <a:t>Bruk CRPD!</a:t>
            </a:r>
          </a:p>
          <a:p>
            <a:pPr marL="0" indent="0">
              <a:buNone/>
            </a:pPr>
            <a:endParaRPr lang="nb-NO"/>
          </a:p>
        </p:txBody>
      </p:sp>
      <p:pic>
        <p:nvPicPr>
          <p:cNvPr id="13" name="Bilde 12">
            <a:extLst>
              <a:ext uri="{FF2B5EF4-FFF2-40B4-BE49-F238E27FC236}">
                <a16:creationId xmlns:a16="http://schemas.microsoft.com/office/drawing/2014/main" id="{753CA49E-9EDC-456E-E91B-7B9D085D3BA0}"/>
              </a:ext>
            </a:extLst>
          </p:cNvPr>
          <p:cNvPicPr>
            <a:picLocks noChangeAspect="1"/>
          </p:cNvPicPr>
          <p:nvPr/>
        </p:nvPicPr>
        <p:blipFill>
          <a:blip r:embed="rId7"/>
          <a:stretch>
            <a:fillRect/>
          </a:stretch>
        </p:blipFill>
        <p:spPr>
          <a:xfrm>
            <a:off x="6925903" y="2304826"/>
            <a:ext cx="479033" cy="507212"/>
          </a:xfrm>
          <a:prstGeom prst="rect">
            <a:avLst/>
          </a:prstGeom>
        </p:spPr>
      </p:pic>
      <p:pic>
        <p:nvPicPr>
          <p:cNvPr id="16" name="Bilde 15">
            <a:extLst>
              <a:ext uri="{FF2B5EF4-FFF2-40B4-BE49-F238E27FC236}">
                <a16:creationId xmlns:a16="http://schemas.microsoft.com/office/drawing/2014/main" id="{DD4B5C9B-2C39-929F-A191-620542099511}"/>
              </a:ext>
            </a:extLst>
          </p:cNvPr>
          <p:cNvPicPr>
            <a:picLocks noChangeAspect="1"/>
          </p:cNvPicPr>
          <p:nvPr/>
        </p:nvPicPr>
        <p:blipFill>
          <a:blip r:embed="rId7"/>
          <a:stretch>
            <a:fillRect/>
          </a:stretch>
        </p:blipFill>
        <p:spPr>
          <a:xfrm>
            <a:off x="2882170" y="3331498"/>
            <a:ext cx="479033" cy="507212"/>
          </a:xfrm>
          <a:prstGeom prst="rect">
            <a:avLst/>
          </a:prstGeom>
        </p:spPr>
      </p:pic>
    </p:spTree>
    <p:extLst>
      <p:ext uri="{BB962C8B-B14F-4D97-AF65-F5344CB8AC3E}">
        <p14:creationId xmlns:p14="http://schemas.microsoft.com/office/powerpoint/2010/main" val="81483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6009-F421-BEA3-1BC7-D3F566CA619C}"/>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8654214-7DB4-35AA-DB3C-5B7416F33C3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FC50CCD3-AF21-F52D-007E-0012904A1744}"/>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FA2414C-2E2E-52B8-E6C0-08910E403A5E}"/>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91A2D4D-528F-39A1-FD21-A78433BE2CF8}"/>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ACA45433-9DFB-F582-07CE-E7A9F14D4E45}"/>
              </a:ext>
            </a:extLst>
          </p:cNvPr>
          <p:cNvSpPr>
            <a:spLocks noGrp="1"/>
          </p:cNvSpPr>
          <p:nvPr>
            <p:ph type="title"/>
          </p:nvPr>
        </p:nvSpPr>
        <p:spPr/>
        <p:txBody>
          <a:bodyPr/>
          <a:lstStyle/>
          <a:p>
            <a:r>
              <a:rPr lang="nb-NO"/>
              <a:t>Hvordan bli en god representant?</a:t>
            </a:r>
          </a:p>
        </p:txBody>
      </p:sp>
      <p:sp>
        <p:nvSpPr>
          <p:cNvPr id="9" name="Plassholder for innhold 8">
            <a:extLst>
              <a:ext uri="{FF2B5EF4-FFF2-40B4-BE49-F238E27FC236}">
                <a16:creationId xmlns:a16="http://schemas.microsoft.com/office/drawing/2014/main" id="{0E8FDBD6-491E-ACA9-236D-FA607CA0FC4E}"/>
              </a:ext>
            </a:extLst>
          </p:cNvPr>
          <p:cNvSpPr>
            <a:spLocks noGrp="1"/>
          </p:cNvSpPr>
          <p:nvPr>
            <p:ph sz="half" idx="1"/>
          </p:nvPr>
        </p:nvSpPr>
        <p:spPr/>
        <p:txBody>
          <a:bodyPr>
            <a:normAutofit/>
          </a:bodyPr>
          <a:lstStyle/>
          <a:p>
            <a:pPr marL="0" indent="0">
              <a:buNone/>
            </a:pPr>
            <a:r>
              <a:rPr lang="nb-NO"/>
              <a:t>Husk at du er viktig</a:t>
            </a:r>
          </a:p>
          <a:p>
            <a:pPr marL="0" indent="0">
              <a:buNone/>
            </a:pPr>
            <a:r>
              <a:rPr lang="nb-NO"/>
              <a:t>Ta et kurs </a:t>
            </a:r>
          </a:p>
          <a:p>
            <a:pPr marL="0" indent="0">
              <a:buNone/>
            </a:pPr>
            <a:r>
              <a:rPr lang="nb-NO"/>
              <a:t>Tenk gjennom hva du vil oppnå  </a:t>
            </a:r>
          </a:p>
          <a:p>
            <a:pPr marL="0" indent="0">
              <a:buNone/>
            </a:pPr>
            <a:r>
              <a:rPr lang="nb-NO"/>
              <a:t>Vær godt forberedt</a:t>
            </a:r>
          </a:p>
          <a:p>
            <a:pPr marL="0" indent="0">
              <a:buNone/>
            </a:pPr>
            <a:r>
              <a:rPr lang="nb-NO"/>
              <a:t>Hvem kan du samarbeide med?</a:t>
            </a:r>
          </a:p>
          <a:p>
            <a:pPr marL="0" indent="0">
              <a:buNone/>
            </a:pPr>
            <a:r>
              <a:rPr lang="nb-NO"/>
              <a:t>Finn informasjon</a:t>
            </a:r>
          </a:p>
          <a:p>
            <a:pPr marL="0" indent="0">
              <a:buNone/>
            </a:pPr>
            <a:endParaRPr lang="nb-NO"/>
          </a:p>
        </p:txBody>
      </p:sp>
      <p:sp>
        <p:nvSpPr>
          <p:cNvPr id="3" name="Plassholder for innhold 2">
            <a:extLst>
              <a:ext uri="{FF2B5EF4-FFF2-40B4-BE49-F238E27FC236}">
                <a16:creationId xmlns:a16="http://schemas.microsoft.com/office/drawing/2014/main" id="{BCEE523A-118A-255E-8009-609A05E147C6}"/>
              </a:ext>
            </a:extLst>
          </p:cNvPr>
          <p:cNvSpPr>
            <a:spLocks noGrp="1"/>
          </p:cNvSpPr>
          <p:nvPr>
            <p:ph sz="half" idx="2"/>
          </p:nvPr>
        </p:nvSpPr>
        <p:spPr>
          <a:xfrm>
            <a:off x="6639684" y="1842547"/>
            <a:ext cx="5181600" cy="4351338"/>
          </a:xfrm>
        </p:spPr>
        <p:txBody>
          <a:bodyPr/>
          <a:lstStyle/>
          <a:p>
            <a:pPr marL="0" indent="0">
              <a:buNone/>
            </a:pPr>
            <a:r>
              <a:rPr lang="nb-NO"/>
              <a:t>Husk det </a:t>
            </a:r>
            <a:r>
              <a:rPr lang="nb-NO" err="1"/>
              <a:t>interseksjonelle</a:t>
            </a:r>
            <a:r>
              <a:rPr lang="nb-NO"/>
              <a:t> perspektivet</a:t>
            </a:r>
          </a:p>
          <a:p>
            <a:pPr marL="0" indent="0">
              <a:buNone/>
            </a:pPr>
            <a:r>
              <a:rPr lang="nb-NO"/>
              <a:t>Lag et notat  </a:t>
            </a:r>
          </a:p>
          <a:p>
            <a:pPr marL="0" indent="0">
              <a:buNone/>
            </a:pPr>
            <a:r>
              <a:rPr lang="nb-NO"/>
              <a:t>Timing</a:t>
            </a:r>
          </a:p>
          <a:p>
            <a:pPr marL="0" indent="0">
              <a:buNone/>
            </a:pPr>
            <a:r>
              <a:rPr lang="nb-NO"/>
              <a:t>Blir alt som skal behandles behandlet?</a:t>
            </a:r>
          </a:p>
          <a:p>
            <a:pPr marL="0" indent="0">
              <a:buNone/>
            </a:pPr>
            <a:r>
              <a:rPr lang="nb-NO"/>
              <a:t>Bruk CRPD!</a:t>
            </a:r>
          </a:p>
          <a:p>
            <a:endParaRPr lang="nb-NO"/>
          </a:p>
        </p:txBody>
      </p:sp>
      <p:pic>
        <p:nvPicPr>
          <p:cNvPr id="16" name="Bilde 15">
            <a:extLst>
              <a:ext uri="{FF2B5EF4-FFF2-40B4-BE49-F238E27FC236}">
                <a16:creationId xmlns:a16="http://schemas.microsoft.com/office/drawing/2014/main" id="{14F5FF55-2A09-B9CB-B7BF-AAC51981ECC8}"/>
              </a:ext>
            </a:extLst>
          </p:cNvPr>
          <p:cNvPicPr>
            <a:picLocks noChangeAspect="1"/>
          </p:cNvPicPr>
          <p:nvPr/>
        </p:nvPicPr>
        <p:blipFill>
          <a:blip r:embed="rId7"/>
          <a:stretch>
            <a:fillRect/>
          </a:stretch>
        </p:blipFill>
        <p:spPr>
          <a:xfrm>
            <a:off x="3991020" y="1778497"/>
            <a:ext cx="479033" cy="507212"/>
          </a:xfrm>
          <a:prstGeom prst="rect">
            <a:avLst/>
          </a:prstGeom>
        </p:spPr>
      </p:pic>
      <p:pic>
        <p:nvPicPr>
          <p:cNvPr id="4" name="Bilde 3">
            <a:extLst>
              <a:ext uri="{FF2B5EF4-FFF2-40B4-BE49-F238E27FC236}">
                <a16:creationId xmlns:a16="http://schemas.microsoft.com/office/drawing/2014/main" id="{B9D61010-3E3D-98DD-D675-05D15C9588B5}"/>
              </a:ext>
            </a:extLst>
          </p:cNvPr>
          <p:cNvPicPr>
            <a:picLocks noChangeAspect="1"/>
          </p:cNvPicPr>
          <p:nvPr/>
        </p:nvPicPr>
        <p:blipFill>
          <a:blip r:embed="rId7"/>
          <a:stretch>
            <a:fillRect/>
          </a:stretch>
        </p:blipFill>
        <p:spPr>
          <a:xfrm>
            <a:off x="11026541" y="2121816"/>
            <a:ext cx="479033" cy="507212"/>
          </a:xfrm>
          <a:prstGeom prst="rect">
            <a:avLst/>
          </a:prstGeom>
        </p:spPr>
      </p:pic>
      <p:pic>
        <p:nvPicPr>
          <p:cNvPr id="10" name="Bilde 9">
            <a:extLst>
              <a:ext uri="{FF2B5EF4-FFF2-40B4-BE49-F238E27FC236}">
                <a16:creationId xmlns:a16="http://schemas.microsoft.com/office/drawing/2014/main" id="{F78BDACB-ED80-F92B-AF99-4CDF7C4526FF}"/>
              </a:ext>
            </a:extLst>
          </p:cNvPr>
          <p:cNvPicPr>
            <a:picLocks noChangeAspect="1"/>
          </p:cNvPicPr>
          <p:nvPr/>
        </p:nvPicPr>
        <p:blipFill>
          <a:blip r:embed="rId7"/>
          <a:stretch>
            <a:fillRect/>
          </a:stretch>
        </p:blipFill>
        <p:spPr>
          <a:xfrm>
            <a:off x="3642826" y="4376203"/>
            <a:ext cx="479033" cy="507212"/>
          </a:xfrm>
          <a:prstGeom prst="rect">
            <a:avLst/>
          </a:prstGeom>
        </p:spPr>
      </p:pic>
      <p:pic>
        <p:nvPicPr>
          <p:cNvPr id="11" name="Bilde 10">
            <a:extLst>
              <a:ext uri="{FF2B5EF4-FFF2-40B4-BE49-F238E27FC236}">
                <a16:creationId xmlns:a16="http://schemas.microsoft.com/office/drawing/2014/main" id="{82390798-BF1E-2335-2115-A11E8F592027}"/>
              </a:ext>
            </a:extLst>
          </p:cNvPr>
          <p:cNvPicPr>
            <a:picLocks noChangeAspect="1"/>
          </p:cNvPicPr>
          <p:nvPr/>
        </p:nvPicPr>
        <p:blipFill>
          <a:blip r:embed="rId7"/>
          <a:stretch>
            <a:fillRect/>
          </a:stretch>
        </p:blipFill>
        <p:spPr>
          <a:xfrm>
            <a:off x="5789935" y="3868991"/>
            <a:ext cx="479033" cy="507212"/>
          </a:xfrm>
          <a:prstGeom prst="rect">
            <a:avLst/>
          </a:prstGeom>
        </p:spPr>
      </p:pic>
      <p:pic>
        <p:nvPicPr>
          <p:cNvPr id="12" name="Bilde 11">
            <a:extLst>
              <a:ext uri="{FF2B5EF4-FFF2-40B4-BE49-F238E27FC236}">
                <a16:creationId xmlns:a16="http://schemas.microsoft.com/office/drawing/2014/main" id="{DE9AF844-088A-4CC1-0D19-4179EB618AF5}"/>
              </a:ext>
            </a:extLst>
          </p:cNvPr>
          <p:cNvPicPr>
            <a:picLocks noChangeAspect="1"/>
          </p:cNvPicPr>
          <p:nvPr/>
        </p:nvPicPr>
        <p:blipFill>
          <a:blip r:embed="rId7"/>
          <a:stretch>
            <a:fillRect/>
          </a:stretch>
        </p:blipFill>
        <p:spPr>
          <a:xfrm>
            <a:off x="3903903" y="3287593"/>
            <a:ext cx="479033" cy="507212"/>
          </a:xfrm>
          <a:prstGeom prst="rect">
            <a:avLst/>
          </a:prstGeom>
        </p:spPr>
      </p:pic>
      <p:pic>
        <p:nvPicPr>
          <p:cNvPr id="14" name="Bilde 13">
            <a:extLst>
              <a:ext uri="{FF2B5EF4-FFF2-40B4-BE49-F238E27FC236}">
                <a16:creationId xmlns:a16="http://schemas.microsoft.com/office/drawing/2014/main" id="{47C6AB10-0241-E35C-B829-3A89EF43022F}"/>
              </a:ext>
            </a:extLst>
          </p:cNvPr>
          <p:cNvPicPr>
            <a:picLocks noChangeAspect="1"/>
          </p:cNvPicPr>
          <p:nvPr/>
        </p:nvPicPr>
        <p:blipFill>
          <a:blip r:embed="rId7"/>
          <a:stretch>
            <a:fillRect/>
          </a:stretch>
        </p:blipFill>
        <p:spPr>
          <a:xfrm>
            <a:off x="5789935" y="2792921"/>
            <a:ext cx="479033" cy="507212"/>
          </a:xfrm>
          <a:prstGeom prst="rect">
            <a:avLst/>
          </a:prstGeom>
        </p:spPr>
      </p:pic>
      <p:pic>
        <p:nvPicPr>
          <p:cNvPr id="15" name="Bilde 14">
            <a:extLst>
              <a:ext uri="{FF2B5EF4-FFF2-40B4-BE49-F238E27FC236}">
                <a16:creationId xmlns:a16="http://schemas.microsoft.com/office/drawing/2014/main" id="{A18732C0-D4CC-31C6-5AD9-32F2A6382AC3}"/>
              </a:ext>
            </a:extLst>
          </p:cNvPr>
          <p:cNvPicPr>
            <a:picLocks noChangeAspect="1"/>
          </p:cNvPicPr>
          <p:nvPr/>
        </p:nvPicPr>
        <p:blipFill>
          <a:blip r:embed="rId7"/>
          <a:stretch>
            <a:fillRect/>
          </a:stretch>
        </p:blipFill>
        <p:spPr>
          <a:xfrm>
            <a:off x="2506556" y="2285709"/>
            <a:ext cx="479033" cy="507212"/>
          </a:xfrm>
          <a:prstGeom prst="rect">
            <a:avLst/>
          </a:prstGeom>
        </p:spPr>
      </p:pic>
      <p:pic>
        <p:nvPicPr>
          <p:cNvPr id="19" name="Bilde 18">
            <a:extLst>
              <a:ext uri="{FF2B5EF4-FFF2-40B4-BE49-F238E27FC236}">
                <a16:creationId xmlns:a16="http://schemas.microsoft.com/office/drawing/2014/main" id="{60E8F528-29B9-D951-F474-D53030285F05}"/>
              </a:ext>
            </a:extLst>
          </p:cNvPr>
          <p:cNvPicPr>
            <a:picLocks noChangeAspect="1"/>
          </p:cNvPicPr>
          <p:nvPr/>
        </p:nvPicPr>
        <p:blipFill>
          <a:blip r:embed="rId7"/>
          <a:stretch>
            <a:fillRect/>
          </a:stretch>
        </p:blipFill>
        <p:spPr>
          <a:xfrm>
            <a:off x="8667839" y="4614712"/>
            <a:ext cx="479033" cy="507212"/>
          </a:xfrm>
          <a:prstGeom prst="rect">
            <a:avLst/>
          </a:prstGeom>
        </p:spPr>
      </p:pic>
      <p:pic>
        <p:nvPicPr>
          <p:cNvPr id="20" name="Bilde 19">
            <a:extLst>
              <a:ext uri="{FF2B5EF4-FFF2-40B4-BE49-F238E27FC236}">
                <a16:creationId xmlns:a16="http://schemas.microsoft.com/office/drawing/2014/main" id="{61B5ED80-F28F-87FD-44AC-D05D7E33D95D}"/>
              </a:ext>
            </a:extLst>
          </p:cNvPr>
          <p:cNvPicPr>
            <a:picLocks noChangeAspect="1"/>
          </p:cNvPicPr>
          <p:nvPr/>
        </p:nvPicPr>
        <p:blipFill>
          <a:blip r:embed="rId7"/>
          <a:stretch>
            <a:fillRect/>
          </a:stretch>
        </p:blipFill>
        <p:spPr>
          <a:xfrm>
            <a:off x="10995192" y="3868991"/>
            <a:ext cx="479033" cy="507212"/>
          </a:xfrm>
          <a:prstGeom prst="rect">
            <a:avLst/>
          </a:prstGeom>
        </p:spPr>
      </p:pic>
      <p:pic>
        <p:nvPicPr>
          <p:cNvPr id="21" name="Bilde 20">
            <a:extLst>
              <a:ext uri="{FF2B5EF4-FFF2-40B4-BE49-F238E27FC236}">
                <a16:creationId xmlns:a16="http://schemas.microsoft.com/office/drawing/2014/main" id="{D7E30181-47CE-5007-92DC-F40DE9C26E37}"/>
              </a:ext>
            </a:extLst>
          </p:cNvPr>
          <p:cNvPicPr>
            <a:picLocks noChangeAspect="1"/>
          </p:cNvPicPr>
          <p:nvPr/>
        </p:nvPicPr>
        <p:blipFill>
          <a:blip r:embed="rId7"/>
          <a:stretch>
            <a:fillRect/>
          </a:stretch>
        </p:blipFill>
        <p:spPr>
          <a:xfrm>
            <a:off x="7826645" y="3242692"/>
            <a:ext cx="479033" cy="507212"/>
          </a:xfrm>
          <a:prstGeom prst="rect">
            <a:avLst/>
          </a:prstGeom>
        </p:spPr>
      </p:pic>
      <p:pic>
        <p:nvPicPr>
          <p:cNvPr id="22" name="Bilde 21">
            <a:extLst>
              <a:ext uri="{FF2B5EF4-FFF2-40B4-BE49-F238E27FC236}">
                <a16:creationId xmlns:a16="http://schemas.microsoft.com/office/drawing/2014/main" id="{24235A27-AC78-4C51-1326-66B34146F149}"/>
              </a:ext>
            </a:extLst>
          </p:cNvPr>
          <p:cNvPicPr>
            <a:picLocks noChangeAspect="1"/>
          </p:cNvPicPr>
          <p:nvPr/>
        </p:nvPicPr>
        <p:blipFill>
          <a:blip r:embed="rId7"/>
          <a:stretch>
            <a:fillRect/>
          </a:stretch>
        </p:blipFill>
        <p:spPr>
          <a:xfrm>
            <a:off x="8667840" y="2735480"/>
            <a:ext cx="479033" cy="507212"/>
          </a:xfrm>
          <a:prstGeom prst="rect">
            <a:avLst/>
          </a:prstGeom>
        </p:spPr>
      </p:pic>
    </p:spTree>
    <p:extLst>
      <p:ext uri="{BB962C8B-B14F-4D97-AF65-F5344CB8AC3E}">
        <p14:creationId xmlns:p14="http://schemas.microsoft.com/office/powerpoint/2010/main" val="11306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6083-7A45-76E4-5CB7-DCC63971B3B3}"/>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E36FC82-F977-4162-6D4D-7F8AB32BE6C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0E17588-ED4B-08D1-4EF4-CAC8036C00E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11909A5-E768-3C41-9F58-549B99A689F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80EA9AE-A238-2B67-F2F9-75FCFA54EC3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3" name="Plassholder for innhold 2">
            <a:extLst>
              <a:ext uri="{FF2B5EF4-FFF2-40B4-BE49-F238E27FC236}">
                <a16:creationId xmlns:a16="http://schemas.microsoft.com/office/drawing/2014/main" id="{B2BE4E94-FBF6-8A4C-2991-A1589FCE23C6}"/>
              </a:ext>
            </a:extLst>
          </p:cNvPr>
          <p:cNvSpPr>
            <a:spLocks noGrp="1"/>
          </p:cNvSpPr>
          <p:nvPr>
            <p:ph sz="half" idx="4294967295"/>
          </p:nvPr>
        </p:nvSpPr>
        <p:spPr>
          <a:xfrm>
            <a:off x="0" y="1825625"/>
            <a:ext cx="10144125" cy="4351338"/>
          </a:xfrm>
        </p:spPr>
        <p:txBody>
          <a:bodyPr>
            <a:normAutofit/>
          </a:bodyPr>
          <a:lstStyle/>
          <a:p>
            <a:endParaRPr lang="nb-NO" sz="1800" b="0">
              <a:solidFill>
                <a:srgbClr val="000000"/>
              </a:solidFill>
              <a:latin typeface="Myriad Pro"/>
            </a:endParaRPr>
          </a:p>
          <a:p>
            <a:endParaRPr lang="nb-NO" sz="1800" b="0">
              <a:solidFill>
                <a:srgbClr val="000000"/>
              </a:solidFill>
              <a:latin typeface="Myriad Pro"/>
            </a:endParaRPr>
          </a:p>
        </p:txBody>
      </p:sp>
      <p:pic>
        <p:nvPicPr>
          <p:cNvPr id="9" name="Bilde 8">
            <a:extLst>
              <a:ext uri="{FF2B5EF4-FFF2-40B4-BE49-F238E27FC236}">
                <a16:creationId xmlns:a16="http://schemas.microsoft.com/office/drawing/2014/main" id="{8D5C98DD-2C5C-7CFA-8D5E-2AFBBF5AAF6E}"/>
              </a:ext>
            </a:extLst>
          </p:cNvPr>
          <p:cNvPicPr>
            <a:picLocks noChangeAspect="1"/>
          </p:cNvPicPr>
          <p:nvPr/>
        </p:nvPicPr>
        <p:blipFill>
          <a:blip r:embed="rId7"/>
          <a:stretch>
            <a:fillRect/>
          </a:stretch>
        </p:blipFill>
        <p:spPr>
          <a:xfrm>
            <a:off x="6684801" y="409308"/>
            <a:ext cx="3459324" cy="4893547"/>
          </a:xfrm>
          <a:prstGeom prst="rect">
            <a:avLst/>
          </a:prstGeom>
        </p:spPr>
      </p:pic>
      <p:pic>
        <p:nvPicPr>
          <p:cNvPr id="4" name="Bilde 3" descr="Et bilde som inneholder tekst, Font, skjermbilde, Grafikk&#10;&#10;Automatisk generert beskrivelse">
            <a:extLst>
              <a:ext uri="{FF2B5EF4-FFF2-40B4-BE49-F238E27FC236}">
                <a16:creationId xmlns:a16="http://schemas.microsoft.com/office/drawing/2014/main" id="{3D946386-D83D-649C-7EF6-BBED2A9071E8}"/>
              </a:ext>
            </a:extLst>
          </p:cNvPr>
          <p:cNvPicPr>
            <a:picLocks noChangeAspect="1"/>
          </p:cNvPicPr>
          <p:nvPr/>
        </p:nvPicPr>
        <p:blipFill>
          <a:blip r:embed="rId8"/>
          <a:stretch>
            <a:fillRect/>
          </a:stretch>
        </p:blipFill>
        <p:spPr>
          <a:xfrm>
            <a:off x="1764854" y="409307"/>
            <a:ext cx="3299515" cy="4896622"/>
          </a:xfrm>
          <a:prstGeom prst="rect">
            <a:avLst/>
          </a:prstGeom>
        </p:spPr>
      </p:pic>
    </p:spTree>
    <p:extLst>
      <p:ext uri="{BB962C8B-B14F-4D97-AF65-F5344CB8AC3E}">
        <p14:creationId xmlns:p14="http://schemas.microsoft.com/office/powerpoint/2010/main" val="691575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E971-A660-A2B2-9501-E71568718CA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2C0D1DE2-6D2A-7FD0-AEE7-C318EDC2A1C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FE1A9EA-B702-0CAB-F7E8-5EC0E23844F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7A4BDE6-A094-CE2D-8D85-6C7EDCE5984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D750461E-6369-BB60-1B2B-AF7438A67021}"/>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7" name="Bilde 16">
            <a:extLst>
              <a:ext uri="{FF2B5EF4-FFF2-40B4-BE49-F238E27FC236}">
                <a16:creationId xmlns:a16="http://schemas.microsoft.com/office/drawing/2014/main" id="{BE2D0C79-64CF-0BCB-5731-FE8680A7FC54}"/>
              </a:ext>
            </a:extLst>
          </p:cNvPr>
          <p:cNvPicPr>
            <a:picLocks noChangeAspect="1"/>
          </p:cNvPicPr>
          <p:nvPr/>
        </p:nvPicPr>
        <p:blipFill>
          <a:blip r:embed="rId7"/>
          <a:stretch>
            <a:fillRect/>
          </a:stretch>
        </p:blipFill>
        <p:spPr>
          <a:xfrm>
            <a:off x="2723679" y="451696"/>
            <a:ext cx="6744641" cy="5391902"/>
          </a:xfrm>
          <a:prstGeom prst="rect">
            <a:avLst/>
          </a:prstGeom>
        </p:spPr>
      </p:pic>
    </p:spTree>
    <p:extLst>
      <p:ext uri="{BB962C8B-B14F-4D97-AF65-F5344CB8AC3E}">
        <p14:creationId xmlns:p14="http://schemas.microsoft.com/office/powerpoint/2010/main" val="236772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pPr algn="ctr"/>
            <a:r>
              <a:rPr lang="nb-NO"/>
              <a:t>Utviklet med støtte fra</a:t>
            </a: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10" name="Bilde 9" descr="Et bilde som inneholder tekst, Font, Grafikk, logo&#10;&#10;Automatisk generert beskrivelse">
            <a:extLst>
              <a:ext uri="{FF2B5EF4-FFF2-40B4-BE49-F238E27FC236}">
                <a16:creationId xmlns:a16="http://schemas.microsoft.com/office/drawing/2014/main" id="{FAB24B9D-205E-19CB-2BBF-0505D148CE09}"/>
              </a:ext>
            </a:extLst>
          </p:cNvPr>
          <p:cNvPicPr>
            <a:picLocks noChangeAspect="1"/>
          </p:cNvPicPr>
          <p:nvPr/>
        </p:nvPicPr>
        <p:blipFill>
          <a:blip r:embed="rId6"/>
          <a:stretch>
            <a:fillRect/>
          </a:stretch>
        </p:blipFill>
        <p:spPr>
          <a:xfrm>
            <a:off x="1684866" y="1886910"/>
            <a:ext cx="8822267" cy="1151467"/>
          </a:xfrm>
          <a:prstGeom prst="rect">
            <a:avLst/>
          </a:prstGeom>
        </p:spPr>
      </p:pic>
      <p:pic>
        <p:nvPicPr>
          <p:cNvPr id="4" name="Bilde 3" descr="Et bilde som inneholder Font, logo, Grafikk, tekst&#10;&#10;Automatisk generert beskrivelse">
            <a:extLst>
              <a:ext uri="{FF2B5EF4-FFF2-40B4-BE49-F238E27FC236}">
                <a16:creationId xmlns:a16="http://schemas.microsoft.com/office/drawing/2014/main" id="{74DAB456-31CD-C182-66B6-F055B14C2240}"/>
              </a:ext>
            </a:extLst>
          </p:cNvPr>
          <p:cNvPicPr>
            <a:picLocks noChangeAspect="1"/>
          </p:cNvPicPr>
          <p:nvPr/>
        </p:nvPicPr>
        <p:blipFill>
          <a:blip r:embed="rId7"/>
          <a:stretch>
            <a:fillRect/>
          </a:stretch>
        </p:blipFill>
        <p:spPr>
          <a:xfrm>
            <a:off x="2877126" y="3641779"/>
            <a:ext cx="6437745" cy="1741550"/>
          </a:xfrm>
          <a:prstGeom prst="rect">
            <a:avLst/>
          </a:prstGeom>
        </p:spPr>
      </p:pic>
      <p:pic>
        <p:nvPicPr>
          <p:cNvPr id="3" name="Bilde 2" descr="Et bilde som inneholder Grafikk, Font, clip art, design&#10;&#10;Automatisk generert beskrivelse">
            <a:extLst>
              <a:ext uri="{FF2B5EF4-FFF2-40B4-BE49-F238E27FC236}">
                <a16:creationId xmlns:a16="http://schemas.microsoft.com/office/drawing/2014/main" id="{CFF08B31-F6E7-2DA6-C1CC-4566F4B0A8E8}"/>
              </a:ext>
            </a:extLst>
          </p:cNvPr>
          <p:cNvPicPr>
            <a:picLocks noChangeAspect="1"/>
          </p:cNvPicPr>
          <p:nvPr/>
        </p:nvPicPr>
        <p:blipFill>
          <a:blip r:embed="rId8"/>
          <a:stretch>
            <a:fillRect/>
          </a:stretch>
        </p:blipFill>
        <p:spPr>
          <a:xfrm>
            <a:off x="5552314" y="6004378"/>
            <a:ext cx="1087368" cy="853622"/>
          </a:xfrm>
          <a:prstGeom prst="rect">
            <a:avLst/>
          </a:prstGeom>
        </p:spPr>
      </p:pic>
    </p:spTree>
    <p:extLst>
      <p:ext uri="{BB962C8B-B14F-4D97-AF65-F5344CB8AC3E}">
        <p14:creationId xmlns:p14="http://schemas.microsoft.com/office/powerpoint/2010/main" val="394814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A0C4-2440-B2B5-175F-26651D443AF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54F0C92-B5E4-4FC6-8975-6D50BFDE9AFE}"/>
              </a:ext>
            </a:extLst>
          </p:cNvPr>
          <p:cNvSpPr>
            <a:spLocks noGrp="1"/>
          </p:cNvSpPr>
          <p:nvPr>
            <p:ph type="title"/>
          </p:nvPr>
        </p:nvSpPr>
        <p:spPr/>
        <p:txBody>
          <a:bodyPr>
            <a:normAutofit/>
          </a:bodyPr>
          <a:lstStyle/>
          <a:p>
            <a:pPr algn="ctr"/>
            <a:r>
              <a:rPr lang="nb-NO" sz="8000" b="1" i="0" u="none" strike="noStrike" baseline="0">
                <a:solidFill>
                  <a:srgbClr val="EC5B1B"/>
                </a:solidFill>
                <a:latin typeface="Delicious-Bold"/>
              </a:rPr>
              <a:t>CRPD </a:t>
            </a:r>
            <a:endParaRPr lang="nb-NO" sz="8000"/>
          </a:p>
        </p:txBody>
      </p:sp>
      <p:sp>
        <p:nvSpPr>
          <p:cNvPr id="14" name="Plassholder for innhold 13">
            <a:extLst>
              <a:ext uri="{FF2B5EF4-FFF2-40B4-BE49-F238E27FC236}">
                <a16:creationId xmlns:a16="http://schemas.microsoft.com/office/drawing/2014/main" id="{F3856472-40BB-92D4-3EF3-DB23CA01B478}"/>
              </a:ext>
            </a:extLst>
          </p:cNvPr>
          <p:cNvSpPr>
            <a:spLocks noGrp="1"/>
          </p:cNvSpPr>
          <p:nvPr>
            <p:ph idx="1"/>
          </p:nvPr>
        </p:nvSpPr>
        <p:spPr>
          <a:xfrm>
            <a:off x="1326382" y="1690688"/>
            <a:ext cx="9507872" cy="4266430"/>
          </a:xfrm>
        </p:spPr>
        <p:txBody>
          <a:bodyPr vert="horz" lIns="91440" tIns="45720" rIns="91440" bIns="45720" rtlCol="0" anchor="t">
            <a:normAutofit/>
          </a:bodyPr>
          <a:lstStyle/>
          <a:p>
            <a:pPr marL="0" indent="0" algn="l">
              <a:buNone/>
            </a:pPr>
            <a:r>
              <a:rPr lang="nb-NO" sz="4000" b="0" i="0" u="none" strike="noStrike" baseline="0">
                <a:solidFill>
                  <a:srgbClr val="0070C0"/>
                </a:solidFill>
                <a:latin typeface="SourceSansPro-Regular"/>
                <a:ea typeface="Source Sans Pro SemiBold"/>
                <a:cs typeface="Open Sans SemiBold"/>
              </a:rPr>
              <a:t>Menneskerettigheter er noe den enkelte har, med påfølgende plikter stater har overfor den enkelte.</a:t>
            </a:r>
          </a:p>
          <a:p>
            <a:pPr algn="l"/>
            <a:endParaRPr lang="nb-NO"/>
          </a:p>
        </p:txBody>
      </p:sp>
      <p:pic>
        <p:nvPicPr>
          <p:cNvPr id="5" name="Bilde 4">
            <a:extLst>
              <a:ext uri="{FF2B5EF4-FFF2-40B4-BE49-F238E27FC236}">
                <a16:creationId xmlns:a16="http://schemas.microsoft.com/office/drawing/2014/main" id="{EC3125E9-461B-9ED2-0A7F-CA8D1D8332D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1AD28B2-6C90-ABC2-829E-215B97D19152}"/>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A007491-F946-B5F4-5070-41430F5B22A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903C75D-B198-9EF4-5417-EB3B67A27499}"/>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6" name="Bilde 15" descr="Et bilde som inneholder line, design&#10;&#10;Automatisk generert beskrivelse">
            <a:extLst>
              <a:ext uri="{FF2B5EF4-FFF2-40B4-BE49-F238E27FC236}">
                <a16:creationId xmlns:a16="http://schemas.microsoft.com/office/drawing/2014/main" id="{3366B24D-76F7-B65A-D498-8A23EB0176D2}"/>
              </a:ext>
            </a:extLst>
          </p:cNvPr>
          <p:cNvPicPr>
            <a:picLocks noChangeAspect="1"/>
          </p:cNvPicPr>
          <p:nvPr/>
        </p:nvPicPr>
        <p:blipFill>
          <a:blip r:embed="rId7"/>
          <a:stretch>
            <a:fillRect/>
          </a:stretch>
        </p:blipFill>
        <p:spPr>
          <a:xfrm>
            <a:off x="4878781" y="3647582"/>
            <a:ext cx="2426377" cy="1442877"/>
          </a:xfrm>
          <a:prstGeom prst="rect">
            <a:avLst/>
          </a:prstGeom>
        </p:spPr>
      </p:pic>
    </p:spTree>
    <p:extLst>
      <p:ext uri="{BB962C8B-B14F-4D97-AF65-F5344CB8AC3E}">
        <p14:creationId xmlns:p14="http://schemas.microsoft.com/office/powerpoint/2010/main" val="23779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773A-346A-E131-C506-BED7A583261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056CAA2-4B53-8E0A-AEEA-011972A5E89D}"/>
              </a:ext>
            </a:extLst>
          </p:cNvPr>
          <p:cNvSpPr>
            <a:spLocks noGrp="1"/>
          </p:cNvSpPr>
          <p:nvPr>
            <p:ph type="title"/>
          </p:nvPr>
        </p:nvSpPr>
        <p:spPr/>
        <p:txBody>
          <a:bodyPr>
            <a:normAutofit/>
          </a:bodyPr>
          <a:lstStyle/>
          <a:p>
            <a:pPr algn="ctr"/>
            <a:r>
              <a:rPr lang="nb-NO" sz="3600">
                <a:solidFill>
                  <a:srgbClr val="EC5B1B"/>
                </a:solidFill>
                <a:latin typeface="Delicious-Bold"/>
              </a:rPr>
              <a:t>Paradigmeskifte</a:t>
            </a:r>
            <a:r>
              <a:rPr lang="nb-NO" sz="3600" b="1" i="0" u="none" strike="noStrike" baseline="0">
                <a:solidFill>
                  <a:srgbClr val="EC5B1B"/>
                </a:solidFill>
                <a:latin typeface="Delicious-Bold"/>
              </a:rPr>
              <a:t> </a:t>
            </a:r>
            <a:endParaRPr lang="nb-NO" sz="3600"/>
          </a:p>
        </p:txBody>
      </p:sp>
      <p:sp>
        <p:nvSpPr>
          <p:cNvPr id="14" name="Plassholder for innhold 13">
            <a:extLst>
              <a:ext uri="{FF2B5EF4-FFF2-40B4-BE49-F238E27FC236}">
                <a16:creationId xmlns:a16="http://schemas.microsoft.com/office/drawing/2014/main" id="{6FA423D0-4853-E87F-EB32-C32E6154AEB4}"/>
              </a:ext>
            </a:extLst>
          </p:cNvPr>
          <p:cNvSpPr>
            <a:spLocks noGrp="1"/>
          </p:cNvSpPr>
          <p:nvPr>
            <p:ph idx="1"/>
          </p:nvPr>
        </p:nvSpPr>
        <p:spPr/>
        <p:txBody>
          <a:bodyPr/>
          <a:lstStyle/>
          <a:p>
            <a:r>
              <a:rPr lang="nb-NO" sz="1800" b="0" i="0" u="none" strike="noStrike" baseline="0">
                <a:latin typeface="SourceSansPro-Regular"/>
              </a:rPr>
              <a:t>Den nye tanken er at </a:t>
            </a:r>
            <a:r>
              <a:rPr lang="nb-NO" sz="1800" b="0" i="0" u="none" strike="noStrike" baseline="0">
                <a:latin typeface="SourceSansPro-Semibold"/>
              </a:rPr>
              <a:t>en person med en funksjonsnedsettelse ikke er nødt til å være funksjonshemmet</a:t>
            </a:r>
            <a:r>
              <a:rPr lang="nb-NO" sz="1800" b="0" i="0" u="none" strike="noStrike" baseline="0">
                <a:latin typeface="SourceSansPro-Regular"/>
              </a:rPr>
              <a:t>.</a:t>
            </a:r>
          </a:p>
          <a:p>
            <a:pPr algn="l"/>
            <a:r>
              <a:rPr lang="nb-NO" sz="1800" b="0" i="0" u="none" strike="noStrike" baseline="0">
                <a:latin typeface="SourceSansPro-Regular"/>
              </a:rPr>
              <a:t>Det er urimelige krav og manglende tilrettelegging som gjør en person funksjonshemmet.</a:t>
            </a:r>
          </a:p>
          <a:p>
            <a:pPr algn="l"/>
            <a:r>
              <a:rPr lang="nb-NO" sz="1800" b="0" i="0" u="none" strike="noStrike" baseline="0">
                <a:latin typeface="SourceSansPro-Regular"/>
              </a:rPr>
              <a:t>Vi snakker om et skifte av tenkemåte og politikk fra individ til samfunn, fra omsorgsperspektiv og beskyttelse til selvbestemmelse, fra å se spesielle behov til å se naturlig variasjon, fra avvik til mangfold og fra bruker til borger.</a:t>
            </a:r>
          </a:p>
          <a:p>
            <a:pPr algn="l"/>
            <a:r>
              <a:rPr lang="nb-NO" sz="1800" b="0" i="0" u="none" strike="noStrike" baseline="0">
                <a:latin typeface="SourceSansPro-Regular"/>
              </a:rPr>
              <a:t>Hvilke perspektiver vi velger er med på å avgjøre hva vi er opptatt av og hvilke løsninger vi velger.</a:t>
            </a:r>
            <a:endParaRPr lang="nb-NO"/>
          </a:p>
        </p:txBody>
      </p:sp>
      <p:pic>
        <p:nvPicPr>
          <p:cNvPr id="5" name="Bilde 4">
            <a:extLst>
              <a:ext uri="{FF2B5EF4-FFF2-40B4-BE49-F238E27FC236}">
                <a16:creationId xmlns:a16="http://schemas.microsoft.com/office/drawing/2014/main" id="{ABFCFD6D-5968-3BD8-B927-4B22E78AA306}"/>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1834AAA-5B86-2F6A-C575-D4B7B87ED549}"/>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897E59A-6F42-091B-ECB3-53BFCDE983A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A645E2F-5A3C-AA23-6350-024F05443BF3}"/>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19651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65C9-F358-8705-3C74-DC2204B7DDA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7280E4A-BD15-774D-F167-46CD77319E58}"/>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Hva inneholder CRPD?</a:t>
            </a:r>
            <a:endParaRPr lang="nb-NO" sz="3600"/>
          </a:p>
        </p:txBody>
      </p:sp>
      <p:sp>
        <p:nvSpPr>
          <p:cNvPr id="3" name="Plassholder for innhold 2">
            <a:extLst>
              <a:ext uri="{FF2B5EF4-FFF2-40B4-BE49-F238E27FC236}">
                <a16:creationId xmlns:a16="http://schemas.microsoft.com/office/drawing/2014/main" id="{E2986C82-8878-2C08-2ACA-B1FA255C8A51}"/>
              </a:ext>
            </a:extLst>
          </p:cNvPr>
          <p:cNvSpPr>
            <a:spLocks noGrp="1"/>
          </p:cNvSpPr>
          <p:nvPr>
            <p:ph sz="half" idx="1"/>
          </p:nvPr>
        </p:nvSpPr>
        <p:spPr>
          <a:xfrm>
            <a:off x="838200" y="1825625"/>
            <a:ext cx="3341914" cy="3479905"/>
          </a:xfrm>
        </p:spPr>
        <p:txBody>
          <a:bodyPr/>
          <a:lstStyle/>
          <a:p>
            <a:r>
              <a:rPr lang="nb-NO"/>
              <a:t>Femti sider</a:t>
            </a:r>
          </a:p>
          <a:p>
            <a:r>
              <a:rPr lang="nb-NO"/>
              <a:t>Femti artikler</a:t>
            </a:r>
          </a:p>
          <a:p>
            <a:r>
              <a:rPr lang="nb-NO"/>
              <a:t>Åtte prinsipper</a:t>
            </a:r>
          </a:p>
        </p:txBody>
      </p:sp>
      <p:pic>
        <p:nvPicPr>
          <p:cNvPr id="5" name="Bilde 4">
            <a:extLst>
              <a:ext uri="{FF2B5EF4-FFF2-40B4-BE49-F238E27FC236}">
                <a16:creationId xmlns:a16="http://schemas.microsoft.com/office/drawing/2014/main" id="{CD512BB8-A799-D5F9-D4EF-152595425B9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EBA8FF57-1606-D925-CAF4-E32B62E56337}"/>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553BD09C-D519-5005-E412-6184F228CD3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276099D9-150A-9ED2-FD47-E0E168412D30}"/>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F58D3EDA-8356-F1D1-1022-1351DB997192}"/>
              </a:ext>
            </a:extLst>
          </p:cNvPr>
          <p:cNvSpPr>
            <a:spLocks noGrp="1"/>
          </p:cNvSpPr>
          <p:nvPr>
            <p:ph sz="half" idx="2"/>
          </p:nvPr>
        </p:nvSpPr>
        <p:spPr>
          <a:xfrm>
            <a:off x="5328139" y="1733505"/>
            <a:ext cx="5181600" cy="4351338"/>
          </a:xfrm>
        </p:spPr>
        <p:txBody>
          <a:bodyPr>
            <a:normAutofit/>
          </a:bodyPr>
          <a:lstStyle/>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Selvbestemmelse</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Ikke-diskriminering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Deltakelse og inkludering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Respekt for forskjeller</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Like muligheter</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Tilgjengelighet</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Likestilling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Respekt for utviklingsmulighetene og identiteten til barn.</a:t>
            </a:r>
            <a:endParaRPr lang="nb-NO" sz="2400"/>
          </a:p>
        </p:txBody>
      </p:sp>
      <p:pic>
        <p:nvPicPr>
          <p:cNvPr id="11" name="Bilde 10" descr="Et bilde som inneholder Font, Grafikk, design, logo&#10;&#10;Automatisk generert beskrivelse">
            <a:extLst>
              <a:ext uri="{FF2B5EF4-FFF2-40B4-BE49-F238E27FC236}">
                <a16:creationId xmlns:a16="http://schemas.microsoft.com/office/drawing/2014/main" id="{4A48B0D6-CA57-1C9A-3CA3-154AECE7089E}"/>
              </a:ext>
            </a:extLst>
          </p:cNvPr>
          <p:cNvPicPr>
            <a:picLocks noChangeAspect="1"/>
          </p:cNvPicPr>
          <p:nvPr/>
        </p:nvPicPr>
        <p:blipFill>
          <a:blip r:embed="rId7"/>
          <a:stretch>
            <a:fillRect/>
          </a:stretch>
        </p:blipFill>
        <p:spPr>
          <a:xfrm>
            <a:off x="994006" y="4214409"/>
            <a:ext cx="1376510" cy="1630747"/>
          </a:xfrm>
          <a:prstGeom prst="rect">
            <a:avLst/>
          </a:prstGeom>
        </p:spPr>
      </p:pic>
    </p:spTree>
    <p:extLst>
      <p:ext uri="{BB962C8B-B14F-4D97-AF65-F5344CB8AC3E}">
        <p14:creationId xmlns:p14="http://schemas.microsoft.com/office/powerpoint/2010/main" val="169554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58E2B-7F79-7604-821C-B7B822829AF9}"/>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975AB9E-F905-6124-01E9-FAA3913D815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B094D8F-050E-34C6-988A-55045279112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040ACA6E-4B6D-BCCC-6C4D-E8DEBDF232F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2252D698-2B19-62F6-245F-156CDF7FE3D3}"/>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4" name="Bilde 3">
            <a:extLst>
              <a:ext uri="{FF2B5EF4-FFF2-40B4-BE49-F238E27FC236}">
                <a16:creationId xmlns:a16="http://schemas.microsoft.com/office/drawing/2014/main" id="{85F6CE77-11F0-FF54-4EB5-11864E917C0F}"/>
              </a:ext>
            </a:extLst>
          </p:cNvPr>
          <p:cNvPicPr>
            <a:picLocks noChangeAspect="1"/>
          </p:cNvPicPr>
          <p:nvPr/>
        </p:nvPicPr>
        <p:blipFill>
          <a:blip r:embed="rId7"/>
          <a:stretch>
            <a:fillRect/>
          </a:stretch>
        </p:blipFill>
        <p:spPr>
          <a:xfrm>
            <a:off x="1432861" y="1728550"/>
            <a:ext cx="9326277" cy="3400900"/>
          </a:xfrm>
          <a:prstGeom prst="rect">
            <a:avLst/>
          </a:prstGeom>
        </p:spPr>
      </p:pic>
    </p:spTree>
    <p:extLst>
      <p:ext uri="{BB962C8B-B14F-4D97-AF65-F5344CB8AC3E}">
        <p14:creationId xmlns:p14="http://schemas.microsoft.com/office/powerpoint/2010/main" val="275294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2DAC-F179-DDA9-6930-6D614336365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1D08EB7-08C8-C13A-9A88-DB1DF9A7AC23}"/>
              </a:ext>
            </a:extLst>
          </p:cNvPr>
          <p:cNvSpPr>
            <a:spLocks noGrp="1"/>
          </p:cNvSpPr>
          <p:nvPr>
            <p:ph type="title" idx="4294967295"/>
          </p:nvPr>
        </p:nvSpPr>
        <p:spPr>
          <a:xfrm>
            <a:off x="0" y="365125"/>
            <a:ext cx="10515600" cy="1325563"/>
          </a:xfrm>
        </p:spPr>
        <p:txBody>
          <a:bodyPr>
            <a:normAutofit/>
          </a:bodyPr>
          <a:lstStyle/>
          <a:p>
            <a:pPr algn="ctr"/>
            <a:r>
              <a:rPr lang="nb-NO" sz="3600" b="1" i="0" u="none" strike="noStrike" baseline="0">
                <a:solidFill>
                  <a:srgbClr val="EC5B1B"/>
                </a:solidFill>
                <a:latin typeface="Delicious-Bold"/>
              </a:rPr>
              <a:t> </a:t>
            </a:r>
            <a:endParaRPr lang="nb-NO" sz="3600"/>
          </a:p>
        </p:txBody>
      </p:sp>
      <p:pic>
        <p:nvPicPr>
          <p:cNvPr id="5" name="Bilde 4">
            <a:extLst>
              <a:ext uri="{FF2B5EF4-FFF2-40B4-BE49-F238E27FC236}">
                <a16:creationId xmlns:a16="http://schemas.microsoft.com/office/drawing/2014/main" id="{EEA52064-910A-1235-7F41-BA5564E5789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6A7FC48-470A-527B-2ADD-EAE625C9AE8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126B604-4E76-CD2C-410D-8CB623AD7961}"/>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0897620F-BE99-14A4-81BD-7774C4B3C4A5}"/>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BF0E088F-CE3F-313D-9B9D-DFB0D0264132}"/>
              </a:ext>
            </a:extLst>
          </p:cNvPr>
          <p:cNvPicPr>
            <a:picLocks noChangeAspect="1"/>
          </p:cNvPicPr>
          <p:nvPr/>
        </p:nvPicPr>
        <p:blipFill>
          <a:blip r:embed="rId7"/>
          <a:stretch>
            <a:fillRect/>
          </a:stretch>
        </p:blipFill>
        <p:spPr>
          <a:xfrm>
            <a:off x="0" y="2368457"/>
            <a:ext cx="12192000" cy="2121085"/>
          </a:xfrm>
          <a:prstGeom prst="rect">
            <a:avLst/>
          </a:prstGeom>
        </p:spPr>
      </p:pic>
    </p:spTree>
    <p:extLst>
      <p:ext uri="{BB962C8B-B14F-4D97-AF65-F5344CB8AC3E}">
        <p14:creationId xmlns:p14="http://schemas.microsoft.com/office/powerpoint/2010/main" val="120482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1001-A07C-BB11-44F9-77CBBBBC1F10}"/>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674BE10F-A9E1-CFB4-10C8-C3B0221D5F1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E17F651-8A64-90C4-4ADF-A0E430AE7DE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339EED1-580A-A318-882F-4590E1E9EDF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93B14DE-C692-9F18-88E6-827EA671B40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0A3DE495-E4C1-8DE2-F04F-8B12CA3C9F1A}"/>
              </a:ext>
            </a:extLst>
          </p:cNvPr>
          <p:cNvSpPr>
            <a:spLocks noGrp="1"/>
          </p:cNvSpPr>
          <p:nvPr>
            <p:ph type="title"/>
          </p:nvPr>
        </p:nvSpPr>
        <p:spPr/>
        <p:txBody>
          <a:bodyPr/>
          <a:lstStyle/>
          <a:p>
            <a:r>
              <a:rPr lang="nb-NO"/>
              <a:t>CRPD og norsk lov		</a:t>
            </a:r>
          </a:p>
        </p:txBody>
      </p:sp>
      <p:sp>
        <p:nvSpPr>
          <p:cNvPr id="10" name="Plassholder for innhold 9">
            <a:extLst>
              <a:ext uri="{FF2B5EF4-FFF2-40B4-BE49-F238E27FC236}">
                <a16:creationId xmlns:a16="http://schemas.microsoft.com/office/drawing/2014/main" id="{1B909C72-0B88-E119-CA7F-E1C4742B3274}"/>
              </a:ext>
            </a:extLst>
          </p:cNvPr>
          <p:cNvSpPr>
            <a:spLocks noGrp="1"/>
          </p:cNvSpPr>
          <p:nvPr>
            <p:ph sz="half" idx="2"/>
          </p:nvPr>
        </p:nvSpPr>
        <p:spPr>
          <a:xfrm>
            <a:off x="3717890" y="1825625"/>
            <a:ext cx="7635910" cy="4351338"/>
          </a:xfrm>
        </p:spPr>
        <p:txBody>
          <a:bodyPr/>
          <a:lstStyle/>
          <a:p>
            <a:r>
              <a:rPr lang="nb-NO" b="0" i="0" u="none" strike="noStrike" baseline="0">
                <a:latin typeface="SourceSansPro-Regular"/>
              </a:rPr>
              <a:t>Barnekonvensjonen, kvinnekonvensjonen og rasediskrimineringskonvensjonen er inkorporert i norsk lov.</a:t>
            </a:r>
          </a:p>
          <a:p>
            <a:r>
              <a:rPr lang="nb-NO" b="0">
                <a:latin typeface="SourceSansPro-Regular"/>
              </a:rPr>
              <a:t>CRPD er den eneste av FNs diskrimineringskonvensjoner som ikke er inkorporert i norsk lov.</a:t>
            </a:r>
          </a:p>
          <a:p>
            <a:r>
              <a:rPr lang="nb-NO" b="0" i="0" u="none" strike="noStrike" baseline="0">
                <a:latin typeface="SourceSansPro-Regular"/>
              </a:rPr>
              <a:t>Hva sier det om hvordan man ser på rettighetene til personer med nedsatt funksjonsevne?</a:t>
            </a:r>
          </a:p>
          <a:p>
            <a:endParaRPr lang="nb-NO"/>
          </a:p>
        </p:txBody>
      </p:sp>
      <p:pic>
        <p:nvPicPr>
          <p:cNvPr id="11" name="Plassholder for innhold 9" descr="Et bilde som inneholder Font, Grafikk, design, logo&#10;&#10;Automatisk generert beskrivelse">
            <a:extLst>
              <a:ext uri="{FF2B5EF4-FFF2-40B4-BE49-F238E27FC236}">
                <a16:creationId xmlns:a16="http://schemas.microsoft.com/office/drawing/2014/main" id="{4D3BBDBF-5C75-EF8A-EDB3-A9DF73874758}"/>
              </a:ext>
            </a:extLst>
          </p:cNvPr>
          <p:cNvPicPr>
            <a:picLocks noGrp="1" noChangeAspect="1"/>
          </p:cNvPicPr>
          <p:nvPr>
            <p:ph sz="half" idx="1"/>
          </p:nvPr>
        </p:nvPicPr>
        <p:blipFill>
          <a:blip r:embed="rId7"/>
          <a:stretch>
            <a:fillRect/>
          </a:stretch>
        </p:blipFill>
        <p:spPr>
          <a:xfrm>
            <a:off x="838200" y="1825625"/>
            <a:ext cx="1930736" cy="2287336"/>
          </a:xfrm>
        </p:spPr>
      </p:pic>
    </p:spTree>
    <p:extLst>
      <p:ext uri="{BB962C8B-B14F-4D97-AF65-F5344CB8AC3E}">
        <p14:creationId xmlns:p14="http://schemas.microsoft.com/office/powerpoint/2010/main" val="2576190487"/>
      </p:ext>
    </p:extLst>
  </p:cSld>
  <p:clrMapOvr>
    <a:masterClrMapping/>
  </p:clrMapOvr>
</p:sld>
</file>

<file path=ppt/theme/theme1.xml><?xml version="1.0" encoding="utf-8"?>
<a:theme xmlns:a="http://schemas.openxmlformats.org/drawingml/2006/main" name="FFM-CRPD">
  <a:themeElements>
    <a:clrScheme name="FFM-CRPD-hefte 1">
      <a:dk1>
        <a:srgbClr val="000000"/>
      </a:dk1>
      <a:lt1>
        <a:srgbClr val="FFFFFF"/>
      </a:lt1>
      <a:dk2>
        <a:srgbClr val="0089C3"/>
      </a:dk2>
      <a:lt2>
        <a:srgbClr val="FDE5A3"/>
      </a:lt2>
      <a:accent1>
        <a:srgbClr val="0089C3"/>
      </a:accent1>
      <a:accent2>
        <a:srgbClr val="E15D2F"/>
      </a:accent2>
      <a:accent3>
        <a:srgbClr val="00995D"/>
      </a:accent3>
      <a:accent4>
        <a:srgbClr val="FDE5A3"/>
      </a:accent4>
      <a:accent5>
        <a:srgbClr val="0089C4"/>
      </a:accent5>
      <a:accent6>
        <a:srgbClr val="0089C4"/>
      </a:accent6>
      <a:hlink>
        <a:srgbClr val="0089C3"/>
      </a:hlink>
      <a:folHlink>
        <a:srgbClr val="4268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PD-testmal" id="{A2FEBDE3-EFD1-4A47-8EF6-5E5E02133F59}" vid="{0703065C-607A-DC49-89C8-FDF4209F99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8F1DBB75082B47AF811C44581CFB78" ma:contentTypeVersion="13" ma:contentTypeDescription="Opprett et nytt dokument." ma:contentTypeScope="" ma:versionID="ad95b922810ecdec0e4d3deccb4d4d07">
  <xsd:schema xmlns:xsd="http://www.w3.org/2001/XMLSchema" xmlns:xs="http://www.w3.org/2001/XMLSchema" xmlns:p="http://schemas.microsoft.com/office/2006/metadata/properties" xmlns:ns2="b60fca47-2708-480d-af4e-f3bca8f763d5" xmlns:ns3="8f22d234-1739-4c6a-9823-64e4a5b8e6c5" targetNamespace="http://schemas.microsoft.com/office/2006/metadata/properties" ma:root="true" ma:fieldsID="2f2fa50178c14f6c10b6ccfc7ae10c93" ns2:_="" ns3:_="">
    <xsd:import namespace="b60fca47-2708-480d-af4e-f3bca8f763d5"/>
    <xsd:import namespace="8f22d234-1739-4c6a-9823-64e4a5b8e6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fca47-2708-480d-af4e-f3bca8f763d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2d234-1739-4c6a-9823-64e4a5b8e6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97954-A20D-4C35-AB85-BDAACFB6FA23}">
  <ds:schemaRefs>
    <ds:schemaRef ds:uri="8f22d234-1739-4c6a-9823-64e4a5b8e6c5"/>
    <ds:schemaRef ds:uri="b60fca47-2708-480d-af4e-f3bca8f76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B63D35-8ACC-4654-86E7-14713158B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CRPD-mal</Template>
  <TotalTime>2</TotalTime>
  <Words>4736</Words>
  <Application>Microsoft Office PowerPoint</Application>
  <PresentationFormat>Widescreen</PresentationFormat>
  <Paragraphs>357</Paragraphs>
  <Slides>36</Slides>
  <Notes>36</Notes>
  <HiddenSlides>0</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36</vt:i4>
      </vt:variant>
    </vt:vector>
  </HeadingPairs>
  <TitlesOfParts>
    <vt:vector size="48" baseType="lpstr">
      <vt:lpstr>Aptos</vt:lpstr>
      <vt:lpstr>Arial</vt:lpstr>
      <vt:lpstr>Calibri</vt:lpstr>
      <vt:lpstr>Delicious</vt:lpstr>
      <vt:lpstr>Delicious-Bold</vt:lpstr>
      <vt:lpstr>Myriad Pro</vt:lpstr>
      <vt:lpstr>Source Sans Pro</vt:lpstr>
      <vt:lpstr>Source Sans Pro SemiBold</vt:lpstr>
      <vt:lpstr>SourceSansPro-It</vt:lpstr>
      <vt:lpstr>SourceSansPro-Regular</vt:lpstr>
      <vt:lpstr>SourceSansPro-Semibold</vt:lpstr>
      <vt:lpstr>FFM-CRPD</vt:lpstr>
      <vt:lpstr>PowerPoint-presentasjon</vt:lpstr>
      <vt:lpstr>Hvorfor brukermedvirkning </vt:lpstr>
      <vt:lpstr>Hvorfor brukermedvirkning og CRPD</vt:lpstr>
      <vt:lpstr>CRPD </vt:lpstr>
      <vt:lpstr>Paradigmeskifte </vt:lpstr>
      <vt:lpstr>Hva inneholder CRPD?</vt:lpstr>
      <vt:lpstr>PowerPoint-presentasjon</vt:lpstr>
      <vt:lpstr> </vt:lpstr>
      <vt:lpstr>CRPD og norsk lov  </vt:lpstr>
      <vt:lpstr>CRPD er et argument som kan og bør brukes tidlig  </vt:lpstr>
      <vt:lpstr>  </vt:lpstr>
      <vt:lpstr>  </vt:lpstr>
      <vt:lpstr>  </vt:lpstr>
      <vt:lpstr>  Hvor trenger vi brukermedvirkning?</vt:lpstr>
      <vt:lpstr>  Hvem trenger brukermedvirkning?</vt:lpstr>
      <vt:lpstr> Brukerrepresentant  </vt:lpstr>
      <vt:lpstr>Å representere en brukerorganisasjon </vt:lpstr>
      <vt:lpstr>Å representere en brukerorganisasjon </vt:lpstr>
      <vt:lpstr>Å representere en brukerorganisasjon </vt:lpstr>
      <vt:lpstr>Brukerrepresentasjon er interessepolitikk </vt:lpstr>
      <vt:lpstr>Prosessen for hvem som blir brukerrepresentant </vt:lpstr>
      <vt:lpstr>Brukermedvirkning og likepersonsarbeid </vt:lpstr>
      <vt:lpstr>Hvorfor er likepersonsarbeid likevel viktig for brukerrepresentasjon? </vt:lpstr>
      <vt:lpstr>Hvor mye innflytelse får du? </vt:lpstr>
      <vt:lpstr> Taushetsplikt og habilitet</vt:lpstr>
      <vt:lpstr>Hvorfor skal man velge å bli brukermedvirker?</vt:lpstr>
      <vt:lpstr>Brukermedvirkning i forskning</vt:lpstr>
      <vt:lpstr>Brukermedvirkning i forskning</vt:lpstr>
      <vt:lpstr>Hvordan bli en god representant?</vt:lpstr>
      <vt:lpstr>Hvordan bli en god representant?</vt:lpstr>
      <vt:lpstr>Hvordan bli en god representant?</vt:lpstr>
      <vt:lpstr>Hvordan bli en god representant?</vt:lpstr>
      <vt:lpstr>Hvordan bli en god representant?</vt:lpstr>
      <vt:lpstr>PowerPoint-presentasjon</vt:lpstr>
      <vt:lpstr>PowerPoint-presentasjon</vt:lpstr>
      <vt:lpstr>Utviklet med støtte 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tollef.ladehaug</dc:creator>
  <cp:lastModifiedBy>Tollef Ladehaug</cp:lastModifiedBy>
  <cp:revision>37</cp:revision>
  <dcterms:created xsi:type="dcterms:W3CDTF">2024-02-26T13:21:57Z</dcterms:created>
  <dcterms:modified xsi:type="dcterms:W3CDTF">2024-03-27T09:15:55Z</dcterms:modified>
</cp:coreProperties>
</file>