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Lst>
  <p:notesMasterIdLst>
    <p:notesMasterId r:id="rId40"/>
  </p:notesMasterIdLst>
  <p:sldIdLst>
    <p:sldId id="258" r:id="rId4"/>
    <p:sldId id="261" r:id="rId5"/>
    <p:sldId id="262" r:id="rId6"/>
    <p:sldId id="263" r:id="rId7"/>
    <p:sldId id="315" r:id="rId8"/>
    <p:sldId id="265" r:id="rId9"/>
    <p:sldId id="266" r:id="rId10"/>
    <p:sldId id="267" r:id="rId11"/>
    <p:sldId id="282" r:id="rId12"/>
    <p:sldId id="283" r:id="rId13"/>
    <p:sldId id="284" r:id="rId14"/>
    <p:sldId id="269" r:id="rId15"/>
    <p:sldId id="285" r:id="rId16"/>
    <p:sldId id="316" r:id="rId17"/>
    <p:sldId id="317" r:id="rId18"/>
    <p:sldId id="289" r:id="rId19"/>
    <p:sldId id="290" r:id="rId20"/>
    <p:sldId id="271" r:id="rId21"/>
    <p:sldId id="292" r:id="rId22"/>
    <p:sldId id="293" r:id="rId23"/>
    <p:sldId id="273" r:id="rId24"/>
    <p:sldId id="274" r:id="rId25"/>
    <p:sldId id="275" r:id="rId26"/>
    <p:sldId id="272" r:id="rId27"/>
    <p:sldId id="294" r:id="rId28"/>
    <p:sldId id="305" r:id="rId29"/>
    <p:sldId id="301" r:id="rId30"/>
    <p:sldId id="302" r:id="rId31"/>
    <p:sldId id="306" r:id="rId32"/>
    <p:sldId id="308" r:id="rId33"/>
    <p:sldId id="309" r:id="rId34"/>
    <p:sldId id="310" r:id="rId35"/>
    <p:sldId id="311" r:id="rId36"/>
    <p:sldId id="313" r:id="rId37"/>
    <p:sldId id="314" r:id="rId38"/>
    <p:sldId id="260" r:id="rId3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5E2F"/>
    <a:srgbClr val="008A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6320" autoAdjust="0"/>
  </p:normalViewPr>
  <p:slideViewPr>
    <p:cSldViewPr snapToGrid="0">
      <p:cViewPr varScale="1">
        <p:scale>
          <a:sx n="95" d="100"/>
          <a:sy n="95" d="100"/>
        </p:scale>
        <p:origin x="108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llef.ladehaug" userId="02e7de7e-c371-41c8-b44e-fd27b69bb667" providerId="ADAL" clId="{29564F16-EECA-4866-853D-E8A97CE20999}"/>
    <pc:docChg chg="delSld modSld">
      <pc:chgData name="tollef.ladehaug" userId="02e7de7e-c371-41c8-b44e-fd27b69bb667" providerId="ADAL" clId="{29564F16-EECA-4866-853D-E8A97CE20999}" dt="2024-03-26T14:28:47.951" v="294" actId="20577"/>
      <pc:docMkLst>
        <pc:docMk/>
      </pc:docMkLst>
      <pc:sldChg chg="modSp mod">
        <pc:chgData name="tollef.ladehaug" userId="02e7de7e-c371-41c8-b44e-fd27b69bb667" providerId="ADAL" clId="{29564F16-EECA-4866-853D-E8A97CE20999}" dt="2024-03-26T14:25:12.340" v="9" actId="20577"/>
        <pc:sldMkLst>
          <pc:docMk/>
          <pc:sldMk cId="1136173528" sldId="269"/>
        </pc:sldMkLst>
        <pc:spChg chg="mod">
          <ac:chgData name="tollef.ladehaug" userId="02e7de7e-c371-41c8-b44e-fd27b69bb667" providerId="ADAL" clId="{29564F16-EECA-4866-853D-E8A97CE20999}" dt="2024-03-26T14:25:12.340" v="9" actId="20577"/>
          <ac:spMkLst>
            <pc:docMk/>
            <pc:sldMk cId="1136173528" sldId="269"/>
            <ac:spMk id="3" creationId="{46F4D029-3992-6D57-7840-400C9C308A29}"/>
          </ac:spMkLst>
        </pc:spChg>
      </pc:sldChg>
      <pc:sldChg chg="del">
        <pc:chgData name="tollef.ladehaug" userId="02e7de7e-c371-41c8-b44e-fd27b69bb667" providerId="ADAL" clId="{29564F16-EECA-4866-853D-E8A97CE20999}" dt="2024-03-26T14:26:26.042" v="10" actId="47"/>
        <pc:sldMkLst>
          <pc:docMk/>
          <pc:sldMk cId="48918639" sldId="307"/>
        </pc:sldMkLst>
      </pc:sldChg>
      <pc:sldChg chg="modNotesTx">
        <pc:chgData name="tollef.ladehaug" userId="02e7de7e-c371-41c8-b44e-fd27b69bb667" providerId="ADAL" clId="{29564F16-EECA-4866-853D-E8A97CE20999}" dt="2024-03-26T14:28:47.951" v="294" actId="20577"/>
        <pc:sldMkLst>
          <pc:docMk/>
          <pc:sldMk cId="691575970" sldId="313"/>
        </pc:sldMkLst>
      </pc:sldChg>
      <pc:sldChg chg="modSp mod">
        <pc:chgData name="tollef.ladehaug" userId="02e7de7e-c371-41c8-b44e-fd27b69bb667" providerId="ADAL" clId="{29564F16-EECA-4866-853D-E8A97CE20999}" dt="2024-03-25T08:00:42.382" v="2" actId="20577"/>
        <pc:sldMkLst>
          <pc:docMk/>
          <pc:sldMk cId="3422563175" sldId="315"/>
        </pc:sldMkLst>
        <pc:spChg chg="mod">
          <ac:chgData name="tollef.ladehaug" userId="02e7de7e-c371-41c8-b44e-fd27b69bb667" providerId="ADAL" clId="{29564F16-EECA-4866-853D-E8A97CE20999}" dt="2024-03-25T08:00:42.382" v="2" actId="20577"/>
          <ac:spMkLst>
            <pc:docMk/>
            <pc:sldMk cId="3422563175" sldId="315"/>
            <ac:spMk id="3" creationId="{5749A2F2-0248-6429-CBF2-C5D360D4B975}"/>
          </ac:spMkLst>
        </pc:spChg>
      </pc:sldChg>
    </pc:docChg>
  </pc:docChgLst>
  <pc:docChgLst>
    <pc:chgData name="Charlotte H. Mørch" userId="S::charlotte.morch@ffm.no::9b21fc51-5c49-4b70-bc49-443c7a588f5e" providerId="AD" clId="Web-{3FD9400B-DDC1-4278-8134-3E524F02520D}"/>
    <pc:docChg chg="modSld">
      <pc:chgData name="Charlotte H. Mørch" userId="S::charlotte.morch@ffm.no::9b21fc51-5c49-4b70-bc49-443c7a588f5e" providerId="AD" clId="Web-{3FD9400B-DDC1-4278-8134-3E524F02520D}" dt="2024-03-20T14:25:01.851" v="21" actId="20577"/>
      <pc:docMkLst>
        <pc:docMk/>
      </pc:docMkLst>
      <pc:sldChg chg="modNotes">
        <pc:chgData name="Charlotte H. Mørch" userId="S::charlotte.morch@ffm.no::9b21fc51-5c49-4b70-bc49-443c7a588f5e" providerId="AD" clId="Web-{3FD9400B-DDC1-4278-8134-3E524F02520D}" dt="2024-03-20T13:57:41.097" v="2"/>
        <pc:sldMkLst>
          <pc:docMk/>
          <pc:sldMk cId="2194882914" sldId="262"/>
        </pc:sldMkLst>
      </pc:sldChg>
      <pc:sldChg chg="modNotes">
        <pc:chgData name="Charlotte H. Mørch" userId="S::charlotte.morch@ffm.no::9b21fc51-5c49-4b70-bc49-443c7a588f5e" providerId="AD" clId="Web-{3FD9400B-DDC1-4278-8134-3E524F02520D}" dt="2024-03-20T14:23:11.631" v="20"/>
        <pc:sldMkLst>
          <pc:docMk/>
          <pc:sldMk cId="3893550485" sldId="263"/>
        </pc:sldMkLst>
      </pc:sldChg>
      <pc:sldChg chg="modSp">
        <pc:chgData name="Charlotte H. Mørch" userId="S::charlotte.morch@ffm.no::9b21fc51-5c49-4b70-bc49-443c7a588f5e" providerId="AD" clId="Web-{3FD9400B-DDC1-4278-8134-3E524F02520D}" dt="2024-03-20T14:25:01.851" v="21" actId="20577"/>
        <pc:sldMkLst>
          <pc:docMk/>
          <pc:sldMk cId="3042695153" sldId="292"/>
        </pc:sldMkLst>
        <pc:spChg chg="mod">
          <ac:chgData name="Charlotte H. Mørch" userId="S::charlotte.morch@ffm.no::9b21fc51-5c49-4b70-bc49-443c7a588f5e" providerId="AD" clId="Web-{3FD9400B-DDC1-4278-8134-3E524F02520D}" dt="2024-03-20T14:25:01.851" v="21" actId="20577"/>
          <ac:spMkLst>
            <pc:docMk/>
            <pc:sldMk cId="3042695153" sldId="292"/>
            <ac:spMk id="4" creationId="{19DA8AD8-BCDB-9564-1553-0D85D9A48C8F}"/>
          </ac:spMkLst>
        </pc:spChg>
      </pc:sldChg>
      <pc:sldChg chg="modSp">
        <pc:chgData name="Charlotte H. Mørch" userId="S::charlotte.morch@ffm.no::9b21fc51-5c49-4b70-bc49-443c7a588f5e" providerId="AD" clId="Web-{3FD9400B-DDC1-4278-8134-3E524F02520D}" dt="2024-03-20T14:22:05.333" v="18" actId="20577"/>
        <pc:sldMkLst>
          <pc:docMk/>
          <pc:sldMk cId="3422563175" sldId="315"/>
        </pc:sldMkLst>
        <pc:spChg chg="mod">
          <ac:chgData name="Charlotte H. Mørch" userId="S::charlotte.morch@ffm.no::9b21fc51-5c49-4b70-bc49-443c7a588f5e" providerId="AD" clId="Web-{3FD9400B-DDC1-4278-8134-3E524F02520D}" dt="2024-03-20T14:22:05.333" v="18" actId="20577"/>
          <ac:spMkLst>
            <pc:docMk/>
            <pc:sldMk cId="3422563175" sldId="315"/>
            <ac:spMk id="3" creationId="{5749A2F2-0248-6429-CBF2-C5D360D4B975}"/>
          </ac:spMkLst>
        </pc:spChg>
      </pc:sldChg>
    </pc:docChg>
  </pc:docChgLst>
  <pc:docChgLst>
    <pc:chgData name="Tollef Ladehaug" userId="02e7de7e-c371-41c8-b44e-fd27b69bb667" providerId="ADAL" clId="{29564F16-EECA-4866-853D-E8A97CE20999}"/>
    <pc:docChg chg="modSld">
      <pc:chgData name="Tollef Ladehaug" userId="02e7de7e-c371-41c8-b44e-fd27b69bb667" providerId="ADAL" clId="{29564F16-EECA-4866-853D-E8A97CE20999}" dt="2024-03-27T09:15:01.191" v="3" actId="20577"/>
      <pc:docMkLst>
        <pc:docMk/>
      </pc:docMkLst>
      <pc:sldChg chg="modNotesTx">
        <pc:chgData name="Tollef Ladehaug" userId="02e7de7e-c371-41c8-b44e-fd27b69bb667" providerId="ADAL" clId="{29564F16-EECA-4866-853D-E8A97CE20999}" dt="2024-03-27T09:15:01.191" v="3" actId="20577"/>
        <pc:sldMkLst>
          <pc:docMk/>
          <pc:sldMk cId="691575970" sldId="313"/>
        </pc:sldMkLst>
      </pc:sldChg>
    </pc:docChg>
  </pc:docChgLst>
  <pc:docChgLst>
    <pc:chgData name="Charlotte H. Mørch" userId="S::charlotte.morch@ffm.no::9b21fc51-5c49-4b70-bc49-443c7a588f5e" providerId="AD" clId="Web-{4546D79E-E50A-4AA0-A85D-700E41FC8D05}"/>
    <pc:docChg chg="modSld">
      <pc:chgData name="Charlotte H. Mørch" userId="S::charlotte.morch@ffm.no::9b21fc51-5c49-4b70-bc49-443c7a588f5e" providerId="AD" clId="Web-{4546D79E-E50A-4AA0-A85D-700E41FC8D05}" dt="2024-03-21T09:04:25.346" v="67"/>
      <pc:docMkLst>
        <pc:docMk/>
      </pc:docMkLst>
      <pc:sldChg chg="modNotes">
        <pc:chgData name="Charlotte H. Mørch" userId="S::charlotte.morch@ffm.no::9b21fc51-5c49-4b70-bc49-443c7a588f5e" providerId="AD" clId="Web-{4546D79E-E50A-4AA0-A85D-700E41FC8D05}" dt="2024-03-21T08:47:25.455" v="3"/>
        <pc:sldMkLst>
          <pc:docMk/>
          <pc:sldMk cId="278914133" sldId="272"/>
        </pc:sldMkLst>
      </pc:sldChg>
      <pc:sldChg chg="modNotes">
        <pc:chgData name="Charlotte H. Mørch" userId="S::charlotte.morch@ffm.no::9b21fc51-5c49-4b70-bc49-443c7a588f5e" providerId="AD" clId="Web-{4546D79E-E50A-4AA0-A85D-700E41FC8D05}" dt="2024-03-21T08:46:41.033" v="1"/>
        <pc:sldMkLst>
          <pc:docMk/>
          <pc:sldMk cId="4137566175" sldId="275"/>
        </pc:sldMkLst>
      </pc:sldChg>
      <pc:sldChg chg="modNotes">
        <pc:chgData name="Charlotte H. Mørch" userId="S::charlotte.morch@ffm.no::9b21fc51-5c49-4b70-bc49-443c7a588f5e" providerId="AD" clId="Web-{4546D79E-E50A-4AA0-A85D-700E41FC8D05}" dt="2024-03-21T08:47:57.971" v="4"/>
        <pc:sldMkLst>
          <pc:docMk/>
          <pc:sldMk cId="2605601155" sldId="294"/>
        </pc:sldMkLst>
      </pc:sldChg>
      <pc:sldChg chg="modSp">
        <pc:chgData name="Charlotte H. Mørch" userId="S::charlotte.morch@ffm.no::9b21fc51-5c49-4b70-bc49-443c7a588f5e" providerId="AD" clId="Web-{4546D79E-E50A-4AA0-A85D-700E41FC8D05}" dt="2024-03-21T09:00:16.029" v="63" actId="20577"/>
        <pc:sldMkLst>
          <pc:docMk/>
          <pc:sldMk cId="2065970521" sldId="302"/>
        </pc:sldMkLst>
        <pc:spChg chg="mod">
          <ac:chgData name="Charlotte H. Mørch" userId="S::charlotte.morch@ffm.no::9b21fc51-5c49-4b70-bc49-443c7a588f5e" providerId="AD" clId="Web-{4546D79E-E50A-4AA0-A85D-700E41FC8D05}" dt="2024-03-21T09:00:16.029" v="63" actId="20577"/>
          <ac:spMkLst>
            <pc:docMk/>
            <pc:sldMk cId="2065970521" sldId="302"/>
            <ac:spMk id="3" creationId="{4F6C4C9A-8705-E0E9-82BE-67A578C0AB48}"/>
          </ac:spMkLst>
        </pc:spChg>
      </pc:sldChg>
      <pc:sldChg chg="modSp modNotes">
        <pc:chgData name="Charlotte H. Mørch" userId="S::charlotte.morch@ffm.no::9b21fc51-5c49-4b70-bc49-443c7a588f5e" providerId="AD" clId="Web-{4546D79E-E50A-4AA0-A85D-700E41FC8D05}" dt="2024-03-21T08:55:17.712" v="12" actId="20577"/>
        <pc:sldMkLst>
          <pc:docMk/>
          <pc:sldMk cId="576472807" sldId="305"/>
        </pc:sldMkLst>
        <pc:spChg chg="mod">
          <ac:chgData name="Charlotte H. Mørch" userId="S::charlotte.morch@ffm.no::9b21fc51-5c49-4b70-bc49-443c7a588f5e" providerId="AD" clId="Web-{4546D79E-E50A-4AA0-A85D-700E41FC8D05}" dt="2024-03-21T08:55:17.712" v="12" actId="20577"/>
          <ac:spMkLst>
            <pc:docMk/>
            <pc:sldMk cId="576472807" sldId="305"/>
            <ac:spMk id="13" creationId="{4EF2B808-DEC7-68E0-28F8-5D3F995248D2}"/>
          </ac:spMkLst>
        </pc:spChg>
      </pc:sldChg>
      <pc:sldChg chg="modSp modNotes">
        <pc:chgData name="Charlotte H. Mørch" userId="S::charlotte.morch@ffm.no::9b21fc51-5c49-4b70-bc49-443c7a588f5e" providerId="AD" clId="Web-{4546D79E-E50A-4AA0-A85D-700E41FC8D05}" dt="2024-03-21T09:03:05.923" v="65"/>
        <pc:sldMkLst>
          <pc:docMk/>
          <pc:sldMk cId="3881952086" sldId="308"/>
        </pc:sldMkLst>
        <pc:spChg chg="mod">
          <ac:chgData name="Charlotte H. Mørch" userId="S::charlotte.morch@ffm.no::9b21fc51-5c49-4b70-bc49-443c7a588f5e" providerId="AD" clId="Web-{4546D79E-E50A-4AA0-A85D-700E41FC8D05}" dt="2024-03-21T09:02:41.360" v="64" actId="20577"/>
          <ac:spMkLst>
            <pc:docMk/>
            <pc:sldMk cId="3881952086" sldId="308"/>
            <ac:spMk id="2" creationId="{B3027E2D-1F34-9FC6-FCA4-0DA37033BA59}"/>
          </ac:spMkLst>
        </pc:spChg>
      </pc:sldChg>
      <pc:sldChg chg="modNotes">
        <pc:chgData name="Charlotte H. Mørch" userId="S::charlotte.morch@ffm.no::9b21fc51-5c49-4b70-bc49-443c7a588f5e" providerId="AD" clId="Web-{4546D79E-E50A-4AA0-A85D-700E41FC8D05}" dt="2024-03-21T09:04:25.346" v="67"/>
        <pc:sldMkLst>
          <pc:docMk/>
          <pc:sldMk cId="1711221611" sldId="30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CCF1B3-7E3F-4799-B478-8D47090553DF}" type="datetimeFigureOut">
              <a:rPr lang="nb-NO" smtClean="0"/>
              <a:t>27.03.2024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7AA9C6-7322-42C8-8AA4-5A3C2EFEB8E2}" type="slidenum">
              <a:rPr lang="nb-NO" smtClean="0"/>
              <a:t>‹#›</a:t>
            </a:fld>
            <a:endParaRPr lang="nb-NO"/>
          </a:p>
        </p:txBody>
      </p:sp>
    </p:spTree>
    <p:extLst>
      <p:ext uri="{BB962C8B-B14F-4D97-AF65-F5344CB8AC3E}">
        <p14:creationId xmlns:p14="http://schemas.microsoft.com/office/powerpoint/2010/main" val="3914033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bildet fungerer som en god bakgrunn mens du og deltakerne venter på at du skal begynne. </a:t>
            </a:r>
          </a:p>
          <a:p>
            <a:endParaRPr lang="nb-NO" dirty="0"/>
          </a:p>
        </p:txBody>
      </p:sp>
      <p:sp>
        <p:nvSpPr>
          <p:cNvPr id="4" name="Plassholder for lysbildenummer 3"/>
          <p:cNvSpPr>
            <a:spLocks noGrp="1"/>
          </p:cNvSpPr>
          <p:nvPr>
            <p:ph type="sldNum" sz="quarter" idx="5"/>
          </p:nvPr>
        </p:nvSpPr>
        <p:spPr/>
        <p:txBody>
          <a:bodyPr/>
          <a:lstStyle/>
          <a:p>
            <a:fld id="{CB7AA9C6-7322-42C8-8AA4-5A3C2EFEB8E2}" type="slidenum">
              <a:rPr lang="nb-NO" smtClean="0"/>
              <a:t>1</a:t>
            </a:fld>
            <a:endParaRPr lang="nb-NO"/>
          </a:p>
        </p:txBody>
      </p:sp>
    </p:spTree>
    <p:extLst>
      <p:ext uri="{BB962C8B-B14F-4D97-AF65-F5344CB8AC3E}">
        <p14:creationId xmlns:p14="http://schemas.microsoft.com/office/powerpoint/2010/main" val="220468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A7FAC-3FBA-C837-BF35-28112E402C45}"/>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723A03E9-1E25-F94D-9CD8-873ED6DC14A1}"/>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3B8019FF-8A66-0280-6F40-E7F6F028E6A3}"/>
              </a:ext>
            </a:extLst>
          </p:cNvPr>
          <p:cNvSpPr>
            <a:spLocks noGrp="1"/>
          </p:cNvSpPr>
          <p:nvPr>
            <p:ph type="body" idx="1"/>
          </p:nvPr>
        </p:nvSpPr>
        <p:spPr/>
        <p:txBody>
          <a:bodyPr/>
          <a:lstStyle/>
          <a:p>
            <a:pPr algn="l"/>
            <a:r>
              <a:rPr lang="nb-NO" sz="1800" b="0" i="0" u="none" strike="noStrike" baseline="0" dirty="0">
                <a:latin typeface="SourceSansPro-Regular"/>
              </a:rPr>
              <a:t>Vi snakker om et skifte av tenkemåte og politikk fra Individ til samfunn, fra omsorgsperspektiv og beskyttelse til selvbestemmelse, fra å se spesielle behov til å se naturlig variasjon, fra avvik til mangfold og fra bruker til borger. Hvilke perspektiver vi velger er med på å avgjøre hva vi er opptatt av og hvilke løsninger vi velger.</a:t>
            </a:r>
            <a:endParaRPr lang="nb-NO" dirty="0"/>
          </a:p>
        </p:txBody>
      </p:sp>
      <p:sp>
        <p:nvSpPr>
          <p:cNvPr id="4" name="Plassholder for lysbildenummer 3">
            <a:extLst>
              <a:ext uri="{FF2B5EF4-FFF2-40B4-BE49-F238E27FC236}">
                <a16:creationId xmlns:a16="http://schemas.microsoft.com/office/drawing/2014/main" id="{3C4A86C6-DE8D-86C0-BC23-7F4F47F30303}"/>
              </a:ext>
            </a:extLst>
          </p:cNvPr>
          <p:cNvSpPr>
            <a:spLocks noGrp="1"/>
          </p:cNvSpPr>
          <p:nvPr>
            <p:ph type="sldNum" sz="quarter" idx="5"/>
          </p:nvPr>
        </p:nvSpPr>
        <p:spPr/>
        <p:txBody>
          <a:bodyPr/>
          <a:lstStyle/>
          <a:p>
            <a:fld id="{CB7AA9C6-7322-42C8-8AA4-5A3C2EFEB8E2}" type="slidenum">
              <a:rPr lang="nb-NO" smtClean="0"/>
              <a:t>10</a:t>
            </a:fld>
            <a:endParaRPr lang="nb-NO"/>
          </a:p>
        </p:txBody>
      </p:sp>
    </p:spTree>
    <p:extLst>
      <p:ext uri="{BB962C8B-B14F-4D97-AF65-F5344CB8AC3E}">
        <p14:creationId xmlns:p14="http://schemas.microsoft.com/office/powerpoint/2010/main" val="2273729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530BD-D508-5A11-B7F4-A64AD97C15BC}"/>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EBA0481-2ADA-39C4-E5CE-996B6C73D6B1}"/>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24F69459-67C9-57D5-8D64-1932957B1CA3}"/>
              </a:ext>
            </a:extLst>
          </p:cNvPr>
          <p:cNvSpPr>
            <a:spLocks noGrp="1"/>
          </p:cNvSpPr>
          <p:nvPr>
            <p:ph type="body" idx="1"/>
          </p:nvPr>
        </p:nvSpPr>
        <p:spPr/>
        <p:txBody>
          <a:bodyPr/>
          <a:lstStyle/>
          <a:p>
            <a:pPr algn="l"/>
            <a:r>
              <a:rPr lang="nb-NO" sz="1800" b="0" i="0" u="none" strike="noStrike" baseline="0" dirty="0">
                <a:latin typeface="SourceSansPro-Regular"/>
              </a:rPr>
              <a:t>Det ligger altså en lang historie bak det at man har laget en egen konvensjon for å sikre at personer med funksjonsnedsettelser faktisk skal få oppleve sine menneskerettigheter på samme måte som andre. CRPD er en verktøykasse, men hvilke verktøy inneholder den?</a:t>
            </a:r>
            <a:endParaRPr lang="nb-NO" dirty="0"/>
          </a:p>
        </p:txBody>
      </p:sp>
      <p:sp>
        <p:nvSpPr>
          <p:cNvPr id="4" name="Plassholder for lysbildenummer 3">
            <a:extLst>
              <a:ext uri="{FF2B5EF4-FFF2-40B4-BE49-F238E27FC236}">
                <a16:creationId xmlns:a16="http://schemas.microsoft.com/office/drawing/2014/main" id="{98921600-AB9C-DE5B-A7BE-E80123640600}"/>
              </a:ext>
            </a:extLst>
          </p:cNvPr>
          <p:cNvSpPr>
            <a:spLocks noGrp="1"/>
          </p:cNvSpPr>
          <p:nvPr>
            <p:ph type="sldNum" sz="quarter" idx="5"/>
          </p:nvPr>
        </p:nvSpPr>
        <p:spPr/>
        <p:txBody>
          <a:bodyPr/>
          <a:lstStyle/>
          <a:p>
            <a:fld id="{CB7AA9C6-7322-42C8-8AA4-5A3C2EFEB8E2}" type="slidenum">
              <a:rPr lang="nb-NO" smtClean="0"/>
              <a:t>11</a:t>
            </a:fld>
            <a:endParaRPr lang="nb-NO"/>
          </a:p>
        </p:txBody>
      </p:sp>
    </p:spTree>
    <p:extLst>
      <p:ext uri="{BB962C8B-B14F-4D97-AF65-F5344CB8AC3E}">
        <p14:creationId xmlns:p14="http://schemas.microsoft.com/office/powerpoint/2010/main" val="679250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A4521-7BE9-27A7-8ADA-45B31AFBB4AE}"/>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9F693524-FA82-DE3A-6FE0-DDAAF32D840A}"/>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E8185453-48F6-E14A-D2EE-32638CF2A8ED}"/>
              </a:ext>
            </a:extLst>
          </p:cNvPr>
          <p:cNvSpPr>
            <a:spLocks noGrp="1"/>
          </p:cNvSpPr>
          <p:nvPr>
            <p:ph type="body" idx="1"/>
          </p:nvPr>
        </p:nvSpPr>
        <p:spPr/>
        <p:txBody>
          <a:bodyPr/>
          <a:lstStyle/>
          <a:p>
            <a:pPr algn="l"/>
            <a:r>
              <a:rPr lang="nb-NO" sz="1800" b="0" i="0" u="none" strike="noStrike" baseline="0" dirty="0">
                <a:latin typeface="SourceSansPro-Regular"/>
              </a:rPr>
              <a:t>Konvensjonen inneholder hele femti artikler som igjen fyller over femti sider.  </a:t>
            </a:r>
          </a:p>
          <a:p>
            <a:pPr algn="l"/>
            <a:r>
              <a:rPr lang="nb-NO" sz="1800" b="0" i="0" u="none" strike="noStrike" baseline="0" dirty="0">
                <a:latin typeface="SourceSansPro-Regular"/>
              </a:rPr>
              <a:t>Det er for mye til at de fleste kan lære seg dem. </a:t>
            </a:r>
          </a:p>
          <a:p>
            <a:pPr algn="l"/>
            <a:r>
              <a:rPr lang="nb-NO" sz="1800" b="0" i="0" u="none" strike="noStrike" baseline="0" dirty="0">
                <a:latin typeface="SourceSansPro-Regular"/>
              </a:rPr>
              <a:t>Vi skal ikke gå inn på alle. </a:t>
            </a:r>
          </a:p>
          <a:p>
            <a:pPr algn="l"/>
            <a:r>
              <a:rPr lang="nb-NO" sz="1800" b="0" i="0" u="none" strike="noStrike" baseline="0" dirty="0">
                <a:latin typeface="SourceSansPro-Regular"/>
              </a:rPr>
              <a:t>Vi skal heller forklare hvordan konvensjonen er strukturert.</a:t>
            </a:r>
          </a:p>
          <a:p>
            <a:pPr algn="l"/>
            <a:endParaRPr lang="nb-NO" sz="1800" b="0" i="0" u="none" strike="noStrike" baseline="0" dirty="0">
              <a:latin typeface="SourceSansPro-Regular"/>
            </a:endParaRPr>
          </a:p>
          <a:p>
            <a:pPr algn="l"/>
            <a:r>
              <a:rPr lang="nb-NO" sz="1800" b="0" i="0" u="none" strike="noStrike" baseline="0" dirty="0">
                <a:latin typeface="SourceSansPro-Regular"/>
              </a:rPr>
              <a:t>For de som vil gå inn på dette i detalj, ligger det lett tilgjengelig på norsk på for eksempel regjeringen.no.  Den norske konvensjonsteksten er også vedlagt kurspakken for kursledere som vil gå i dybden selv eller for å dele med kursdeltakere som er spesielt interesserte. </a:t>
            </a:r>
          </a:p>
          <a:p>
            <a:pPr algn="l"/>
            <a:endParaRPr lang="nb-NO" sz="1800" b="0" i="0" u="none" strike="noStrike" baseline="0" dirty="0">
              <a:latin typeface="SourceSansPro-Regular"/>
            </a:endParaRPr>
          </a:p>
        </p:txBody>
      </p:sp>
      <p:sp>
        <p:nvSpPr>
          <p:cNvPr id="4" name="Plassholder for lysbildenummer 3">
            <a:extLst>
              <a:ext uri="{FF2B5EF4-FFF2-40B4-BE49-F238E27FC236}">
                <a16:creationId xmlns:a16="http://schemas.microsoft.com/office/drawing/2014/main" id="{B7698604-E7DF-C86F-3138-01776B1EBB8B}"/>
              </a:ext>
            </a:extLst>
          </p:cNvPr>
          <p:cNvSpPr>
            <a:spLocks noGrp="1"/>
          </p:cNvSpPr>
          <p:nvPr>
            <p:ph type="sldNum" sz="quarter" idx="5"/>
          </p:nvPr>
        </p:nvSpPr>
        <p:spPr/>
        <p:txBody>
          <a:bodyPr/>
          <a:lstStyle/>
          <a:p>
            <a:fld id="{CB7AA9C6-7322-42C8-8AA4-5A3C2EFEB8E2}" type="slidenum">
              <a:rPr lang="nb-NO" smtClean="0"/>
              <a:t>12</a:t>
            </a:fld>
            <a:endParaRPr lang="nb-NO"/>
          </a:p>
        </p:txBody>
      </p:sp>
    </p:spTree>
    <p:extLst>
      <p:ext uri="{BB962C8B-B14F-4D97-AF65-F5344CB8AC3E}">
        <p14:creationId xmlns:p14="http://schemas.microsoft.com/office/powerpoint/2010/main" val="2971057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D2DB7-6533-2941-F25D-37EAAC02E0E1}"/>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D1AB7777-5C82-D02C-C125-8401CE842282}"/>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6D011E1-329C-A5B8-C85D-159987EED193}"/>
              </a:ext>
            </a:extLst>
          </p:cNvPr>
          <p:cNvSpPr>
            <a:spLocks noGrp="1"/>
          </p:cNvSpPr>
          <p:nvPr>
            <p:ph type="body" idx="1"/>
          </p:nvPr>
        </p:nvSpPr>
        <p:spPr/>
        <p:txBody>
          <a:bodyPr/>
          <a:lstStyle/>
          <a:p>
            <a:pPr algn="l"/>
            <a:r>
              <a:rPr lang="nb-NO" dirty="0"/>
              <a:t>Du kan si det slik at artikkel 1-8 er oppvarmingen som legger grunnlaget for de artiklene vi virkelig trenger.</a:t>
            </a:r>
          </a:p>
        </p:txBody>
      </p:sp>
      <p:sp>
        <p:nvSpPr>
          <p:cNvPr id="4" name="Plassholder for lysbildenummer 3">
            <a:extLst>
              <a:ext uri="{FF2B5EF4-FFF2-40B4-BE49-F238E27FC236}">
                <a16:creationId xmlns:a16="http://schemas.microsoft.com/office/drawing/2014/main" id="{B5909C52-F6A9-DB6F-9E27-64B121D32A99}"/>
              </a:ext>
            </a:extLst>
          </p:cNvPr>
          <p:cNvSpPr>
            <a:spLocks noGrp="1"/>
          </p:cNvSpPr>
          <p:nvPr>
            <p:ph type="sldNum" sz="quarter" idx="5"/>
          </p:nvPr>
        </p:nvSpPr>
        <p:spPr/>
        <p:txBody>
          <a:bodyPr/>
          <a:lstStyle/>
          <a:p>
            <a:fld id="{CB7AA9C6-7322-42C8-8AA4-5A3C2EFEB8E2}" type="slidenum">
              <a:rPr lang="nb-NO" smtClean="0"/>
              <a:t>13</a:t>
            </a:fld>
            <a:endParaRPr lang="nb-NO"/>
          </a:p>
        </p:txBody>
      </p:sp>
    </p:spTree>
    <p:extLst>
      <p:ext uri="{BB962C8B-B14F-4D97-AF65-F5344CB8AC3E}">
        <p14:creationId xmlns:p14="http://schemas.microsoft.com/office/powerpoint/2010/main" val="2184699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DA391-0049-76ED-9AD5-3BCA4BBB74F9}"/>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EC44460A-E45D-1924-2DB6-D35BE8770841}"/>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818D7B2A-3B52-D790-271C-3B2E573D506F}"/>
              </a:ext>
            </a:extLst>
          </p:cNvPr>
          <p:cNvSpPr>
            <a:spLocks noGrp="1"/>
          </p:cNvSpPr>
          <p:nvPr>
            <p:ph type="body" idx="1"/>
          </p:nvPr>
        </p:nvSpPr>
        <p:spPr/>
        <p:txBody>
          <a:bodyPr/>
          <a:lstStyle/>
          <a:p>
            <a:pPr algn="l"/>
            <a:r>
              <a:rPr lang="nb-NO" sz="1800" b="0" i="0" u="none" strike="noStrike" baseline="0" dirty="0">
                <a:solidFill>
                  <a:srgbClr val="000000"/>
                </a:solidFill>
                <a:latin typeface="Source Sans Pro" panose="020B0503030403020204" pitchFamily="34" charset="0"/>
              </a:rPr>
              <a:t>På lysbildet står det bare noen få av rettighetene. Under finner du flere du kan gå gjennom med deltakerne</a:t>
            </a:r>
          </a:p>
          <a:p>
            <a:pPr algn="l"/>
            <a:endParaRPr lang="nb-NO" sz="1800" b="0" i="0" u="none" strike="noStrike" baseline="0" dirty="0">
              <a:solidFill>
                <a:srgbClr val="000000"/>
              </a:solidFill>
              <a:latin typeface="Source Sans Pro" panose="020B0503030403020204" pitchFamily="34" charset="0"/>
            </a:endParaRPr>
          </a:p>
          <a:p>
            <a:r>
              <a:rPr lang="nb-NO" sz="1800" b="0" i="0" u="none" strike="noStrike" baseline="0" dirty="0">
                <a:latin typeface="Source Sans Pro" panose="020B0503030403020204" pitchFamily="34" charset="0"/>
              </a:rPr>
              <a:t>Rett til liv</a:t>
            </a:r>
          </a:p>
          <a:p>
            <a:r>
              <a:rPr lang="nb-NO" sz="1800" b="0" i="0" u="none" strike="noStrike" baseline="0" dirty="0">
                <a:latin typeface="Source Sans Pro" panose="020B0503030403020204" pitchFamily="34" charset="0"/>
              </a:rPr>
              <a:t>Tilgjengelighet</a:t>
            </a:r>
          </a:p>
          <a:p>
            <a:r>
              <a:rPr lang="nb-NO" sz="1800" b="0" i="0" u="none" strike="noStrike" baseline="0" dirty="0">
                <a:latin typeface="Source Sans Pro" panose="020B0503030403020204" pitchFamily="34" charset="0"/>
              </a:rPr>
              <a:t>retten til selvbestemmelse</a:t>
            </a:r>
          </a:p>
          <a:p>
            <a:r>
              <a:rPr lang="nb-NO" sz="1800" b="0" i="0" u="none" strike="noStrike" baseline="0" dirty="0">
                <a:latin typeface="Source Sans Pro" panose="020B0503030403020204" pitchFamily="34" charset="0"/>
              </a:rPr>
              <a:t>tilgang til rettssystemet</a:t>
            </a:r>
          </a:p>
          <a:p>
            <a:r>
              <a:rPr lang="nb-NO" sz="1800" b="0" i="0" u="none" strike="noStrike" baseline="0" dirty="0">
                <a:latin typeface="Source Sans Pro" panose="020B0503030403020204" pitchFamily="34" charset="0"/>
              </a:rPr>
              <a:t>retten til et selvstendig liv og til å være en del av samfunnet</a:t>
            </a:r>
          </a:p>
          <a:p>
            <a:r>
              <a:rPr lang="nb-NO" sz="1800" b="0" i="0" u="none" strike="noStrike" baseline="0" dirty="0">
                <a:latin typeface="Source Sans Pro" panose="020B0503030403020204" pitchFamily="34" charset="0"/>
              </a:rPr>
              <a:t>helse, skole og utdanning</a:t>
            </a:r>
          </a:p>
          <a:p>
            <a:r>
              <a:rPr lang="nb-NO" sz="1800" b="0" i="0" u="none" strike="noStrike" baseline="0" dirty="0">
                <a:latin typeface="Source Sans Pro" panose="020B0503030403020204" pitchFamily="34" charset="0"/>
              </a:rPr>
              <a:t>arbeid og sysselsetting</a:t>
            </a:r>
          </a:p>
          <a:p>
            <a:r>
              <a:rPr lang="nb-NO" sz="1800" b="0" i="0" u="none" strike="noStrike" baseline="0" dirty="0">
                <a:latin typeface="Source Sans Pro" panose="020B0503030403020204" pitchFamily="34" charset="0"/>
              </a:rPr>
              <a:t>respekt for privatliv</a:t>
            </a:r>
          </a:p>
          <a:p>
            <a:r>
              <a:rPr lang="nb-NO" sz="1800" b="0" i="0" u="none" strike="noStrike" baseline="0" dirty="0">
                <a:latin typeface="Source Sans Pro" panose="020B0503030403020204" pitchFamily="34" charset="0"/>
              </a:rPr>
              <a:t>ytringsfrihet og meningsfrihet</a:t>
            </a:r>
          </a:p>
          <a:p>
            <a:r>
              <a:rPr lang="nb-NO" sz="1800" b="0" i="0" u="none" strike="noStrike" baseline="0" dirty="0">
                <a:latin typeface="Source Sans Pro" panose="020B0503030403020204" pitchFamily="34" charset="0"/>
              </a:rPr>
              <a:t>rehabilitering og habilitering</a:t>
            </a:r>
          </a:p>
          <a:p>
            <a:r>
              <a:rPr lang="nb-NO" sz="1800" b="0" i="0" u="none" strike="noStrike" baseline="0" dirty="0">
                <a:latin typeface="Source Sans Pro" panose="020B0503030403020204" pitchFamily="34" charset="0"/>
              </a:rPr>
              <a:t>deltagelse i det politiske og offentlige liv</a:t>
            </a:r>
          </a:p>
          <a:p>
            <a:r>
              <a:rPr lang="nb-NO" sz="1800" b="0" i="0" u="none" strike="noStrike" baseline="0" dirty="0">
                <a:latin typeface="Source Sans Pro" panose="020B0503030403020204" pitchFamily="34" charset="0"/>
              </a:rPr>
              <a:t>deltakelse i kulturliv</a:t>
            </a:r>
          </a:p>
          <a:p>
            <a:r>
              <a:rPr lang="nb-NO" sz="1800" b="0" i="0" u="none" strike="noStrike" baseline="0" dirty="0">
                <a:latin typeface="Source Sans Pro" panose="020B0503030403020204" pitchFamily="34" charset="0"/>
              </a:rPr>
              <a:t>fritidsaktiviteter, fornøyelser og idrett. </a:t>
            </a:r>
            <a:endParaRPr lang="nb-NO" dirty="0"/>
          </a:p>
        </p:txBody>
      </p:sp>
      <p:sp>
        <p:nvSpPr>
          <p:cNvPr id="4" name="Plassholder for lysbildenummer 3">
            <a:extLst>
              <a:ext uri="{FF2B5EF4-FFF2-40B4-BE49-F238E27FC236}">
                <a16:creationId xmlns:a16="http://schemas.microsoft.com/office/drawing/2014/main" id="{A3E9E6FE-9B1E-FC09-2061-4294DA85D343}"/>
              </a:ext>
            </a:extLst>
          </p:cNvPr>
          <p:cNvSpPr>
            <a:spLocks noGrp="1"/>
          </p:cNvSpPr>
          <p:nvPr>
            <p:ph type="sldNum" sz="quarter" idx="5"/>
          </p:nvPr>
        </p:nvSpPr>
        <p:spPr/>
        <p:txBody>
          <a:bodyPr/>
          <a:lstStyle/>
          <a:p>
            <a:fld id="{CB7AA9C6-7322-42C8-8AA4-5A3C2EFEB8E2}" type="slidenum">
              <a:rPr lang="nb-NO" smtClean="0"/>
              <a:t>14</a:t>
            </a:fld>
            <a:endParaRPr lang="nb-NO"/>
          </a:p>
        </p:txBody>
      </p:sp>
    </p:spTree>
    <p:extLst>
      <p:ext uri="{BB962C8B-B14F-4D97-AF65-F5344CB8AC3E}">
        <p14:creationId xmlns:p14="http://schemas.microsoft.com/office/powerpoint/2010/main" val="3696695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3E21E-41A1-FF81-DCB1-FDC31B44FDC5}"/>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F28B9A3A-3A47-A078-B812-8016C64F6B12}"/>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D4E7B9AE-4E28-CCB2-AD57-4D7FBBB50286}"/>
              </a:ext>
            </a:extLst>
          </p:cNvPr>
          <p:cNvSpPr>
            <a:spLocks noGrp="1"/>
          </p:cNvSpPr>
          <p:nvPr>
            <p:ph type="body" idx="1"/>
          </p:nvPr>
        </p:nvSpPr>
        <p:spPr/>
        <p:txBody>
          <a:bodyPr/>
          <a:lstStyle/>
          <a:p>
            <a:pPr algn="l"/>
            <a:endParaRPr lang="nb-NO" sz="1800" b="0" i="0" u="none" strike="noStrike" baseline="0" dirty="0">
              <a:solidFill>
                <a:srgbClr val="000000"/>
              </a:solidFill>
              <a:latin typeface="Source Sans Pro" panose="020B0503030403020204" pitchFamily="34" charset="0"/>
            </a:endParaRPr>
          </a:p>
          <a:p>
            <a:r>
              <a:rPr lang="nb-NO" sz="1800" b="0" i="0" u="none" strike="noStrike" baseline="0" dirty="0">
                <a:latin typeface="Source Sans Pro" panose="020B0503030403020204" pitchFamily="34" charset="0"/>
              </a:rPr>
              <a:t>Et system som skal sørge for at CRPD ikke bare blir fagre ord, men noe som må følges opp. </a:t>
            </a:r>
          </a:p>
          <a:p>
            <a:r>
              <a:rPr lang="nb-NO" sz="1800" b="0" i="0" u="none" strike="noStrike" baseline="0" dirty="0">
                <a:latin typeface="Source Sans Pro" panose="020B0503030403020204" pitchFamily="34" charset="0"/>
              </a:rPr>
              <a:t>Her er både FN, staten og funksjonshemmedes organisasjoner involvert i en pågående prosess der Norge må rapportere til FN hvert fjerde år. </a:t>
            </a:r>
          </a:p>
          <a:p>
            <a:endParaRPr lang="nb-NO" sz="1800" b="0" i="0" u="none" strike="noStrike" baseline="0" dirty="0">
              <a:latin typeface="Source Sans Pro" panose="020B0503030403020204" pitchFamily="34" charset="0"/>
            </a:endParaRPr>
          </a:p>
          <a:p>
            <a:endParaRPr lang="nb-NO" dirty="0"/>
          </a:p>
        </p:txBody>
      </p:sp>
      <p:sp>
        <p:nvSpPr>
          <p:cNvPr id="4" name="Plassholder for lysbildenummer 3">
            <a:extLst>
              <a:ext uri="{FF2B5EF4-FFF2-40B4-BE49-F238E27FC236}">
                <a16:creationId xmlns:a16="http://schemas.microsoft.com/office/drawing/2014/main" id="{9AF79F0C-F187-5172-5925-42953042DFD2}"/>
              </a:ext>
            </a:extLst>
          </p:cNvPr>
          <p:cNvSpPr>
            <a:spLocks noGrp="1"/>
          </p:cNvSpPr>
          <p:nvPr>
            <p:ph type="sldNum" sz="quarter" idx="5"/>
          </p:nvPr>
        </p:nvSpPr>
        <p:spPr/>
        <p:txBody>
          <a:bodyPr/>
          <a:lstStyle/>
          <a:p>
            <a:fld id="{CB7AA9C6-7322-42C8-8AA4-5A3C2EFEB8E2}" type="slidenum">
              <a:rPr lang="nb-NO" smtClean="0"/>
              <a:t>15</a:t>
            </a:fld>
            <a:endParaRPr lang="nb-NO"/>
          </a:p>
        </p:txBody>
      </p:sp>
    </p:spTree>
    <p:extLst>
      <p:ext uri="{BB962C8B-B14F-4D97-AF65-F5344CB8AC3E}">
        <p14:creationId xmlns:p14="http://schemas.microsoft.com/office/powerpoint/2010/main" val="3636788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16F28-AE00-FE32-4399-AEDEC3B70F1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9998BE1E-BC63-F77B-A37B-F17CEB7A870E}"/>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3CB6C447-CFC9-B61C-390B-FF081FD79E24}"/>
              </a:ext>
            </a:extLst>
          </p:cNvPr>
          <p:cNvSpPr>
            <a:spLocks noGrp="1"/>
          </p:cNvSpPr>
          <p:nvPr>
            <p:ph type="body" idx="1"/>
          </p:nvPr>
        </p:nvSpPr>
        <p:spPr/>
        <p:txBody>
          <a:bodyPr/>
          <a:lstStyle/>
          <a:p>
            <a:pPr algn="l"/>
            <a:r>
              <a:rPr lang="nb-NO" sz="1800" b="0" i="0" u="none" strike="noStrike" baseline="0" dirty="0">
                <a:latin typeface="SourceSansPro-Regular"/>
              </a:rPr>
              <a:t>I arbeidet med å følge opp at CRPD faktisk får den betydningen konvensjonen er ment å ha er det innført noen viktige forpliktelser knyttet til medvirkning og hvilke virkemidler staten</a:t>
            </a:r>
          </a:p>
          <a:p>
            <a:pPr algn="l"/>
            <a:r>
              <a:rPr lang="nb-NO" sz="1800" b="0" i="0" u="none" strike="noStrike" baseline="0" dirty="0">
                <a:latin typeface="SourceSansPro-Regular"/>
              </a:rPr>
              <a:t>forplikter seg til å ta i bruk.</a:t>
            </a:r>
          </a:p>
          <a:p>
            <a:pPr algn="l"/>
            <a:endParaRPr lang="nb-NO" sz="1800" b="0" i="0" u="none" strike="noStrike" baseline="0" dirty="0">
              <a:latin typeface="SourceSansPro-Regular"/>
            </a:endParaRPr>
          </a:p>
          <a:p>
            <a:pPr algn="l"/>
            <a:r>
              <a:rPr lang="nb-NO" sz="1800" b="0" i="0" u="none" strike="noStrike" baseline="0" dirty="0">
                <a:latin typeface="SourceSansPro-Regular"/>
              </a:rPr>
              <a:t>Vi kan faktisk lese denne artikkelen som et svar på</a:t>
            </a:r>
            <a:r>
              <a:rPr lang="nb-NO" sz="1200" b="0" i="0" u="none" strike="noStrike" baseline="0" dirty="0">
                <a:latin typeface="+mn-lt"/>
              </a:rPr>
              <a:t> </a:t>
            </a:r>
            <a:r>
              <a:rPr lang="en-US" sz="1800" b="1" i="0" u="none" strike="noStrike" baseline="0" dirty="0">
                <a:latin typeface="SourceSansPro-Bold"/>
              </a:rPr>
              <a:t>Nothing about us without us </a:t>
            </a:r>
            <a:r>
              <a:rPr lang="en-US" sz="1800" b="0" i="1" u="none" strike="noStrike" baseline="0" dirty="0">
                <a:latin typeface="SourceSansPro-It"/>
              </a:rPr>
              <a:t>– </a:t>
            </a:r>
            <a:r>
              <a:rPr lang="en-US" sz="1800" b="0" i="1" u="none" strike="noStrike" baseline="0" dirty="0" err="1">
                <a:latin typeface="SourceSansPro-It"/>
              </a:rPr>
              <a:t>Ingenting</a:t>
            </a:r>
            <a:r>
              <a:rPr lang="en-US" sz="1800" b="0" i="1" u="none" strike="noStrike" baseline="0" dirty="0">
                <a:latin typeface="SourceSansPro-It"/>
              </a:rPr>
              <a:t> om </a:t>
            </a:r>
            <a:r>
              <a:rPr lang="en-US" sz="1800" b="0" i="1" u="none" strike="noStrike" baseline="0" dirty="0" err="1">
                <a:latin typeface="SourceSansPro-It"/>
              </a:rPr>
              <a:t>oss</a:t>
            </a:r>
            <a:r>
              <a:rPr lang="en-US" sz="1800" b="0" i="1" u="none" strike="noStrike" baseline="0" dirty="0">
                <a:latin typeface="SourceSansPro-It"/>
              </a:rPr>
              <a:t> </a:t>
            </a:r>
            <a:r>
              <a:rPr lang="en-US" sz="1800" b="0" i="1" u="none" strike="noStrike" baseline="0" dirty="0" err="1">
                <a:latin typeface="SourceSansPro-It"/>
              </a:rPr>
              <a:t>uten</a:t>
            </a:r>
            <a:r>
              <a:rPr lang="en-US" sz="1800" b="0" i="1" u="none" strike="noStrike" baseline="0" dirty="0">
                <a:latin typeface="SourceSansPro-It"/>
              </a:rPr>
              <a:t> </a:t>
            </a:r>
            <a:r>
              <a:rPr lang="en-US" sz="1800" b="0" i="1" u="none" strike="noStrike" baseline="0" dirty="0" err="1">
                <a:latin typeface="SourceSansPro-It"/>
              </a:rPr>
              <a:t>oss</a:t>
            </a:r>
            <a:r>
              <a:rPr lang="en-US" sz="1800" b="0" i="1" u="none" strike="noStrike" baseline="0" dirty="0">
                <a:latin typeface="SourceSansPro-It"/>
              </a:rPr>
              <a:t>. </a:t>
            </a:r>
            <a:r>
              <a:rPr lang="nb-NO" sz="1800" b="0" i="0" u="none" strike="noStrike" baseline="0" dirty="0">
                <a:latin typeface="SourceSansPro-Regular"/>
              </a:rPr>
              <a:t>Dette gamle slagordet har fått ny aktualitet med CRPD, som gir</a:t>
            </a:r>
          </a:p>
          <a:p>
            <a:pPr algn="l"/>
            <a:r>
              <a:rPr lang="nb-NO" sz="1800" b="0" i="0" u="none" strike="noStrike" baseline="0" dirty="0">
                <a:latin typeface="SourceSansPro-Regular"/>
              </a:rPr>
              <a:t>organisasjonene våre en rett til å bli hørt.</a:t>
            </a:r>
            <a:endParaRPr lang="nb-NO" dirty="0"/>
          </a:p>
        </p:txBody>
      </p:sp>
      <p:sp>
        <p:nvSpPr>
          <p:cNvPr id="4" name="Plassholder for lysbildenummer 3">
            <a:extLst>
              <a:ext uri="{FF2B5EF4-FFF2-40B4-BE49-F238E27FC236}">
                <a16:creationId xmlns:a16="http://schemas.microsoft.com/office/drawing/2014/main" id="{F7C5E056-C378-88F6-8700-72B49963F05E}"/>
              </a:ext>
            </a:extLst>
          </p:cNvPr>
          <p:cNvSpPr>
            <a:spLocks noGrp="1"/>
          </p:cNvSpPr>
          <p:nvPr>
            <p:ph type="sldNum" sz="quarter" idx="5"/>
          </p:nvPr>
        </p:nvSpPr>
        <p:spPr/>
        <p:txBody>
          <a:bodyPr/>
          <a:lstStyle/>
          <a:p>
            <a:fld id="{CB7AA9C6-7322-42C8-8AA4-5A3C2EFEB8E2}" type="slidenum">
              <a:rPr lang="nb-NO" smtClean="0"/>
              <a:t>16</a:t>
            </a:fld>
            <a:endParaRPr lang="nb-NO"/>
          </a:p>
        </p:txBody>
      </p:sp>
    </p:spTree>
    <p:extLst>
      <p:ext uri="{BB962C8B-B14F-4D97-AF65-F5344CB8AC3E}">
        <p14:creationId xmlns:p14="http://schemas.microsoft.com/office/powerpoint/2010/main" val="2781435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0FAC2-B8DC-0463-F047-4522FBE93743}"/>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EEED5C6A-2994-A877-C000-6FD73E8BAAB0}"/>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846E8DAF-8F13-FEEC-D7C3-2C7A87D0F3C0}"/>
              </a:ext>
            </a:extLst>
          </p:cNvPr>
          <p:cNvSpPr>
            <a:spLocks noGrp="1"/>
          </p:cNvSpPr>
          <p:nvPr>
            <p:ph type="body" idx="1"/>
          </p:nvPr>
        </p:nvSpPr>
        <p:spPr/>
        <p:txBody>
          <a:bodyPr/>
          <a:lstStyle/>
          <a:p>
            <a:pPr algn="l"/>
            <a:r>
              <a:rPr lang="nb-NO" sz="1800" b="1" i="0" u="none" strike="noStrike" baseline="0" dirty="0">
                <a:latin typeface="SourceSansPro-Bold"/>
              </a:rPr>
              <a:t>Norge er et rikt land. </a:t>
            </a:r>
            <a:r>
              <a:rPr lang="nb-NO" sz="1800" b="0" i="0" u="none" strike="noStrike" baseline="0" dirty="0">
                <a:latin typeface="SourceSansPro-Regular"/>
              </a:rPr>
              <a:t>Det gjør at forventningene til Norge er høyere enn til mange andre land. </a:t>
            </a:r>
          </a:p>
          <a:p>
            <a:pPr algn="l"/>
            <a:r>
              <a:rPr lang="nb-NO" sz="1800" b="0" i="0" u="none" strike="noStrike" baseline="0" dirty="0">
                <a:latin typeface="SourceSansPro-Regular"/>
              </a:rPr>
              <a:t>Dette er noe FNs representanter har gitt utrykk for. </a:t>
            </a:r>
          </a:p>
          <a:p>
            <a:pPr algn="l"/>
            <a:r>
              <a:rPr lang="nb-NO" sz="1800" b="0" i="0" u="none" strike="noStrike" baseline="0" dirty="0">
                <a:latin typeface="SourceSansPro-Regular"/>
              </a:rPr>
              <a:t>Selv om politikere og myndighetsutøvere kan være uenige, er det argumentasjon vi må kunne ta med oss og bruke.</a:t>
            </a:r>
          </a:p>
          <a:p>
            <a:pPr algn="l"/>
            <a:endParaRPr lang="nb-NO" sz="1800" b="0" i="0" u="none" strike="noStrike" baseline="0" dirty="0">
              <a:latin typeface="SourceSansPro-Regular"/>
            </a:endParaRPr>
          </a:p>
          <a:p>
            <a:pPr algn="l"/>
            <a:r>
              <a:rPr lang="nb-NO" sz="1800" b="0" i="0" u="none" strike="noStrike" baseline="0" dirty="0">
                <a:latin typeface="SourceSansPro-Regular"/>
              </a:rPr>
              <a:t>Artikkel 4 er på flere måter selve storslegga i CRPD.</a:t>
            </a:r>
            <a:endParaRPr lang="nb-NO" dirty="0"/>
          </a:p>
        </p:txBody>
      </p:sp>
      <p:sp>
        <p:nvSpPr>
          <p:cNvPr id="4" name="Plassholder for lysbildenummer 3">
            <a:extLst>
              <a:ext uri="{FF2B5EF4-FFF2-40B4-BE49-F238E27FC236}">
                <a16:creationId xmlns:a16="http://schemas.microsoft.com/office/drawing/2014/main" id="{307E30BD-28CE-E410-DAF1-CEA6CFB9E354}"/>
              </a:ext>
            </a:extLst>
          </p:cNvPr>
          <p:cNvSpPr>
            <a:spLocks noGrp="1"/>
          </p:cNvSpPr>
          <p:nvPr>
            <p:ph type="sldNum" sz="quarter" idx="5"/>
          </p:nvPr>
        </p:nvSpPr>
        <p:spPr/>
        <p:txBody>
          <a:bodyPr/>
          <a:lstStyle/>
          <a:p>
            <a:fld id="{CB7AA9C6-7322-42C8-8AA4-5A3C2EFEB8E2}" type="slidenum">
              <a:rPr lang="nb-NO" smtClean="0"/>
              <a:t>17</a:t>
            </a:fld>
            <a:endParaRPr lang="nb-NO"/>
          </a:p>
        </p:txBody>
      </p:sp>
    </p:spTree>
    <p:extLst>
      <p:ext uri="{BB962C8B-B14F-4D97-AF65-F5344CB8AC3E}">
        <p14:creationId xmlns:p14="http://schemas.microsoft.com/office/powerpoint/2010/main" val="3309805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3913D-5DDA-A0ED-F178-F0918A950673}"/>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574715FE-ED46-892A-AB6A-B76671D3D35D}"/>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DC2BF0F7-EBFA-5094-22F4-86B53E6194ED}"/>
              </a:ext>
            </a:extLst>
          </p:cNvPr>
          <p:cNvSpPr>
            <a:spLocks noGrp="1"/>
          </p:cNvSpPr>
          <p:nvPr>
            <p:ph type="body" idx="1"/>
          </p:nvPr>
        </p:nvSpPr>
        <p:spPr/>
        <p:txBody>
          <a:bodyPr/>
          <a:lstStyle/>
          <a:p>
            <a:pPr algn="l"/>
            <a:r>
              <a:rPr lang="nb-NO" sz="1800" b="0" i="0" u="none" strike="noStrike" baseline="0" dirty="0">
                <a:latin typeface="SourceSansPro-Regular"/>
              </a:rPr>
              <a:t>Er man usikker på hvordan en artikkel skal tolkes, så kan disse prinsippene hjelpe med å avgjøre hva som er riktig. </a:t>
            </a:r>
          </a:p>
          <a:p>
            <a:pPr algn="l"/>
            <a:r>
              <a:rPr lang="nb-NO" sz="1800" b="0" i="0" u="none" strike="noStrike" baseline="0" dirty="0">
                <a:latin typeface="SourceSansPro-Regular"/>
              </a:rPr>
              <a:t>Tar en tolkning av artikkelen hensyn til respekten for menneskers iboende verdighet og individuelle selvstendighet og retten til å treffe egne valg? </a:t>
            </a:r>
          </a:p>
          <a:p>
            <a:pPr algn="l"/>
            <a:r>
              <a:rPr lang="nb-NO" sz="1800" b="0" i="0" u="none" strike="noStrike" baseline="0" dirty="0">
                <a:latin typeface="SourceSansPro-Regular"/>
              </a:rPr>
              <a:t>Vil en tolkning av en artikkel bidra til ikke-diskriminering, like muligheter eller tilgjengelighet? Slike spørsmål kan være praktiske å stille seg.</a:t>
            </a:r>
            <a:endParaRPr lang="nb-NO" dirty="0"/>
          </a:p>
        </p:txBody>
      </p:sp>
      <p:sp>
        <p:nvSpPr>
          <p:cNvPr id="4" name="Plassholder for lysbildenummer 3">
            <a:extLst>
              <a:ext uri="{FF2B5EF4-FFF2-40B4-BE49-F238E27FC236}">
                <a16:creationId xmlns:a16="http://schemas.microsoft.com/office/drawing/2014/main" id="{1D5039DF-14BF-A047-1F7E-6BD8099BF09B}"/>
              </a:ext>
            </a:extLst>
          </p:cNvPr>
          <p:cNvSpPr>
            <a:spLocks noGrp="1"/>
          </p:cNvSpPr>
          <p:nvPr>
            <p:ph type="sldNum" sz="quarter" idx="5"/>
          </p:nvPr>
        </p:nvSpPr>
        <p:spPr/>
        <p:txBody>
          <a:bodyPr/>
          <a:lstStyle/>
          <a:p>
            <a:fld id="{CB7AA9C6-7322-42C8-8AA4-5A3C2EFEB8E2}" type="slidenum">
              <a:rPr lang="nb-NO" smtClean="0"/>
              <a:t>18</a:t>
            </a:fld>
            <a:endParaRPr lang="nb-NO"/>
          </a:p>
        </p:txBody>
      </p:sp>
    </p:spTree>
    <p:extLst>
      <p:ext uri="{BB962C8B-B14F-4D97-AF65-F5344CB8AC3E}">
        <p14:creationId xmlns:p14="http://schemas.microsoft.com/office/powerpoint/2010/main" val="1972463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F8403-A067-FC5C-2A34-2F37EADD6A0B}"/>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C3AFB942-2953-CE19-2A1B-2319B111EC8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C8BD9088-31C7-B4CB-0077-5B42482D64E5}"/>
              </a:ext>
            </a:extLst>
          </p:cNvPr>
          <p:cNvSpPr>
            <a:spLocks noGrp="1"/>
          </p:cNvSpPr>
          <p:nvPr>
            <p:ph type="body" idx="1"/>
          </p:nvPr>
        </p:nvSpPr>
        <p:spPr/>
        <p:txBody>
          <a:bodyPr/>
          <a:lstStyle/>
          <a:p>
            <a:pPr algn="l"/>
            <a:endParaRPr lang="nb-NO" dirty="0"/>
          </a:p>
        </p:txBody>
      </p:sp>
      <p:sp>
        <p:nvSpPr>
          <p:cNvPr id="4" name="Plassholder for lysbildenummer 3">
            <a:extLst>
              <a:ext uri="{FF2B5EF4-FFF2-40B4-BE49-F238E27FC236}">
                <a16:creationId xmlns:a16="http://schemas.microsoft.com/office/drawing/2014/main" id="{1434A5B9-9A78-1E23-A0DB-485939937613}"/>
              </a:ext>
            </a:extLst>
          </p:cNvPr>
          <p:cNvSpPr>
            <a:spLocks noGrp="1"/>
          </p:cNvSpPr>
          <p:nvPr>
            <p:ph type="sldNum" sz="quarter" idx="5"/>
          </p:nvPr>
        </p:nvSpPr>
        <p:spPr/>
        <p:txBody>
          <a:bodyPr/>
          <a:lstStyle/>
          <a:p>
            <a:fld id="{CB7AA9C6-7322-42C8-8AA4-5A3C2EFEB8E2}" type="slidenum">
              <a:rPr lang="nb-NO" smtClean="0"/>
              <a:t>19</a:t>
            </a:fld>
            <a:endParaRPr lang="nb-NO"/>
          </a:p>
        </p:txBody>
      </p:sp>
    </p:spTree>
    <p:extLst>
      <p:ext uri="{BB962C8B-B14F-4D97-AF65-F5344CB8AC3E}">
        <p14:creationId xmlns:p14="http://schemas.microsoft.com/office/powerpoint/2010/main" val="834619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800" b="0" i="0" u="none" strike="noStrike" baseline="0" dirty="0">
                <a:latin typeface="SourceSansPro-Regular"/>
              </a:rPr>
              <a:t>Menneskerettighetene gjelder alle, også funksjonshemmede.</a:t>
            </a:r>
          </a:p>
          <a:p>
            <a:pPr algn="l"/>
            <a:r>
              <a:rPr lang="nb-NO" sz="1800" b="0" i="0" u="none" strike="noStrike" baseline="0" dirty="0">
                <a:latin typeface="SourceSansPro-Regular"/>
              </a:rPr>
              <a:t>Burde ikke det være nok?</a:t>
            </a:r>
          </a:p>
          <a:p>
            <a:pPr algn="l"/>
            <a:endParaRPr lang="nb-NO" dirty="0"/>
          </a:p>
          <a:p>
            <a:r>
              <a:rPr lang="nb-NO" dirty="0"/>
              <a:t>Her er det en god start å spørre deltakerne. Gi gjerne mulighet til debatt før du går videre, men det er ikke nødvendig å la den strekke veldig ut i tid. </a:t>
            </a:r>
          </a:p>
          <a:p>
            <a:endParaRPr lang="nb-NO" dirty="0"/>
          </a:p>
          <a:p>
            <a:r>
              <a:rPr lang="nb-NO" dirty="0"/>
              <a:t>Du får sikkert flere innspill. Om du ikke får det kan du svare med dette:</a:t>
            </a:r>
          </a:p>
          <a:p>
            <a:endParaRPr lang="nb-NO" dirty="0"/>
          </a:p>
          <a:p>
            <a:r>
              <a:rPr lang="nb-NO" dirty="0"/>
              <a:t>Hjelper det å ha stemmerett om valglokalet er slik utformet at du ikke kommer inn for å stemme?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Alle har rett til skolegang, men hvor mye hjelper det om skolen ikke er tilrettelagt?</a:t>
            </a:r>
          </a:p>
          <a:p>
            <a:endParaRPr lang="nb-NO" dirty="0"/>
          </a:p>
          <a:p>
            <a:endParaRPr lang="nb-NO" dirty="0"/>
          </a:p>
        </p:txBody>
      </p:sp>
      <p:sp>
        <p:nvSpPr>
          <p:cNvPr id="4" name="Plassholder for lysbildenummer 3"/>
          <p:cNvSpPr>
            <a:spLocks noGrp="1"/>
          </p:cNvSpPr>
          <p:nvPr>
            <p:ph type="sldNum" sz="quarter" idx="5"/>
          </p:nvPr>
        </p:nvSpPr>
        <p:spPr/>
        <p:txBody>
          <a:bodyPr/>
          <a:lstStyle/>
          <a:p>
            <a:fld id="{CB7AA9C6-7322-42C8-8AA4-5A3C2EFEB8E2}" type="slidenum">
              <a:rPr lang="nb-NO" smtClean="0"/>
              <a:t>2</a:t>
            </a:fld>
            <a:endParaRPr lang="nb-NO"/>
          </a:p>
        </p:txBody>
      </p:sp>
    </p:spTree>
    <p:extLst>
      <p:ext uri="{BB962C8B-B14F-4D97-AF65-F5344CB8AC3E}">
        <p14:creationId xmlns:p14="http://schemas.microsoft.com/office/powerpoint/2010/main" val="3500088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A140C-7BE4-E04E-43E7-0B89FEB522F2}"/>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3E1D83A4-7E2F-D5FA-AF68-19B733B6EE63}"/>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820851E9-BBED-8D22-EAB5-8DA1DFD84FDC}"/>
              </a:ext>
            </a:extLst>
          </p:cNvPr>
          <p:cNvSpPr>
            <a:spLocks noGrp="1"/>
          </p:cNvSpPr>
          <p:nvPr>
            <p:ph type="body" idx="1"/>
          </p:nvPr>
        </p:nvSpPr>
        <p:spPr/>
        <p:txBody>
          <a:bodyPr/>
          <a:lstStyle/>
          <a:p>
            <a:pPr algn="l"/>
            <a:r>
              <a:rPr lang="nb-NO" sz="1800" b="0" i="0" u="none" strike="noStrike" baseline="0" dirty="0">
                <a:latin typeface="SourceSansPro-Regular"/>
              </a:rPr>
              <a:t>Selv om konvensjonen er bindende for Norge, vil det fortsatt være norsk lov som er avgjørende i norsk rett. Hvilken status den norske staten velger å gi CRPD er altså viktig. </a:t>
            </a:r>
          </a:p>
          <a:p>
            <a:pPr algn="l"/>
            <a:endParaRPr lang="nb-NO" sz="1800" b="0" i="0" u="none" strike="noStrike" baseline="0" dirty="0">
              <a:latin typeface="SourceSansPro-Regular"/>
            </a:endParaRPr>
          </a:p>
          <a:p>
            <a:pPr algn="l"/>
            <a:r>
              <a:rPr lang="nb-NO" sz="1800" b="0" i="0" u="none" strike="noStrike" baseline="0" dirty="0">
                <a:latin typeface="SourceSansPro-Regular"/>
              </a:rPr>
              <a:t>Foreløpig har CRPD svakere menneskerettslig vern enn andre gruppers rettsvern.</a:t>
            </a:r>
          </a:p>
          <a:p>
            <a:pPr algn="l"/>
            <a:endParaRPr lang="nb-NO" sz="1800" b="0" i="0" u="none" strike="noStrike" baseline="0" dirty="0">
              <a:latin typeface="SourceSansPro-Regular"/>
            </a:endParaRPr>
          </a:p>
          <a:p>
            <a:pPr algn="l"/>
            <a:r>
              <a:rPr lang="nb-NO" sz="1800" b="0" i="0" u="none" strike="noStrike" baseline="0" dirty="0">
                <a:latin typeface="SourceSansPro-Regular"/>
              </a:rPr>
              <a:t>I den siste runden med oppfølging av arbeidet med CRPD mellom Norge og FN, ga FN klart uttrykk for overraskelse over at Norge ikke har innlemmet CRPD i norsk lov. Det betyr jo at funksjonshemmede blir sett på som spesielle grupper med spesielt avgrensede rettigheter. </a:t>
            </a:r>
          </a:p>
          <a:p>
            <a:pPr algn="l"/>
            <a:endParaRPr lang="nb-NO" sz="1800" b="0" i="0" u="none" strike="noStrike" baseline="0" dirty="0">
              <a:latin typeface="SourceSansPro-Regular"/>
            </a:endParaRPr>
          </a:p>
          <a:p>
            <a:pPr algn="l"/>
            <a:r>
              <a:rPr lang="nb-NO" sz="1800" b="0" i="0" u="none" strike="noStrike" baseline="0" dirty="0">
                <a:latin typeface="SourceSansPro-Regular"/>
              </a:rPr>
              <a:t>Måten CRPD innlemmes i loven vil bety mye for hvordan dette vil skje.</a:t>
            </a:r>
            <a:endParaRPr lang="nb-NO" dirty="0"/>
          </a:p>
        </p:txBody>
      </p:sp>
      <p:sp>
        <p:nvSpPr>
          <p:cNvPr id="4" name="Plassholder for lysbildenummer 3">
            <a:extLst>
              <a:ext uri="{FF2B5EF4-FFF2-40B4-BE49-F238E27FC236}">
                <a16:creationId xmlns:a16="http://schemas.microsoft.com/office/drawing/2014/main" id="{7C23D8BA-5834-EA10-C27A-AAB848235A3F}"/>
              </a:ext>
            </a:extLst>
          </p:cNvPr>
          <p:cNvSpPr>
            <a:spLocks noGrp="1"/>
          </p:cNvSpPr>
          <p:nvPr>
            <p:ph type="sldNum" sz="quarter" idx="5"/>
          </p:nvPr>
        </p:nvSpPr>
        <p:spPr/>
        <p:txBody>
          <a:bodyPr/>
          <a:lstStyle/>
          <a:p>
            <a:fld id="{CB7AA9C6-7322-42C8-8AA4-5A3C2EFEB8E2}" type="slidenum">
              <a:rPr lang="nb-NO" smtClean="0"/>
              <a:t>20</a:t>
            </a:fld>
            <a:endParaRPr lang="nb-NO"/>
          </a:p>
        </p:txBody>
      </p:sp>
    </p:spTree>
    <p:extLst>
      <p:ext uri="{BB962C8B-B14F-4D97-AF65-F5344CB8AC3E}">
        <p14:creationId xmlns:p14="http://schemas.microsoft.com/office/powerpoint/2010/main" val="1050610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9AA23-870F-548C-4527-B82BBC1A5BCD}"/>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E7D32707-77D6-1EA0-24AE-0D556E4396A5}"/>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5BE96F60-3E67-EC57-0E11-0FF46742B0B6}"/>
              </a:ext>
            </a:extLst>
          </p:cNvPr>
          <p:cNvSpPr>
            <a:spLocks noGrp="1"/>
          </p:cNvSpPr>
          <p:nvPr>
            <p:ph type="body" idx="1"/>
          </p:nvPr>
        </p:nvSpPr>
        <p:spPr/>
        <p:txBody>
          <a:bodyPr/>
          <a:lstStyle/>
          <a:p>
            <a:pPr algn="l"/>
            <a:r>
              <a:rPr lang="nb-NO" sz="1800" b="1" i="0" u="none" strike="noStrike" baseline="0" dirty="0">
                <a:latin typeface="SourceSansPro-Regular"/>
              </a:rPr>
              <a:t>Grunnloven</a:t>
            </a:r>
            <a:r>
              <a:rPr lang="nb-NO" sz="1800" b="0" i="0" u="none" strike="noStrike" baseline="0" dirty="0">
                <a:latin typeface="SourceSansPro-Regular"/>
              </a:rPr>
              <a:t> er den høyeste rettskilden i Norge, </a:t>
            </a:r>
          </a:p>
          <a:p>
            <a:pPr algn="l"/>
            <a:r>
              <a:rPr lang="nb-NO" sz="1800" b="1" i="0" u="none" strike="noStrike" baseline="0" dirty="0">
                <a:latin typeface="SourceSansPro-Regular"/>
              </a:rPr>
              <a:t>lov med forrang</a:t>
            </a:r>
            <a:r>
              <a:rPr lang="nb-NO" sz="1800" b="0" i="0" u="none" strike="noStrike" baseline="0" dirty="0">
                <a:latin typeface="SourceSansPro-Regular"/>
              </a:rPr>
              <a:t>. Dette er en lov som presiserer at den går foran annen lov om det finnes motstrid mellom dem. </a:t>
            </a:r>
          </a:p>
          <a:p>
            <a:pPr algn="l"/>
            <a:r>
              <a:rPr lang="nb-NO" sz="1800" b="1" i="0" u="none" strike="noStrike" baseline="0" dirty="0">
                <a:latin typeface="SourceSansPro-Regular"/>
              </a:rPr>
              <a:t>Menneskerettsloven</a:t>
            </a:r>
            <a:r>
              <a:rPr lang="nb-NO" sz="1800" b="0" i="0" u="none" strike="noStrike" baseline="0" dirty="0">
                <a:latin typeface="SourceSansPro-Regular"/>
              </a:rPr>
              <a:t> er en slik lov. Barnekonvensjonen og kvinnekonvensjonen er tatt inn i menneskerettsloven. </a:t>
            </a:r>
          </a:p>
          <a:p>
            <a:pPr algn="l"/>
            <a:r>
              <a:rPr lang="nb-NO" sz="1800" b="0" i="0" u="none" strike="noStrike" baseline="0" dirty="0">
                <a:latin typeface="SourceSansPro-Regular"/>
              </a:rPr>
              <a:t>Det er uenighet om </a:t>
            </a:r>
            <a:r>
              <a:rPr lang="nb-NO" sz="1800" b="0" i="0" u="sng" strike="noStrike" baseline="0" dirty="0">
                <a:latin typeface="SourceSansPro-Regular"/>
              </a:rPr>
              <a:t>hvor</a:t>
            </a:r>
            <a:r>
              <a:rPr lang="nb-NO" sz="1800" b="0" i="0" u="none" strike="noStrike" baseline="0" dirty="0">
                <a:latin typeface="SourceSansPro-Regular"/>
              </a:rPr>
              <a:t> CRPD skal gjøres til del av norsk lov. Noen vil ha den inn i menneskerettsloven, andre vil ha CRPD inn i likestillings- og diskrimineringsloven eller andre lover. </a:t>
            </a:r>
          </a:p>
          <a:p>
            <a:pPr algn="l"/>
            <a:endParaRPr lang="nb-NO" sz="1800" b="0" i="0" u="none" strike="noStrike" baseline="0" dirty="0">
              <a:latin typeface="SourceSansPro-Regular"/>
            </a:endParaRPr>
          </a:p>
          <a:p>
            <a:pPr algn="l"/>
            <a:r>
              <a:rPr lang="nb-NO" sz="1800" b="0" i="0" u="none" strike="noStrike" baseline="0" dirty="0">
                <a:latin typeface="SourceSansPro-Regular"/>
              </a:rPr>
              <a:t>Nederst i pyramiden finner vi rundskriv, tolkningsuttalelser og veiledere. Dette er ikke lov eller bygget på lov, men kilder som kan legges vekt på når det er uklart hvordan loven skal tolkes.</a:t>
            </a:r>
          </a:p>
          <a:p>
            <a:pPr algn="l"/>
            <a:r>
              <a:rPr lang="nb-NO" sz="1800" b="0" i="0" u="none" strike="noStrike" baseline="0" dirty="0">
                <a:latin typeface="SourceSansPro-Regular"/>
              </a:rPr>
              <a:t>Så lenge CRPD ikke er tatt inn i loven, fungerer CRPD </a:t>
            </a:r>
            <a:r>
              <a:rPr lang="nb-NO" sz="1800" b="0" i="0" u="sng" strike="noStrike" baseline="0" dirty="0">
                <a:latin typeface="SourceSansPro-Regular"/>
              </a:rPr>
              <a:t>juridisk sett </a:t>
            </a:r>
            <a:r>
              <a:rPr lang="nb-NO" sz="1800" b="0" i="0" u="none" strike="noStrike" baseline="0" dirty="0">
                <a:latin typeface="SourceSansPro-Regular"/>
              </a:rPr>
              <a:t>bare som et argument på dette nederste nivået i pyramiden over.</a:t>
            </a:r>
          </a:p>
          <a:p>
            <a:pPr algn="l"/>
            <a:endParaRPr lang="nb-NO" sz="1800" b="0" i="0" u="none" strike="noStrike" baseline="0" dirty="0">
              <a:latin typeface="SourceSansPro-Regular"/>
            </a:endParaRPr>
          </a:p>
          <a:p>
            <a:pPr algn="l"/>
            <a:endParaRPr lang="nb-NO" dirty="0"/>
          </a:p>
        </p:txBody>
      </p:sp>
      <p:sp>
        <p:nvSpPr>
          <p:cNvPr id="4" name="Plassholder for lysbildenummer 3">
            <a:extLst>
              <a:ext uri="{FF2B5EF4-FFF2-40B4-BE49-F238E27FC236}">
                <a16:creationId xmlns:a16="http://schemas.microsoft.com/office/drawing/2014/main" id="{42C9F27B-7A6D-B0F9-9EE3-A8F04105C866}"/>
              </a:ext>
            </a:extLst>
          </p:cNvPr>
          <p:cNvSpPr>
            <a:spLocks noGrp="1"/>
          </p:cNvSpPr>
          <p:nvPr>
            <p:ph type="sldNum" sz="quarter" idx="5"/>
          </p:nvPr>
        </p:nvSpPr>
        <p:spPr/>
        <p:txBody>
          <a:bodyPr/>
          <a:lstStyle/>
          <a:p>
            <a:fld id="{CB7AA9C6-7322-42C8-8AA4-5A3C2EFEB8E2}" type="slidenum">
              <a:rPr lang="nb-NO" smtClean="0"/>
              <a:t>21</a:t>
            </a:fld>
            <a:endParaRPr lang="nb-NO"/>
          </a:p>
        </p:txBody>
      </p:sp>
    </p:spTree>
    <p:extLst>
      <p:ext uri="{BB962C8B-B14F-4D97-AF65-F5344CB8AC3E}">
        <p14:creationId xmlns:p14="http://schemas.microsoft.com/office/powerpoint/2010/main" val="2644716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19950-DD7E-98A0-ED48-E2D984ADE9CA}"/>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3029BB90-20B5-1C6A-5235-E2CDF4DEA531}"/>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A4C3CCFA-1167-6575-60EA-165EC5B99429}"/>
              </a:ext>
            </a:extLst>
          </p:cNvPr>
          <p:cNvSpPr>
            <a:spLocks noGrp="1"/>
          </p:cNvSpPr>
          <p:nvPr>
            <p:ph type="body" idx="1"/>
          </p:nvPr>
        </p:nvSpPr>
        <p:spPr/>
        <p:txBody>
          <a:bodyPr/>
          <a:lstStyle/>
          <a:p>
            <a:pPr algn="l"/>
            <a:r>
              <a:rPr lang="nb-NO" sz="1800" b="0" i="0" u="none" strike="noStrike" baseline="0" dirty="0">
                <a:latin typeface="SourceSansPro-Regular"/>
              </a:rPr>
              <a:t>Mye tyder på at det </a:t>
            </a:r>
            <a:r>
              <a:rPr lang="nb-NO" sz="1800" b="1" i="0" u="none" strike="noStrike" baseline="0" dirty="0">
                <a:latin typeface="SourceSansPro-Regular"/>
              </a:rPr>
              <a:t>paradigmeskiftet</a:t>
            </a:r>
            <a:r>
              <a:rPr lang="nb-NO" sz="1800" b="0" i="0" u="none" strike="noStrike" baseline="0" dirty="0">
                <a:latin typeface="SourceSansPro-Regular"/>
              </a:rPr>
              <a:t> vi beskrev tidligere ikke har fått sterkt nok gjennomslag. Selv de som aksepterer paradigmeskiftet, tar ikke alltid konsekvensen det innebærer. Det betyr at mange ser på CRPD som en </a:t>
            </a:r>
            <a:r>
              <a:rPr lang="nb-NO" sz="1800" b="0" i="0" u="sng" strike="noStrike" baseline="0" dirty="0">
                <a:latin typeface="SourceSansPro-Regular"/>
              </a:rPr>
              <a:t>velferdskonvensjon</a:t>
            </a:r>
            <a:r>
              <a:rPr lang="nb-NO" sz="1800" b="0" i="0" u="none" strike="noStrike" baseline="0" dirty="0">
                <a:latin typeface="SourceSansPro-Regular"/>
              </a:rPr>
              <a:t>. Staten tar på seg mange forpliktelser. Så lenge en forpliktelse ikke står i loven, er det lettere å skyve på ansvaret og utgiftene.</a:t>
            </a:r>
          </a:p>
          <a:p>
            <a:pPr algn="l"/>
            <a:endParaRPr lang="nb-NO" sz="1800" b="0" i="0" u="none" strike="noStrike" baseline="0" dirty="0">
              <a:latin typeface="SourceSansPro-Regular"/>
            </a:endParaRPr>
          </a:p>
          <a:p>
            <a:pPr algn="l"/>
            <a:r>
              <a:rPr lang="nb-NO" sz="1800" b="0" i="0" u="none" strike="noStrike" baseline="0" dirty="0">
                <a:latin typeface="SourceSansPro-Regular"/>
              </a:rPr>
              <a:t>For enkelte er det også et spørsmål om </a:t>
            </a:r>
            <a:r>
              <a:rPr lang="nb-NO" sz="1800" b="1" i="0" u="none" strike="noStrike" baseline="0" dirty="0">
                <a:latin typeface="SourceSansPro-Regular"/>
              </a:rPr>
              <a:t>selvråderett</a:t>
            </a:r>
            <a:r>
              <a:rPr lang="nb-NO" sz="1800" b="0" i="0" u="none" strike="noStrike" baseline="0" dirty="0">
                <a:latin typeface="SourceSansPro-Regular"/>
              </a:rPr>
              <a:t>: </a:t>
            </a:r>
            <a:r>
              <a:rPr lang="nb-NO" sz="1800" b="0" i="1" u="none" strike="noStrike" baseline="0" dirty="0">
                <a:latin typeface="SourceSansPro-It"/>
              </a:rPr>
              <a:t>«FN skal ikke regulere velferden i enkeltland». </a:t>
            </a:r>
            <a:r>
              <a:rPr lang="nb-NO" sz="1800" b="0" i="0" u="none" strike="noStrike" baseline="0" dirty="0">
                <a:latin typeface="SourceSansPro-Regular"/>
              </a:rPr>
              <a:t>Det sistnevnte er ikke bare noe man finner i kommentarfeltene. Deler av offentligheten har sterk motstand mot overnasjonal styring. Redsel for økte utgifter i kommunene spiller nok også inn. Det er allerede et enormt gap mellom for eksempel dagens lover om universell utforming og hvor mange bygg som ikke er tilrettelagt, der det er vanskelig å finne penger til å gjøre de nødvendige tilpasningene.</a:t>
            </a:r>
          </a:p>
          <a:p>
            <a:pPr algn="l"/>
            <a:endParaRPr lang="nb-NO" sz="1800" b="0" i="0" u="none" strike="noStrike" baseline="0" dirty="0">
              <a:latin typeface="SourceSansPro-Regular"/>
            </a:endParaRPr>
          </a:p>
          <a:p>
            <a:pPr algn="l"/>
            <a:r>
              <a:rPr lang="nb-NO" sz="1800" b="0" i="0" u="none" strike="noStrike" baseline="0" dirty="0">
                <a:latin typeface="SourceSansPro-Regular"/>
              </a:rPr>
              <a:t>En vel så viktig faktor som selvstyring og økonomiske forpliktelser, er en betydelig </a:t>
            </a:r>
            <a:r>
              <a:rPr lang="nb-NO" sz="1800" b="1" i="0" u="none" strike="noStrike" baseline="0" dirty="0">
                <a:latin typeface="SourceSansPro-Regular"/>
              </a:rPr>
              <a:t>uvitenhet om selve konvensjonen</a:t>
            </a:r>
            <a:r>
              <a:rPr lang="nb-NO" sz="1800" b="0" i="0" u="none" strike="noStrike" baseline="0" dirty="0">
                <a:latin typeface="SourceSansPro-Regular"/>
              </a:rPr>
              <a:t>. </a:t>
            </a:r>
          </a:p>
          <a:p>
            <a:pPr algn="l"/>
            <a:r>
              <a:rPr lang="nb-NO" sz="1800" b="0" i="0" u="none" strike="noStrike" baseline="0" dirty="0">
                <a:latin typeface="SourceSansPro-Regular"/>
              </a:rPr>
              <a:t>Nettopp derfor er det viktig å spre kunnskap om paradigmeskiftet og CRPD.</a:t>
            </a:r>
            <a:endParaRPr lang="nb-NO" dirty="0"/>
          </a:p>
        </p:txBody>
      </p:sp>
      <p:sp>
        <p:nvSpPr>
          <p:cNvPr id="4" name="Plassholder for lysbildenummer 3">
            <a:extLst>
              <a:ext uri="{FF2B5EF4-FFF2-40B4-BE49-F238E27FC236}">
                <a16:creationId xmlns:a16="http://schemas.microsoft.com/office/drawing/2014/main" id="{663DF418-B84C-71A2-C7AF-B6BBE95C1C1A}"/>
              </a:ext>
            </a:extLst>
          </p:cNvPr>
          <p:cNvSpPr>
            <a:spLocks noGrp="1"/>
          </p:cNvSpPr>
          <p:nvPr>
            <p:ph type="sldNum" sz="quarter" idx="5"/>
          </p:nvPr>
        </p:nvSpPr>
        <p:spPr/>
        <p:txBody>
          <a:bodyPr/>
          <a:lstStyle/>
          <a:p>
            <a:fld id="{CB7AA9C6-7322-42C8-8AA4-5A3C2EFEB8E2}" type="slidenum">
              <a:rPr lang="nb-NO" smtClean="0"/>
              <a:t>22</a:t>
            </a:fld>
            <a:endParaRPr lang="nb-NO"/>
          </a:p>
        </p:txBody>
      </p:sp>
    </p:spTree>
    <p:extLst>
      <p:ext uri="{BB962C8B-B14F-4D97-AF65-F5344CB8AC3E}">
        <p14:creationId xmlns:p14="http://schemas.microsoft.com/office/powerpoint/2010/main" val="2640789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B39FD-88AF-28E9-3B82-3E86949E55A1}"/>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FFD1D85C-126F-8142-6B27-10264A33E9D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E8C9274D-6BC0-E4A6-5651-A36B2FF4E53F}"/>
              </a:ext>
            </a:extLst>
          </p:cNvPr>
          <p:cNvSpPr>
            <a:spLocks noGrp="1"/>
          </p:cNvSpPr>
          <p:nvPr>
            <p:ph type="body" idx="1"/>
          </p:nvPr>
        </p:nvSpPr>
        <p:spPr/>
        <p:txBody>
          <a:bodyPr/>
          <a:lstStyle/>
          <a:p>
            <a:pPr algn="l"/>
            <a:r>
              <a:rPr lang="nb-NO" sz="1800" b="0" i="0" u="none" strike="noStrike" baseline="0" dirty="0">
                <a:latin typeface="SourceSansPro-Regular"/>
              </a:rPr>
              <a:t>Uansett hvor langt norske myndigheter har kommet i prosessen med å inkorporere CRPD i loven, har Norge forpliktet seg til å følge CRPD, og det er langt fra alltid at loven er soleklar. Ofte må loven TOLKES. Nettopp her er CRPD en brannfakkel som kan være viktig for tolkning av hva som er en korrekt forståelse av lov og følgende avgjørelser. Er loven uklar, vil riktig henvisning til CRPD kunne være et tungtveiende argument for å argumentere for funksjonshemmede som likestilte borgere som har et fullverdig sett med rettigheter og plikter.</a:t>
            </a:r>
          </a:p>
          <a:p>
            <a:pPr algn="l"/>
            <a:endParaRPr lang="nb-NO" sz="1800" b="0" i="0" u="none" strike="noStrike" baseline="0" dirty="0">
              <a:latin typeface="SourceSansPro-Regular"/>
            </a:endParaRPr>
          </a:p>
          <a:p>
            <a:pPr algn="l"/>
            <a:r>
              <a:rPr lang="nb-NO" sz="1800" b="0" i="0" u="none" strike="noStrike" baseline="0" dirty="0">
                <a:latin typeface="SourceSansPro-Regular"/>
              </a:rPr>
              <a:t>CRPD er ikke bare nyttig når vi trenger argumenter i enkeltsaker. CRPD vil også kunne bidra med argumenter for å endre lover og forskrifter, slik at de er bedre egnet til å sikre at funksjonshemmede</a:t>
            </a:r>
          </a:p>
          <a:p>
            <a:pPr algn="l"/>
            <a:r>
              <a:rPr lang="nb-NO" sz="1800" b="0" i="0" u="none" strike="noStrike" baseline="0" dirty="0">
                <a:latin typeface="SourceSansPro-Regular"/>
              </a:rPr>
              <a:t>får oppleve menneskerettighetene sine.</a:t>
            </a:r>
          </a:p>
          <a:p>
            <a:pPr algn="l"/>
            <a:endParaRPr lang="nb-NO" sz="1800" b="0" i="0" u="none" strike="noStrike" baseline="0" dirty="0">
              <a:latin typeface="SourceSansPro-Regular"/>
            </a:endParaRPr>
          </a:p>
          <a:p>
            <a:r>
              <a:rPr lang="nb-NO" sz="1800" b="0" i="0" u="none" strike="noStrike" baseline="0" dirty="0">
                <a:latin typeface="SourceSansPro-Regular"/>
              </a:rPr>
              <a:t>Sist men ikke minst veier menneskerettigheter så tungt at CRPD bør kunne fungere som argument FØR partene graver seg ned i </a:t>
            </a:r>
            <a:r>
              <a:rPr lang="nb-NO" sz="1800" dirty="0">
                <a:latin typeface="SourceSansPro-Regular"/>
              </a:rPr>
              <a:t>jussen</a:t>
            </a:r>
            <a:r>
              <a:rPr lang="nb-NO" sz="1800" b="0" i="0" u="none" strike="noStrike" baseline="0" dirty="0">
                <a:latin typeface="SourceSansPro-Regular"/>
              </a:rPr>
              <a:t>.</a:t>
            </a:r>
            <a:r>
              <a:rPr lang="nb-NO" sz="1800" dirty="0">
                <a:latin typeface="SourceSansPro-Regular"/>
              </a:rPr>
              <a:t> </a:t>
            </a:r>
            <a:endParaRPr lang="nb-NO" dirty="0"/>
          </a:p>
        </p:txBody>
      </p:sp>
      <p:sp>
        <p:nvSpPr>
          <p:cNvPr id="4" name="Plassholder for lysbildenummer 3">
            <a:extLst>
              <a:ext uri="{FF2B5EF4-FFF2-40B4-BE49-F238E27FC236}">
                <a16:creationId xmlns:a16="http://schemas.microsoft.com/office/drawing/2014/main" id="{3046854B-07A9-51FF-D1CB-7F295D5F28A0}"/>
              </a:ext>
            </a:extLst>
          </p:cNvPr>
          <p:cNvSpPr>
            <a:spLocks noGrp="1"/>
          </p:cNvSpPr>
          <p:nvPr>
            <p:ph type="sldNum" sz="quarter" idx="5"/>
          </p:nvPr>
        </p:nvSpPr>
        <p:spPr/>
        <p:txBody>
          <a:bodyPr/>
          <a:lstStyle/>
          <a:p>
            <a:fld id="{CB7AA9C6-7322-42C8-8AA4-5A3C2EFEB8E2}" type="slidenum">
              <a:rPr lang="nb-NO" smtClean="0"/>
              <a:t>23</a:t>
            </a:fld>
            <a:endParaRPr lang="nb-NO"/>
          </a:p>
        </p:txBody>
      </p:sp>
    </p:spTree>
    <p:extLst>
      <p:ext uri="{BB962C8B-B14F-4D97-AF65-F5344CB8AC3E}">
        <p14:creationId xmlns:p14="http://schemas.microsoft.com/office/powerpoint/2010/main" val="979436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5CDBC-2991-B9A6-292A-DD97534A08CE}"/>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CDE255B9-8CEE-F8E1-9947-4A838B77E1BA}"/>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02F1F083-2351-F239-1015-9EC20CFA3BA5}"/>
              </a:ext>
            </a:extLst>
          </p:cNvPr>
          <p:cNvSpPr>
            <a:spLocks noGrp="1"/>
          </p:cNvSpPr>
          <p:nvPr>
            <p:ph type="body" idx="1"/>
          </p:nvPr>
        </p:nvSpPr>
        <p:spPr/>
        <p:txBody>
          <a:bodyPr/>
          <a:lstStyle/>
          <a:p>
            <a:pPr algn="l"/>
            <a:r>
              <a:rPr lang="nb-NO" sz="1800" b="0" i="0" u="none" strike="noStrike" baseline="0" dirty="0">
                <a:latin typeface="SourceSansPro-Regular"/>
              </a:rPr>
              <a:t>Ifølge Knøsen kan hele fjorten artikler fra CRPD brukes til å argumentere for at det kommunen ønsker å gjøre er feil:</a:t>
            </a:r>
          </a:p>
          <a:p>
            <a:pPr algn="l"/>
            <a:endParaRPr lang="nb-NO" sz="1800" b="0" i="0" u="none" strike="noStrike" baseline="0" dirty="0">
              <a:latin typeface="SourceSansPro-Regular"/>
            </a:endParaRPr>
          </a:p>
          <a:p>
            <a:pPr algn="l"/>
            <a:r>
              <a:rPr lang="nb-NO" sz="1800" b="0" i="0" u="none" strike="noStrike" baseline="0" dirty="0">
                <a:latin typeface="SourceSansPro-Regular"/>
              </a:rPr>
              <a:t>På de neste lysbildene skal vi vise en del av disse artiklene og henvise til noen flere. </a:t>
            </a:r>
            <a:r>
              <a:rPr lang="nb-NO" sz="1800" dirty="0">
                <a:latin typeface="SourceSansPro-Regular"/>
              </a:rPr>
              <a:t>Så</a:t>
            </a:r>
            <a:r>
              <a:rPr lang="nb-NO" sz="1800" b="0" i="0" u="none" strike="noStrike" baseline="0" dirty="0">
                <a:latin typeface="SourceSansPro-Regular"/>
              </a:rPr>
              <a:t> kan vi diskutere oss frem til hvordan de kan brukes til å argumentere mot tvangsflyttingen.</a:t>
            </a:r>
          </a:p>
          <a:p>
            <a:pPr algn="l"/>
            <a:endParaRPr lang="nb-NO" sz="1800" b="0" i="0" u="none" strike="noStrike" baseline="0" dirty="0">
              <a:latin typeface="SourceSansPro-Regular"/>
            </a:endParaRPr>
          </a:p>
          <a:p>
            <a:pPr algn="l"/>
            <a:r>
              <a:rPr lang="nb-NO" sz="1800" b="0" i="0" u="none" strike="noStrike" baseline="0" dirty="0">
                <a:latin typeface="SourceSansPro-Regular"/>
              </a:rPr>
              <a:t>Noen av artiklene er litt mer åpenbare enn andre. Heldigvis trenger du ikke veldig mange artikler for å argumentere for at noe er et menneskerettsbrudd. Én skal faktisk være nok. </a:t>
            </a:r>
            <a:endParaRPr lang="nb-NO" dirty="0"/>
          </a:p>
        </p:txBody>
      </p:sp>
      <p:sp>
        <p:nvSpPr>
          <p:cNvPr id="4" name="Plassholder for lysbildenummer 3">
            <a:extLst>
              <a:ext uri="{FF2B5EF4-FFF2-40B4-BE49-F238E27FC236}">
                <a16:creationId xmlns:a16="http://schemas.microsoft.com/office/drawing/2014/main" id="{340BF2E8-A865-AE98-0AB3-1BEB62D8561E}"/>
              </a:ext>
            </a:extLst>
          </p:cNvPr>
          <p:cNvSpPr>
            <a:spLocks noGrp="1"/>
          </p:cNvSpPr>
          <p:nvPr>
            <p:ph type="sldNum" sz="quarter" idx="5"/>
          </p:nvPr>
        </p:nvSpPr>
        <p:spPr/>
        <p:txBody>
          <a:bodyPr/>
          <a:lstStyle/>
          <a:p>
            <a:fld id="{CB7AA9C6-7322-42C8-8AA4-5A3C2EFEB8E2}" type="slidenum">
              <a:rPr lang="nb-NO" smtClean="0"/>
              <a:t>24</a:t>
            </a:fld>
            <a:endParaRPr lang="nb-NO"/>
          </a:p>
        </p:txBody>
      </p:sp>
    </p:spTree>
    <p:extLst>
      <p:ext uri="{BB962C8B-B14F-4D97-AF65-F5344CB8AC3E}">
        <p14:creationId xmlns:p14="http://schemas.microsoft.com/office/powerpoint/2010/main" val="2673017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753B0-9D32-387B-E93A-A21C4EEFEEB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4CB1579E-8677-A8D9-C4AF-BC834BCD0B46}"/>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B4FD0C99-5AA8-D595-715C-BE55061688E1}"/>
              </a:ext>
            </a:extLst>
          </p:cNvPr>
          <p:cNvSpPr>
            <a:spLocks noGrp="1"/>
          </p:cNvSpPr>
          <p:nvPr>
            <p:ph type="body" idx="1"/>
          </p:nvPr>
        </p:nvSpPr>
        <p:spPr/>
        <p:txBody>
          <a:bodyPr/>
          <a:lstStyle/>
          <a:p>
            <a:pPr algn="l"/>
            <a:r>
              <a:rPr lang="nb-NO" dirty="0"/>
              <a:t>Hvordan kan denne artikkelen brukes? Åpne for innspill fra salen. </a:t>
            </a:r>
          </a:p>
          <a:p>
            <a:pPr algn="l"/>
            <a:endParaRPr lang="nb-NO" dirty="0"/>
          </a:p>
          <a:p>
            <a:pPr algn="l"/>
            <a:r>
              <a:rPr lang="nb-NO" dirty="0"/>
              <a:t>Her er det ikke nødvendig å gå gjennom hele teksten i artikkelen. Du kan selv vurdere hvor dypt du går i dette utfra hvor engasjerte kursdeltakerne dine er.</a:t>
            </a:r>
          </a:p>
          <a:p>
            <a:pPr algn="l"/>
            <a:endParaRPr lang="nb-NO" dirty="0"/>
          </a:p>
          <a:p>
            <a:pPr algn="l"/>
            <a:r>
              <a:rPr lang="nb-NO" dirty="0"/>
              <a:t>Om du ikke får særlig respons kan du oppsummere med at det står rimelig spesifikt i teksten vi har understreket i a)</a:t>
            </a:r>
          </a:p>
          <a:p>
            <a:pPr>
              <a:defRPr/>
            </a:pPr>
            <a:r>
              <a:rPr lang="nb-NO" sz="1200" b="0" u="sng" dirty="0">
                <a:latin typeface="+mn-lt"/>
              </a:rPr>
              <a:t> at mennesker med nedsatt funksjonsevne har anledning til å velge bosted, og hvor og med hvem de skal bo, på lik linje med andre, og ikke må bo i en bestemt boform,</a:t>
            </a:r>
            <a:r>
              <a:rPr lang="nb-NO" u="sng" dirty="0"/>
              <a:t> </a:t>
            </a:r>
            <a:endParaRPr lang="nb-NO" sz="1200" b="0" u="sng" dirty="0">
              <a:latin typeface="+mn-lt"/>
            </a:endParaRPr>
          </a:p>
          <a:p>
            <a:pPr algn="l"/>
            <a:endParaRPr lang="nb-NO" dirty="0"/>
          </a:p>
          <a:p>
            <a:pPr algn="l"/>
            <a:endParaRPr lang="nb-NO" dirty="0"/>
          </a:p>
          <a:p>
            <a:pPr algn="l"/>
            <a:endParaRPr lang="nb-NO" dirty="0"/>
          </a:p>
        </p:txBody>
      </p:sp>
      <p:sp>
        <p:nvSpPr>
          <p:cNvPr id="4" name="Plassholder for lysbildenummer 3">
            <a:extLst>
              <a:ext uri="{FF2B5EF4-FFF2-40B4-BE49-F238E27FC236}">
                <a16:creationId xmlns:a16="http://schemas.microsoft.com/office/drawing/2014/main" id="{8345BC59-045D-8871-73EC-E407649BC416}"/>
              </a:ext>
            </a:extLst>
          </p:cNvPr>
          <p:cNvSpPr>
            <a:spLocks noGrp="1"/>
          </p:cNvSpPr>
          <p:nvPr>
            <p:ph type="sldNum" sz="quarter" idx="5"/>
          </p:nvPr>
        </p:nvSpPr>
        <p:spPr/>
        <p:txBody>
          <a:bodyPr/>
          <a:lstStyle/>
          <a:p>
            <a:fld id="{CB7AA9C6-7322-42C8-8AA4-5A3C2EFEB8E2}" type="slidenum">
              <a:rPr lang="nb-NO" smtClean="0"/>
              <a:t>25</a:t>
            </a:fld>
            <a:endParaRPr lang="nb-NO"/>
          </a:p>
        </p:txBody>
      </p:sp>
    </p:spTree>
    <p:extLst>
      <p:ext uri="{BB962C8B-B14F-4D97-AF65-F5344CB8AC3E}">
        <p14:creationId xmlns:p14="http://schemas.microsoft.com/office/powerpoint/2010/main" val="2872257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627D4-D421-DC8B-EA2D-1D87FFA0AF49}"/>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F7F724B-57D5-AB8C-A170-CBCC4CE1EF4E}"/>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7B91D16-6CAD-1E66-69DD-466B35CD7D07}"/>
              </a:ext>
            </a:extLst>
          </p:cNvPr>
          <p:cNvSpPr>
            <a:spLocks noGrp="1"/>
          </p:cNvSpPr>
          <p:nvPr>
            <p:ph type="body" idx="1"/>
          </p:nvPr>
        </p:nvSpPr>
        <p:spPr/>
        <p:txBody>
          <a:bodyPr/>
          <a:lstStyle/>
          <a:p>
            <a:r>
              <a:rPr lang="nb-NO" dirty="0"/>
              <a:t>Det vi viser her er bare begynnelsen av artikkel 8, men det er kanskje nok til å finne noe å gripe fatt i? (Spør deltakerne.)</a:t>
            </a:r>
          </a:p>
          <a:p>
            <a:pPr algn="l"/>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dirty="0">
                <a:latin typeface="SourceSansPro-Regular"/>
              </a:rPr>
              <a:t>Artikkel 8 h</a:t>
            </a:r>
            <a:r>
              <a:rPr lang="nb-NO" sz="1200" b="0" i="0" u="none" strike="noStrike" baseline="0" dirty="0">
                <a:latin typeface="SourceSansPro-Regular"/>
              </a:rPr>
              <a:t>andler blant annet om å fremme respekt for rettighetene og verdigheten til mennesker med nedsatt funksjonsevne. Å tvangsflytte «likesinnede» sammen vitner om fordommer og stereotypier, mangel på respekt og fratagelse av verdighet. Dette skal helt klart bekjempes etter artikkel 8.</a:t>
            </a:r>
            <a:endParaRPr lang="nb-NO" sz="1600" b="0" dirty="0">
              <a:latin typeface="SourceSansPro-Regular"/>
            </a:endParaRPr>
          </a:p>
          <a:p>
            <a:pPr algn="l"/>
            <a:endParaRPr lang="nb-NO" dirty="0"/>
          </a:p>
        </p:txBody>
      </p:sp>
      <p:sp>
        <p:nvSpPr>
          <p:cNvPr id="4" name="Plassholder for lysbildenummer 3">
            <a:extLst>
              <a:ext uri="{FF2B5EF4-FFF2-40B4-BE49-F238E27FC236}">
                <a16:creationId xmlns:a16="http://schemas.microsoft.com/office/drawing/2014/main" id="{A4A5D33D-640F-33F8-799D-48CDB91750A7}"/>
              </a:ext>
            </a:extLst>
          </p:cNvPr>
          <p:cNvSpPr>
            <a:spLocks noGrp="1"/>
          </p:cNvSpPr>
          <p:nvPr>
            <p:ph type="sldNum" sz="quarter" idx="5"/>
          </p:nvPr>
        </p:nvSpPr>
        <p:spPr/>
        <p:txBody>
          <a:bodyPr/>
          <a:lstStyle/>
          <a:p>
            <a:fld id="{CB7AA9C6-7322-42C8-8AA4-5A3C2EFEB8E2}" type="slidenum">
              <a:rPr lang="nb-NO" smtClean="0"/>
              <a:t>26</a:t>
            </a:fld>
            <a:endParaRPr lang="nb-NO"/>
          </a:p>
        </p:txBody>
      </p:sp>
    </p:spTree>
    <p:extLst>
      <p:ext uri="{BB962C8B-B14F-4D97-AF65-F5344CB8AC3E}">
        <p14:creationId xmlns:p14="http://schemas.microsoft.com/office/powerpoint/2010/main" val="17916141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CAAFC-DB80-BB27-DD8E-9D01DCC3CE6C}"/>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707079DE-7233-8414-49D4-0D5A9B28F7A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03FA18A0-BC94-11F3-BD7A-A3417E80A180}"/>
              </a:ext>
            </a:extLst>
          </p:cNvPr>
          <p:cNvSpPr>
            <a:spLocks noGrp="1"/>
          </p:cNvSpPr>
          <p:nvPr>
            <p:ph type="body" idx="1"/>
          </p:nvPr>
        </p:nvSpPr>
        <p:spPr/>
        <p:txBody>
          <a:bodyPr/>
          <a:lstStyle/>
          <a:p>
            <a:pPr algn="l"/>
            <a:endParaRPr lang="nb-NO" dirty="0"/>
          </a:p>
        </p:txBody>
      </p:sp>
      <p:sp>
        <p:nvSpPr>
          <p:cNvPr id="4" name="Plassholder for lysbildenummer 3">
            <a:extLst>
              <a:ext uri="{FF2B5EF4-FFF2-40B4-BE49-F238E27FC236}">
                <a16:creationId xmlns:a16="http://schemas.microsoft.com/office/drawing/2014/main" id="{4D08DCAD-042B-037E-B603-037BFE90E0B5}"/>
              </a:ext>
            </a:extLst>
          </p:cNvPr>
          <p:cNvSpPr>
            <a:spLocks noGrp="1"/>
          </p:cNvSpPr>
          <p:nvPr>
            <p:ph type="sldNum" sz="quarter" idx="5"/>
          </p:nvPr>
        </p:nvSpPr>
        <p:spPr/>
        <p:txBody>
          <a:bodyPr/>
          <a:lstStyle/>
          <a:p>
            <a:fld id="{CB7AA9C6-7322-42C8-8AA4-5A3C2EFEB8E2}" type="slidenum">
              <a:rPr lang="nb-NO" smtClean="0"/>
              <a:t>27</a:t>
            </a:fld>
            <a:endParaRPr lang="nb-NO"/>
          </a:p>
        </p:txBody>
      </p:sp>
    </p:spTree>
    <p:extLst>
      <p:ext uri="{BB962C8B-B14F-4D97-AF65-F5344CB8AC3E}">
        <p14:creationId xmlns:p14="http://schemas.microsoft.com/office/powerpoint/2010/main" val="3636030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4E090-3FEC-1EFD-1787-AC111838921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17C15D5-D34A-6474-6A7C-41AD2DBC3480}"/>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DCCFFC93-8416-FAEC-4491-5D94882F2D32}"/>
              </a:ext>
            </a:extLst>
          </p:cNvPr>
          <p:cNvSpPr>
            <a:spLocks noGrp="1"/>
          </p:cNvSpPr>
          <p:nvPr>
            <p:ph type="body" idx="1"/>
          </p:nvPr>
        </p:nvSpPr>
        <p:spPr/>
        <p:txBody>
          <a:bodyPr/>
          <a:lstStyle/>
          <a:p>
            <a:pPr algn="l"/>
            <a:r>
              <a:rPr lang="nb-NO" sz="1800" b="0" i="0" u="none" strike="noStrike" baseline="0" dirty="0">
                <a:latin typeface="SourceSansPro-Regular"/>
              </a:rPr>
              <a:t>Med andre ord: Er dette en egnet artikkel for å hevde at vedtaket om tvangsflytting er et brudd på menneskerettene? Hva er de viktigste ordene i denne teksten?</a:t>
            </a:r>
            <a:endParaRPr lang="nb-NO" dirty="0"/>
          </a:p>
        </p:txBody>
      </p:sp>
      <p:sp>
        <p:nvSpPr>
          <p:cNvPr id="4" name="Plassholder for lysbildenummer 3">
            <a:extLst>
              <a:ext uri="{FF2B5EF4-FFF2-40B4-BE49-F238E27FC236}">
                <a16:creationId xmlns:a16="http://schemas.microsoft.com/office/drawing/2014/main" id="{37EF6929-262C-B59F-30C1-EC077E5E9BD9}"/>
              </a:ext>
            </a:extLst>
          </p:cNvPr>
          <p:cNvSpPr>
            <a:spLocks noGrp="1"/>
          </p:cNvSpPr>
          <p:nvPr>
            <p:ph type="sldNum" sz="quarter" idx="5"/>
          </p:nvPr>
        </p:nvSpPr>
        <p:spPr/>
        <p:txBody>
          <a:bodyPr/>
          <a:lstStyle/>
          <a:p>
            <a:fld id="{CB7AA9C6-7322-42C8-8AA4-5A3C2EFEB8E2}" type="slidenum">
              <a:rPr lang="nb-NO" smtClean="0"/>
              <a:t>28</a:t>
            </a:fld>
            <a:endParaRPr lang="nb-NO"/>
          </a:p>
        </p:txBody>
      </p:sp>
    </p:spTree>
    <p:extLst>
      <p:ext uri="{BB962C8B-B14F-4D97-AF65-F5344CB8AC3E}">
        <p14:creationId xmlns:p14="http://schemas.microsoft.com/office/powerpoint/2010/main" val="23471511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645C9-0AF5-4750-2C14-90A83964F749}"/>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F68EB4F2-9E27-729E-4C3D-C915ABC1F0C8}"/>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DE5A68EA-40A4-06F0-2018-E31A4331F0F4}"/>
              </a:ext>
            </a:extLst>
          </p:cNvPr>
          <p:cNvSpPr>
            <a:spLocks noGrp="1"/>
          </p:cNvSpPr>
          <p:nvPr>
            <p:ph type="body" idx="1"/>
          </p:nvPr>
        </p:nvSpPr>
        <p:spPr/>
        <p:txBody>
          <a:bodyPr/>
          <a:lstStyle/>
          <a:p>
            <a:pPr algn="l"/>
            <a:r>
              <a:rPr lang="nb-NO" sz="1800" b="0" i="0" u="none" strike="noStrike" baseline="0" dirty="0">
                <a:latin typeface="SourceSansPro-Regular"/>
              </a:rPr>
              <a:t>Hvordan kan dette brukes som argument mot tvangsflyttingen?</a:t>
            </a:r>
          </a:p>
          <a:p>
            <a:pPr algn="l"/>
            <a:endParaRPr lang="nb-NO" sz="1800" b="0" i="0" u="none" strike="noStrike" baseline="0" dirty="0">
              <a:latin typeface="SourceSansPro-Regular"/>
            </a:endParaRPr>
          </a:p>
          <a:p>
            <a:pPr algn="l"/>
            <a:r>
              <a:rPr lang="nb-NO" sz="1800" b="0" i="0" u="none" strike="noStrike" baseline="0" dirty="0">
                <a:latin typeface="SourceSansPro-Regular"/>
              </a:rPr>
              <a:t>Å </a:t>
            </a:r>
            <a:r>
              <a:rPr lang="nb-NO" sz="1800" b="0" i="0" u="none" strike="noStrike" baseline="0" dirty="0" err="1">
                <a:latin typeface="SourceSansPro-Regular"/>
              </a:rPr>
              <a:t>tvangssamle</a:t>
            </a:r>
            <a:r>
              <a:rPr lang="nb-NO" sz="1800" b="0" i="0" u="none" strike="noStrike" baseline="0" dirty="0">
                <a:latin typeface="SourceSansPro-Regular"/>
              </a:rPr>
              <a:t> folk uten medvirkning, begrenser livsutfoldelse og vil lett oppfattes som nedverdigende.</a:t>
            </a:r>
            <a:endParaRPr lang="nb-NO" dirty="0"/>
          </a:p>
        </p:txBody>
      </p:sp>
      <p:sp>
        <p:nvSpPr>
          <p:cNvPr id="4" name="Plassholder for lysbildenummer 3">
            <a:extLst>
              <a:ext uri="{FF2B5EF4-FFF2-40B4-BE49-F238E27FC236}">
                <a16:creationId xmlns:a16="http://schemas.microsoft.com/office/drawing/2014/main" id="{0D4E1509-06E8-3A2D-5A6B-5024649F9990}"/>
              </a:ext>
            </a:extLst>
          </p:cNvPr>
          <p:cNvSpPr>
            <a:spLocks noGrp="1"/>
          </p:cNvSpPr>
          <p:nvPr>
            <p:ph type="sldNum" sz="quarter" idx="5"/>
          </p:nvPr>
        </p:nvSpPr>
        <p:spPr/>
        <p:txBody>
          <a:bodyPr/>
          <a:lstStyle/>
          <a:p>
            <a:fld id="{CB7AA9C6-7322-42C8-8AA4-5A3C2EFEB8E2}" type="slidenum">
              <a:rPr lang="nb-NO" smtClean="0"/>
              <a:t>29</a:t>
            </a:fld>
            <a:endParaRPr lang="nb-NO"/>
          </a:p>
        </p:txBody>
      </p:sp>
    </p:spTree>
    <p:extLst>
      <p:ext uri="{BB962C8B-B14F-4D97-AF65-F5344CB8AC3E}">
        <p14:creationId xmlns:p14="http://schemas.microsoft.com/office/powerpoint/2010/main" val="3439166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endParaRPr lang="nb-NO" sz="1800" b="0" i="0" u="none" strike="noStrike" baseline="0" dirty="0">
              <a:latin typeface="SourceSansPro-Regular"/>
            </a:endParaRPr>
          </a:p>
          <a:p>
            <a:pPr algn="l"/>
            <a:r>
              <a:rPr lang="nb-NO" sz="1800" b="0" i="0" u="none" strike="noStrike" baseline="0" dirty="0">
                <a:latin typeface="SourceSansPro-Regular"/>
              </a:rPr>
              <a:t>Dessverre har det vist seg at ikke alle skjønner eller stiller seg bak at menneskerettigheter gjelder absolutt alle. Historien viser at flere grupper ganske systematisk har opplevd at akkurat de ikke fikk sine rettigheter ivaretatt. Derfor har FN helt siden verdenserklæringen om menneskerettigheter i </a:t>
            </a:r>
            <a:r>
              <a:rPr lang="nb-NO" sz="1800" dirty="0">
                <a:latin typeface="SourceSansPro-Regular"/>
              </a:rPr>
              <a:t>1948</a:t>
            </a:r>
            <a:r>
              <a:rPr lang="nb-NO" sz="1800" b="0" i="0" u="none" strike="noStrike" baseline="0" dirty="0">
                <a:latin typeface="SourceSansPro-Regular"/>
              </a:rPr>
              <a:t> jobbet med å definere det </a:t>
            </a:r>
            <a:r>
              <a:rPr lang="nb-NO" sz="1800" b="1" i="0" u="none" strike="noStrike" baseline="0" dirty="0">
                <a:latin typeface="SourceSansPro-Regular"/>
              </a:rPr>
              <a:t>nærmere innholdet i menneskerettighetene og hva som må til for at de skal bli reelle. Strukturelle utfordringer begrenset rollen og innflytelsen til flere grupper.</a:t>
            </a:r>
            <a:endParaRPr lang="nb-NO" b="1" dirty="0"/>
          </a:p>
        </p:txBody>
      </p:sp>
      <p:sp>
        <p:nvSpPr>
          <p:cNvPr id="4" name="Plassholder for lysbildenummer 3"/>
          <p:cNvSpPr>
            <a:spLocks noGrp="1"/>
          </p:cNvSpPr>
          <p:nvPr>
            <p:ph type="sldNum" sz="quarter" idx="5"/>
          </p:nvPr>
        </p:nvSpPr>
        <p:spPr/>
        <p:txBody>
          <a:bodyPr/>
          <a:lstStyle/>
          <a:p>
            <a:fld id="{CB7AA9C6-7322-42C8-8AA4-5A3C2EFEB8E2}" type="slidenum">
              <a:rPr lang="nb-NO" smtClean="0"/>
              <a:t>3</a:t>
            </a:fld>
            <a:endParaRPr lang="nb-NO"/>
          </a:p>
        </p:txBody>
      </p:sp>
    </p:spTree>
    <p:extLst>
      <p:ext uri="{BB962C8B-B14F-4D97-AF65-F5344CB8AC3E}">
        <p14:creationId xmlns:p14="http://schemas.microsoft.com/office/powerpoint/2010/main" val="17210211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3EF28-6BC6-D1AF-A49C-4616B6D637A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39067F02-1259-FFB9-A44C-98AEF284EA51}"/>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51307CB7-E254-D127-6A06-971BD06B97B7}"/>
              </a:ext>
            </a:extLst>
          </p:cNvPr>
          <p:cNvSpPr>
            <a:spLocks noGrp="1"/>
          </p:cNvSpPr>
          <p:nvPr>
            <p:ph type="body" idx="1"/>
          </p:nvPr>
        </p:nvSpPr>
        <p:spPr/>
        <p:txBody>
          <a:bodyPr/>
          <a:lstStyle/>
          <a:p>
            <a:pPr algn="l"/>
            <a:r>
              <a:rPr lang="nb-NO" sz="1800" b="0" i="0" u="none" strike="noStrike" baseline="0" dirty="0">
                <a:latin typeface="SourceSansPro-Regular"/>
              </a:rPr>
              <a:t>Artikkel 16 er veldig lang og </a:t>
            </a:r>
            <a:r>
              <a:rPr lang="nb-NO" sz="1800" dirty="0">
                <a:latin typeface="SourceSansPro-Regular"/>
              </a:rPr>
              <a:t>har</a:t>
            </a:r>
            <a:r>
              <a:rPr lang="nb-NO" sz="1800" b="0" i="0" u="none" strike="noStrike" baseline="0" dirty="0">
                <a:latin typeface="SourceSansPro-Regular"/>
              </a:rPr>
              <a:t> mye tekst fordelt på fem punkter.</a:t>
            </a:r>
          </a:p>
          <a:p>
            <a:pPr algn="l"/>
            <a:endParaRPr lang="nb-NO" sz="1800" b="0" i="0" u="none" strike="noStrike" baseline="0" dirty="0">
              <a:latin typeface="SourceSansPro-Regular"/>
            </a:endParaRPr>
          </a:p>
          <a:p>
            <a:pPr algn="l"/>
            <a:r>
              <a:rPr lang="nb-NO" sz="1800" b="0" i="0" u="none" strike="noStrike" baseline="0" dirty="0">
                <a:latin typeface="SourceSansPro-Regular"/>
              </a:rPr>
              <a:t>Vi klarer oss med å diskutere første avsnittet. Det er til og med mulig at overskriften kunne holdt i seg selv.</a:t>
            </a:r>
          </a:p>
          <a:p>
            <a:pPr algn="l"/>
            <a:endParaRPr lang="nb-NO" sz="1800" b="0" i="0" u="none" strike="noStrike" baseline="0" dirty="0">
              <a:latin typeface="SourceSansPro-Regular"/>
            </a:endParaRPr>
          </a:p>
          <a:p>
            <a:pPr algn="l"/>
            <a:r>
              <a:rPr lang="nb-NO" sz="1800" b="0" i="0" u="none" strike="noStrike" baseline="0" dirty="0">
                <a:latin typeface="SourceSansPro-Regular"/>
              </a:rPr>
              <a:t>Har noen av deltakerne noen innspill om hvorfor?</a:t>
            </a:r>
            <a:br>
              <a:rPr lang="nb-NO" sz="1800" b="0" i="0" u="none" strike="noStrike" baseline="0" dirty="0">
                <a:latin typeface="SourceSansPro-Regular"/>
              </a:rPr>
            </a:br>
            <a:br>
              <a:rPr lang="nb-NO" sz="1800" b="0" i="0" u="none" strike="noStrike" baseline="0" dirty="0">
                <a:latin typeface="SourceSansPro-Regular"/>
              </a:rPr>
            </a:br>
            <a:r>
              <a:rPr lang="nb-NO" sz="1800" b="0" i="0" u="none" strike="noStrike" baseline="0" dirty="0">
                <a:latin typeface="SourceSansPro-Regular"/>
              </a:rPr>
              <a:t>Det er dokumentert at personer med</a:t>
            </a:r>
          </a:p>
          <a:p>
            <a:pPr algn="l"/>
            <a:r>
              <a:rPr lang="nb-NO" sz="1800" b="0" i="0" u="none" strike="noStrike" baseline="0" dirty="0">
                <a:latin typeface="SourceSansPro-Regular"/>
              </a:rPr>
              <a:t>funksjonsnedsettelser er mer utsatt for overgrep,</a:t>
            </a:r>
          </a:p>
          <a:p>
            <a:pPr algn="l"/>
            <a:r>
              <a:rPr lang="nb-NO" sz="1800" b="0" i="0" u="none" strike="noStrike" baseline="0" dirty="0">
                <a:latin typeface="SourceSansPro-Regular"/>
              </a:rPr>
              <a:t>vold, misbruk og utnyttelse enn andre personer.</a:t>
            </a:r>
          </a:p>
          <a:p>
            <a:pPr algn="l"/>
            <a:r>
              <a:rPr lang="nb-NO" sz="1800" b="0" i="0" u="none" strike="noStrike" baseline="0" dirty="0">
                <a:latin typeface="SourceSansPro-Regular"/>
              </a:rPr>
              <a:t>Det er også dokumentert at ulike former for</a:t>
            </a:r>
          </a:p>
          <a:p>
            <a:pPr algn="l"/>
            <a:r>
              <a:rPr lang="nb-NO" sz="1800" b="0" i="0" u="none" strike="noStrike" baseline="0" dirty="0">
                <a:latin typeface="SourceSansPro-Regular"/>
              </a:rPr>
              <a:t>overgrep er mer utbredt i større boenheter.</a:t>
            </a:r>
          </a:p>
          <a:p>
            <a:pPr algn="l"/>
            <a:endParaRPr lang="nb-NO" sz="1800" b="0" i="0" u="none" strike="noStrike" baseline="0" dirty="0">
              <a:latin typeface="SourceSansPro-Regular"/>
            </a:endParaRPr>
          </a:p>
        </p:txBody>
      </p:sp>
      <p:sp>
        <p:nvSpPr>
          <p:cNvPr id="4" name="Plassholder for lysbildenummer 3">
            <a:extLst>
              <a:ext uri="{FF2B5EF4-FFF2-40B4-BE49-F238E27FC236}">
                <a16:creationId xmlns:a16="http://schemas.microsoft.com/office/drawing/2014/main" id="{88660EB0-839A-2954-E3B1-FEAF7C7555B1}"/>
              </a:ext>
            </a:extLst>
          </p:cNvPr>
          <p:cNvSpPr>
            <a:spLocks noGrp="1"/>
          </p:cNvSpPr>
          <p:nvPr>
            <p:ph type="sldNum" sz="quarter" idx="5"/>
          </p:nvPr>
        </p:nvSpPr>
        <p:spPr/>
        <p:txBody>
          <a:bodyPr/>
          <a:lstStyle/>
          <a:p>
            <a:fld id="{CB7AA9C6-7322-42C8-8AA4-5A3C2EFEB8E2}" type="slidenum">
              <a:rPr lang="nb-NO" smtClean="0"/>
              <a:t>30</a:t>
            </a:fld>
            <a:endParaRPr lang="nb-NO"/>
          </a:p>
        </p:txBody>
      </p:sp>
    </p:spTree>
    <p:extLst>
      <p:ext uri="{BB962C8B-B14F-4D97-AF65-F5344CB8AC3E}">
        <p14:creationId xmlns:p14="http://schemas.microsoft.com/office/powerpoint/2010/main" val="42891479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15104-FBBE-7580-2B6D-028A26F493EB}"/>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F2BFA114-583B-CF5A-DE72-8FDC019FF200}"/>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3C3418D0-7230-D980-E9D9-9F7F9D6B2FE9}"/>
              </a:ext>
            </a:extLst>
          </p:cNvPr>
          <p:cNvSpPr>
            <a:spLocks noGrp="1"/>
          </p:cNvSpPr>
          <p:nvPr>
            <p:ph type="body" idx="1"/>
          </p:nvPr>
        </p:nvSpPr>
        <p:spPr/>
        <p:txBody>
          <a:bodyPr/>
          <a:lstStyle/>
          <a:p>
            <a:pPr algn="l"/>
            <a:r>
              <a:rPr lang="nb-NO" sz="1800" b="0" i="0" u="none" strike="noStrike" baseline="0" dirty="0">
                <a:latin typeface="SourceSansPro-Regular"/>
              </a:rPr>
              <a:t>Dette er den korteste av alle artiklene. </a:t>
            </a:r>
            <a:br>
              <a:rPr lang="nb-NO" sz="1800" b="0" i="0" u="none" strike="noStrike" baseline="0" dirty="0">
                <a:latin typeface="SourceSansPro-Regular"/>
              </a:rPr>
            </a:br>
            <a:endParaRPr lang="nb-NO" sz="1800" b="0" i="0" u="none" strike="noStrike" baseline="0" dirty="0">
              <a:latin typeface="SourceSansPro-Regular"/>
            </a:endParaRPr>
          </a:p>
          <a:p>
            <a:r>
              <a:rPr lang="nb-NO" sz="1800" b="0" i="0" u="none" strike="noStrike" baseline="0" dirty="0">
                <a:latin typeface="SourceSansPro-Regular"/>
              </a:rPr>
              <a:t>Diskuter hvordan dette passer sammen med </a:t>
            </a:r>
            <a:r>
              <a:rPr lang="nb-NO" sz="1800">
                <a:latin typeface="SourceSansPro-Regular"/>
              </a:rPr>
              <a:t>tvangsflyttingen</a:t>
            </a:r>
            <a:r>
              <a:rPr lang="nb-NO" sz="1800" b="0" i="0" u="none" strike="noStrike" baseline="0">
                <a:latin typeface="SourceSansPro-Regular"/>
              </a:rPr>
              <a:t>.</a:t>
            </a:r>
            <a:r>
              <a:rPr lang="nb-NO" sz="1800">
                <a:latin typeface="SourceSansPro-Regular"/>
              </a:rPr>
              <a:t> </a:t>
            </a:r>
            <a:endParaRPr lang="nb-NO" sz="1800" b="0" i="0" u="none" strike="noStrike" baseline="0">
              <a:latin typeface="SourceSansPro-Regular"/>
            </a:endParaRPr>
          </a:p>
        </p:txBody>
      </p:sp>
      <p:sp>
        <p:nvSpPr>
          <p:cNvPr id="4" name="Plassholder for lysbildenummer 3">
            <a:extLst>
              <a:ext uri="{FF2B5EF4-FFF2-40B4-BE49-F238E27FC236}">
                <a16:creationId xmlns:a16="http://schemas.microsoft.com/office/drawing/2014/main" id="{A2A65EFE-3A25-89C9-7B5F-79A27EDB943D}"/>
              </a:ext>
            </a:extLst>
          </p:cNvPr>
          <p:cNvSpPr>
            <a:spLocks noGrp="1"/>
          </p:cNvSpPr>
          <p:nvPr>
            <p:ph type="sldNum" sz="quarter" idx="5"/>
          </p:nvPr>
        </p:nvSpPr>
        <p:spPr/>
        <p:txBody>
          <a:bodyPr/>
          <a:lstStyle/>
          <a:p>
            <a:fld id="{CB7AA9C6-7322-42C8-8AA4-5A3C2EFEB8E2}" type="slidenum">
              <a:rPr lang="nb-NO" smtClean="0"/>
              <a:t>31</a:t>
            </a:fld>
            <a:endParaRPr lang="nb-NO"/>
          </a:p>
        </p:txBody>
      </p:sp>
    </p:spTree>
    <p:extLst>
      <p:ext uri="{BB962C8B-B14F-4D97-AF65-F5344CB8AC3E}">
        <p14:creationId xmlns:p14="http://schemas.microsoft.com/office/powerpoint/2010/main" val="20419091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0756B-C5F9-6227-BEC2-04FAA8E30A8A}"/>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398F338B-976E-1EE1-2178-DF11FEA3F48E}"/>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8D499D39-EC7F-CCC8-9731-4910F644D1BC}"/>
              </a:ext>
            </a:extLst>
          </p:cNvPr>
          <p:cNvSpPr>
            <a:spLocks noGrp="1"/>
          </p:cNvSpPr>
          <p:nvPr>
            <p:ph type="body" idx="1"/>
          </p:nvPr>
        </p:nvSpPr>
        <p:spPr/>
        <p:txBody>
          <a:bodyPr/>
          <a:lstStyle/>
          <a:p>
            <a:pPr algn="l"/>
            <a:r>
              <a:rPr lang="nb-NO" sz="1800" b="0" i="0" u="none" strike="noStrike" baseline="0" dirty="0">
                <a:latin typeface="SourceSansPro-Regular"/>
              </a:rPr>
              <a:t>Store samlokaliserte boligformer reduserer ofte mulighetene for å ha et privatliv, og også mulighetene for å ha et familieliv som skal sikres etter </a:t>
            </a:r>
            <a:r>
              <a:rPr lang="nb-NO" sz="1800" b="1" i="0" u="none" strike="noStrike" baseline="0" dirty="0">
                <a:latin typeface="SourceSansPro-Bold"/>
              </a:rPr>
              <a:t>artikkel 23</a:t>
            </a:r>
            <a:r>
              <a:rPr lang="nb-NO" sz="1800" b="0" i="0" u="none" strike="noStrike" baseline="0" dirty="0">
                <a:latin typeface="SourceSansPro-Regular"/>
              </a:rPr>
              <a:t>.</a:t>
            </a:r>
          </a:p>
          <a:p>
            <a:pPr algn="l"/>
            <a:endParaRPr lang="nb-NO" sz="1800" b="0" i="0" u="none" strike="noStrike" baseline="0" dirty="0">
              <a:latin typeface="SourceSansPro-Regular"/>
            </a:endParaRPr>
          </a:p>
          <a:p>
            <a:pPr algn="l"/>
            <a:r>
              <a:rPr lang="nb-NO" sz="1800" b="0" i="0" u="none" strike="noStrike" baseline="0" dirty="0">
                <a:latin typeface="SourceSansPro-Regular"/>
              </a:rPr>
              <a:t>Om vi regner med alle artiklene som kan trekkes inn i dette ene eksempelet, kommer vi opp i hele fjorten artikler. Og for hver enkelt bestemmelse er det grunn til å spørre seg om noen grunnprinsipper er ivaretatt. Er det gitt mulighet for selvbestemmelse, medvirkning og aktiv deltakelse i prosessen?</a:t>
            </a:r>
          </a:p>
          <a:p>
            <a:pPr algn="l"/>
            <a:endParaRPr lang="nb-NO" sz="1800" b="0" i="0" u="none" strike="noStrike" baseline="0" dirty="0">
              <a:latin typeface="SourceSansPro-Regular"/>
            </a:endParaRPr>
          </a:p>
          <a:p>
            <a:pPr algn="l"/>
            <a:r>
              <a:rPr lang="nb-NO" sz="1800" b="0" i="0" u="none" strike="noStrike" baseline="0" dirty="0">
                <a:latin typeface="SourceSansPro-Regular"/>
              </a:rPr>
              <a:t>Det er heldigvis ikke nødvendig å bruke </a:t>
            </a:r>
            <a:r>
              <a:rPr lang="nb-NO" sz="1800" b="0" i="1" u="none" strike="noStrike" baseline="0" dirty="0">
                <a:latin typeface="SourceSansPro-It"/>
              </a:rPr>
              <a:t>alle </a:t>
            </a:r>
            <a:r>
              <a:rPr lang="nb-NO" sz="1800" b="0" i="0" u="none" strike="noStrike" baseline="0" dirty="0">
                <a:latin typeface="SourceSansPro-Regular"/>
              </a:rPr>
              <a:t>relevante artikler fra CRPD når man skal argumentere for en sak. Det holder å plukke noen av de mest relevante for den saken man vil fronte. Hensikten med eksempelet over er å vise at det er lett å finne gode argumenter i kampen for funksjonshemmedes rettigheter.</a:t>
            </a:r>
          </a:p>
          <a:p>
            <a:pPr algn="l"/>
            <a:endParaRPr lang="nb-NO" sz="1800" b="0" i="0" u="none" strike="noStrike" baseline="0" dirty="0">
              <a:latin typeface="SourceSansPro-Regular"/>
            </a:endParaRPr>
          </a:p>
        </p:txBody>
      </p:sp>
      <p:sp>
        <p:nvSpPr>
          <p:cNvPr id="4" name="Plassholder for lysbildenummer 3">
            <a:extLst>
              <a:ext uri="{FF2B5EF4-FFF2-40B4-BE49-F238E27FC236}">
                <a16:creationId xmlns:a16="http://schemas.microsoft.com/office/drawing/2014/main" id="{75AA47AB-022D-7347-6605-68A491992AF9}"/>
              </a:ext>
            </a:extLst>
          </p:cNvPr>
          <p:cNvSpPr>
            <a:spLocks noGrp="1"/>
          </p:cNvSpPr>
          <p:nvPr>
            <p:ph type="sldNum" sz="quarter" idx="5"/>
          </p:nvPr>
        </p:nvSpPr>
        <p:spPr/>
        <p:txBody>
          <a:bodyPr/>
          <a:lstStyle/>
          <a:p>
            <a:fld id="{CB7AA9C6-7322-42C8-8AA4-5A3C2EFEB8E2}" type="slidenum">
              <a:rPr lang="nb-NO" smtClean="0"/>
              <a:t>32</a:t>
            </a:fld>
            <a:endParaRPr lang="nb-NO"/>
          </a:p>
        </p:txBody>
      </p:sp>
    </p:spTree>
    <p:extLst>
      <p:ext uri="{BB962C8B-B14F-4D97-AF65-F5344CB8AC3E}">
        <p14:creationId xmlns:p14="http://schemas.microsoft.com/office/powerpoint/2010/main" val="35041039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B0BAF-0126-1282-C556-3722829EFEB5}"/>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88355EA-3BDD-E532-EF76-6514F52F4903}"/>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9E35E115-888B-3566-71FA-AA4191DFB753}"/>
              </a:ext>
            </a:extLst>
          </p:cNvPr>
          <p:cNvSpPr>
            <a:spLocks noGrp="1"/>
          </p:cNvSpPr>
          <p:nvPr>
            <p:ph type="body" idx="1"/>
          </p:nvPr>
        </p:nvSpPr>
        <p:spPr/>
        <p:txBody>
          <a:bodyPr/>
          <a:lstStyle/>
          <a:p>
            <a:pPr algn="l"/>
            <a:r>
              <a:rPr lang="nb-NO" sz="1800" b="0" i="0" u="none" strike="noStrike" baseline="0" dirty="0">
                <a:latin typeface="SourceSansPro-Regular"/>
              </a:rPr>
              <a:t>CRPD er altså en verktøykasse full av argumenter for funksjonshemmedes rettigheter. Hvorvidt Norge velger å ta CRPD inn i</a:t>
            </a:r>
          </a:p>
          <a:p>
            <a:pPr algn="l"/>
            <a:r>
              <a:rPr lang="nb-NO" sz="1800" b="0" i="0" u="none" strike="noStrike" baseline="0" dirty="0">
                <a:latin typeface="SourceSansPro-Regular"/>
              </a:rPr>
              <a:t>norsk lov, og hvordan det eventuelt blir gjort, vil ha mye å si for hvor tungt disse argumentene vil veie i en rettssal. Heldigvis er det ofte godt mulig å påvirke en sak lenge før den havner i</a:t>
            </a:r>
          </a:p>
          <a:p>
            <a:pPr algn="l"/>
            <a:r>
              <a:rPr lang="nb-NO" sz="1800" b="0" i="0" u="none" strike="noStrike" baseline="0" dirty="0">
                <a:latin typeface="SourceSansPro-Regular"/>
              </a:rPr>
              <a:t>retten.</a:t>
            </a:r>
          </a:p>
          <a:p>
            <a:pPr algn="l"/>
            <a:endParaRPr lang="nb-NO" sz="1800" b="0" i="0" u="none" strike="noStrike" baseline="0" dirty="0">
              <a:latin typeface="SourceSansPro-Regular"/>
            </a:endParaRPr>
          </a:p>
          <a:p>
            <a:pPr algn="l"/>
            <a:r>
              <a:rPr lang="nb-NO" sz="1800" b="0" i="0" u="none" strike="noStrike" baseline="0" dirty="0">
                <a:latin typeface="SourceSansPro-Regular"/>
              </a:rPr>
              <a:t>CRPD gir oss noen holdepunkter om funksjonshemmedes rettigheter, argumenter vi kan bruke, og som samfunnet rundt oss må ta hensyn til. Om noe er i strid med CRPD, er det en sak i seg selv. De færreste liker å bli anklaget for menneskerettsbrudd og bli hengt ut i media for det.</a:t>
            </a:r>
          </a:p>
          <a:p>
            <a:pPr algn="l"/>
            <a:endParaRPr lang="nb-NO" sz="1800" b="0" i="0" u="none" strike="noStrike" baseline="0" dirty="0">
              <a:latin typeface="SourceSansPro-Regular"/>
            </a:endParaRPr>
          </a:p>
          <a:p>
            <a:pPr algn="l"/>
            <a:r>
              <a:rPr lang="nb-NO" sz="1800" b="0" i="0" u="none" strike="noStrike" baseline="0" dirty="0">
                <a:latin typeface="SourceSansPro-Regular"/>
              </a:rPr>
              <a:t>Som sagt, CRPD er en verktøykasse som først er nyttig når vi tar den i bruk for å kjempe for funksjonshemmedes rettigheter og gjør CRPD til en del av den norske hverdagen.</a:t>
            </a:r>
          </a:p>
          <a:p>
            <a:pPr algn="l"/>
            <a:endParaRPr lang="nb-NO" sz="1800" b="0" i="0" u="none" strike="noStrike" baseline="0" dirty="0">
              <a:latin typeface="SourceSansPro-Regular"/>
            </a:endParaRPr>
          </a:p>
          <a:p>
            <a:pPr algn="l"/>
            <a:r>
              <a:rPr lang="nb-NO" sz="1800" b="0" i="0" u="none" strike="noStrike" baseline="0" dirty="0">
                <a:latin typeface="SourceSansPro-Regular"/>
              </a:rPr>
              <a:t>Lykke til!</a:t>
            </a:r>
          </a:p>
        </p:txBody>
      </p:sp>
      <p:sp>
        <p:nvSpPr>
          <p:cNvPr id="4" name="Plassholder for lysbildenummer 3">
            <a:extLst>
              <a:ext uri="{FF2B5EF4-FFF2-40B4-BE49-F238E27FC236}">
                <a16:creationId xmlns:a16="http://schemas.microsoft.com/office/drawing/2014/main" id="{74E51196-DDB5-9581-FFA1-BE63DE59C305}"/>
              </a:ext>
            </a:extLst>
          </p:cNvPr>
          <p:cNvSpPr>
            <a:spLocks noGrp="1"/>
          </p:cNvSpPr>
          <p:nvPr>
            <p:ph type="sldNum" sz="quarter" idx="5"/>
          </p:nvPr>
        </p:nvSpPr>
        <p:spPr/>
        <p:txBody>
          <a:bodyPr/>
          <a:lstStyle/>
          <a:p>
            <a:fld id="{CB7AA9C6-7322-42C8-8AA4-5A3C2EFEB8E2}" type="slidenum">
              <a:rPr lang="nb-NO" smtClean="0"/>
              <a:t>33</a:t>
            </a:fld>
            <a:endParaRPr lang="nb-NO"/>
          </a:p>
        </p:txBody>
      </p:sp>
    </p:spTree>
    <p:extLst>
      <p:ext uri="{BB962C8B-B14F-4D97-AF65-F5344CB8AC3E}">
        <p14:creationId xmlns:p14="http://schemas.microsoft.com/office/powerpoint/2010/main" val="33004165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17635-3EC0-A49C-3016-BFC81C192834}"/>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24DFCF2-005B-D7ED-F02D-6EA0F5DE2938}"/>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671AD72F-F5C3-6E35-6416-1596AE46A405}"/>
              </a:ext>
            </a:extLst>
          </p:cNvPr>
          <p:cNvSpPr>
            <a:spLocks noGrp="1"/>
          </p:cNvSpPr>
          <p:nvPr>
            <p:ph type="body" idx="1"/>
          </p:nvPr>
        </p:nvSpPr>
        <p:spPr/>
        <p:txBody>
          <a:bodyPr/>
          <a:lstStyle/>
          <a:p>
            <a:pPr>
              <a:lnSpc>
                <a:spcPct val="107000"/>
              </a:lnSpc>
              <a:spcAft>
                <a:spcPts val="800"/>
              </a:spcAf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Dette er det første av tre kurs med CRPD-relaterte tema produsert av Foreningen for muskelsyke og Studieforbundet Funkis. </a:t>
            </a:r>
          </a:p>
          <a:p>
            <a:pPr>
              <a:lnSpc>
                <a:spcPct val="107000"/>
              </a:lnSpc>
              <a:spcAft>
                <a:spcPts val="800"/>
              </a:spcAf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Det andre kurset handler om brukermedvirkning, betydningen av brukermedvirkning og hvordan CRPD kan brukes i det arbeidet. </a:t>
            </a:r>
          </a:p>
          <a:p>
            <a:pPr>
              <a:lnSpc>
                <a:spcPct val="107000"/>
              </a:lnSpc>
              <a:spcAft>
                <a:spcPts val="800"/>
              </a:spcAf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Det siste kurset handler om å bruke skriving som verktøy i den interessepolitiske kampen CRPD er en del av. Alle tre kursene er ment å stå på egne ben, men blir også fulgt av hefter. Både hefter og kurs kan fritt lastes ned og brukes lokalt av interesseorganisasjoner og andre</a:t>
            </a:r>
            <a:r>
              <a:rPr lang="nb-NO" sz="1800" kern="100">
                <a:effectLst/>
                <a:latin typeface="Aptos" panose="020B0004020202020204" pitchFamily="34" charset="0"/>
                <a:ea typeface="Aptos" panose="020B0004020202020204" pitchFamily="34" charset="0"/>
                <a:cs typeface="Times New Roman" panose="02020603050405020304" pitchFamily="18" charset="0"/>
              </a:rPr>
              <a:t>. </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Plassholder for lysbildenummer 3">
            <a:extLst>
              <a:ext uri="{FF2B5EF4-FFF2-40B4-BE49-F238E27FC236}">
                <a16:creationId xmlns:a16="http://schemas.microsoft.com/office/drawing/2014/main" id="{2B5CD229-110C-66AC-7214-C79B30F64B21}"/>
              </a:ext>
            </a:extLst>
          </p:cNvPr>
          <p:cNvSpPr>
            <a:spLocks noGrp="1"/>
          </p:cNvSpPr>
          <p:nvPr>
            <p:ph type="sldNum" sz="quarter" idx="5"/>
          </p:nvPr>
        </p:nvSpPr>
        <p:spPr/>
        <p:txBody>
          <a:bodyPr/>
          <a:lstStyle/>
          <a:p>
            <a:fld id="{CB7AA9C6-7322-42C8-8AA4-5A3C2EFEB8E2}" type="slidenum">
              <a:rPr lang="nb-NO" smtClean="0"/>
              <a:t>34</a:t>
            </a:fld>
            <a:endParaRPr lang="nb-NO"/>
          </a:p>
        </p:txBody>
      </p:sp>
    </p:spTree>
    <p:extLst>
      <p:ext uri="{BB962C8B-B14F-4D97-AF65-F5344CB8AC3E}">
        <p14:creationId xmlns:p14="http://schemas.microsoft.com/office/powerpoint/2010/main" val="11552038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3AC98-75B5-3D94-5BE0-291D6BB55E5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B5E10FC-3303-1FE1-3879-68B5A260AD79}"/>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E869D7E3-5EA3-036B-C037-1D4DE69343C6}"/>
              </a:ext>
            </a:extLst>
          </p:cNvPr>
          <p:cNvSpPr>
            <a:spLocks noGrp="1"/>
          </p:cNvSpPr>
          <p:nvPr>
            <p:ph type="body" idx="1"/>
          </p:nvPr>
        </p:nvSpPr>
        <p:spPr/>
        <p:txBody>
          <a:bodyPr/>
          <a:lstStyle/>
          <a:p>
            <a:pPr algn="l"/>
            <a:endParaRPr lang="nb-NO" sz="1800" b="0" i="0" u="none" strike="noStrike" baseline="0" dirty="0">
              <a:latin typeface="SourceSansPro-Regular"/>
            </a:endParaRPr>
          </a:p>
        </p:txBody>
      </p:sp>
      <p:sp>
        <p:nvSpPr>
          <p:cNvPr id="4" name="Plassholder for lysbildenummer 3">
            <a:extLst>
              <a:ext uri="{FF2B5EF4-FFF2-40B4-BE49-F238E27FC236}">
                <a16:creationId xmlns:a16="http://schemas.microsoft.com/office/drawing/2014/main" id="{55853F95-0559-683C-5BD7-B8CD2F10815A}"/>
              </a:ext>
            </a:extLst>
          </p:cNvPr>
          <p:cNvSpPr>
            <a:spLocks noGrp="1"/>
          </p:cNvSpPr>
          <p:nvPr>
            <p:ph type="sldNum" sz="quarter" idx="5"/>
          </p:nvPr>
        </p:nvSpPr>
        <p:spPr/>
        <p:txBody>
          <a:bodyPr/>
          <a:lstStyle/>
          <a:p>
            <a:fld id="{CB7AA9C6-7322-42C8-8AA4-5A3C2EFEB8E2}" type="slidenum">
              <a:rPr lang="nb-NO" smtClean="0"/>
              <a:t>35</a:t>
            </a:fld>
            <a:endParaRPr lang="nb-NO"/>
          </a:p>
        </p:txBody>
      </p:sp>
    </p:spTree>
    <p:extLst>
      <p:ext uri="{BB962C8B-B14F-4D97-AF65-F5344CB8AC3E}">
        <p14:creationId xmlns:p14="http://schemas.microsoft.com/office/powerpoint/2010/main" val="28408994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CB7AA9C6-7322-42C8-8AA4-5A3C2EFEB8E2}" type="slidenum">
              <a:rPr lang="nb-NO" smtClean="0"/>
              <a:t>36</a:t>
            </a:fld>
            <a:endParaRPr lang="nb-NO"/>
          </a:p>
        </p:txBody>
      </p:sp>
    </p:spTree>
    <p:extLst>
      <p:ext uri="{BB962C8B-B14F-4D97-AF65-F5344CB8AC3E}">
        <p14:creationId xmlns:p14="http://schemas.microsoft.com/office/powerpoint/2010/main" val="2213721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800" b="0" i="0" u="none" strike="noStrike" baseline="0" dirty="0">
                <a:latin typeface="SourceSansPro-Regular"/>
              </a:rPr>
              <a:t>På sekstitallet måtte det til en egen konvensjon for å sikre rettigheter på tvers av </a:t>
            </a:r>
            <a:r>
              <a:rPr lang="nb-NO" sz="1800" b="1" i="0" u="none" strike="noStrike" baseline="0" dirty="0">
                <a:latin typeface="SourceSansPro-Regular"/>
              </a:rPr>
              <a:t>etnisitet</a:t>
            </a:r>
            <a:r>
              <a:rPr lang="nb-NO" sz="1800" b="0" i="0" u="none" strike="noStrike" baseline="0" dirty="0">
                <a:latin typeface="SourceSansPro-Regular"/>
              </a:rPr>
              <a:t>. </a:t>
            </a:r>
          </a:p>
          <a:p>
            <a:pPr algn="l"/>
            <a:r>
              <a:rPr lang="nb-NO" sz="1800" b="0" i="0" u="none" strike="noStrike" baseline="0" dirty="0">
                <a:latin typeface="SourceSansPro-Regular"/>
              </a:rPr>
              <a:t>Forskjellsbehandling mellom kjønnene var såpass diskriminerende at det var nødvendig å vedta en konvensjon om </a:t>
            </a:r>
            <a:r>
              <a:rPr lang="nb-NO" sz="1800" b="1" i="0" u="none" strike="noStrike" baseline="0" dirty="0">
                <a:latin typeface="SourceSansPro-Regular"/>
              </a:rPr>
              <a:t>kvinners rettigheter i 1979</a:t>
            </a:r>
            <a:r>
              <a:rPr lang="nb-NO" sz="1800" b="0" i="0" u="none" strike="noStrike" baseline="0" dirty="0">
                <a:latin typeface="SourceSansPro-Regular"/>
              </a:rPr>
              <a:t>. Det holdt ikke å fastslå at kvinner var mennesker med like rettigheter. </a:t>
            </a:r>
          </a:p>
          <a:p>
            <a:r>
              <a:rPr lang="nb-NO" sz="1800" b="0" i="0" u="none" strike="noStrike" baseline="0" dirty="0">
                <a:latin typeface="SourceSansPro-Regular"/>
              </a:rPr>
              <a:t>Det har vist seg nødvendig for barn og for </a:t>
            </a:r>
            <a:r>
              <a:rPr lang="nb-NO" sz="1800" dirty="0">
                <a:latin typeface="SourceSansPro-Regular"/>
              </a:rPr>
              <a:t>fremmedarbeidere og</a:t>
            </a:r>
            <a:r>
              <a:rPr lang="nb-NO" sz="1800" b="0" i="0" u="none" strike="noStrike" baseline="0" dirty="0">
                <a:latin typeface="SourceSansPro-Regular"/>
              </a:rPr>
              <a:t> deres familier.</a:t>
            </a:r>
          </a:p>
          <a:p>
            <a:pPr algn="l"/>
            <a:r>
              <a:rPr lang="nb-NO" sz="1800" b="0" i="0" u="none" strike="noStrike" baseline="0" dirty="0">
                <a:latin typeface="SourceSansPro-Regular"/>
              </a:rPr>
              <a:t>I dag finnes det regler som skal beskytte rettigheter på tvers av kjønn, graviditet, permisjon ved fødsel eller adopsjon, omsorgsoppgaver, etnisitet, religion, livssyn, seksuell orientering, kjønnsidentitet, kjønnsuttrykk, alder – og funksjonsnedsettelse.</a:t>
            </a:r>
          </a:p>
          <a:p>
            <a:pPr algn="l"/>
            <a:r>
              <a:rPr lang="nb-NO" sz="1800" b="0" i="0" u="none" strike="noStrike" baseline="0" dirty="0">
                <a:latin typeface="SourceSansPro-Regular"/>
              </a:rPr>
              <a:t>Det har etter hvert blitt snakk om en hel </a:t>
            </a:r>
            <a:r>
              <a:rPr lang="nb-NO" sz="1800" b="1" i="0" u="none" strike="noStrike" baseline="0" dirty="0">
                <a:latin typeface="SourceSansPro-Regular"/>
              </a:rPr>
              <a:t>menneskerettskatalog</a:t>
            </a:r>
            <a:r>
              <a:rPr lang="nb-NO" sz="1800" b="0" i="0" u="none" strike="noStrike" baseline="0" dirty="0">
                <a:latin typeface="SourceSansPro-Regular"/>
              </a:rPr>
              <a:t>. </a:t>
            </a:r>
            <a:endParaRPr lang="nb-NO" dirty="0"/>
          </a:p>
        </p:txBody>
      </p:sp>
      <p:sp>
        <p:nvSpPr>
          <p:cNvPr id="4" name="Plassholder for lysbildenummer 3"/>
          <p:cNvSpPr>
            <a:spLocks noGrp="1"/>
          </p:cNvSpPr>
          <p:nvPr>
            <p:ph type="sldNum" sz="quarter" idx="5"/>
          </p:nvPr>
        </p:nvSpPr>
        <p:spPr/>
        <p:txBody>
          <a:bodyPr/>
          <a:lstStyle/>
          <a:p>
            <a:fld id="{CB7AA9C6-7322-42C8-8AA4-5A3C2EFEB8E2}" type="slidenum">
              <a:rPr lang="nb-NO" smtClean="0"/>
              <a:t>4</a:t>
            </a:fld>
            <a:endParaRPr lang="nb-NO"/>
          </a:p>
        </p:txBody>
      </p:sp>
    </p:spTree>
    <p:extLst>
      <p:ext uri="{BB962C8B-B14F-4D97-AF65-F5344CB8AC3E}">
        <p14:creationId xmlns:p14="http://schemas.microsoft.com/office/powerpoint/2010/main" val="601082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200" b="0" i="0" u="none" strike="noStrike" baseline="0" dirty="0">
                <a:latin typeface="SourceSansPro-Regular"/>
              </a:rPr>
              <a:t>I tillegg har det blitt vedtatt en </a:t>
            </a:r>
            <a:r>
              <a:rPr lang="nb-NO" sz="1200" b="1" i="0" u="none" strike="noStrike" baseline="0" dirty="0">
                <a:latin typeface="SourceSansPro-Regular"/>
              </a:rPr>
              <a:t>konvensjon om økonomiske, sosiale og kulturelle rettigheter</a:t>
            </a:r>
            <a:r>
              <a:rPr lang="nb-NO" sz="1200" b="0" i="0" u="none" strike="noStrike" baseline="0" dirty="0">
                <a:latin typeface="SourceSansPro-Regular"/>
              </a:rPr>
              <a:t> </a:t>
            </a:r>
          </a:p>
          <a:p>
            <a:pPr algn="l"/>
            <a:r>
              <a:rPr lang="nb-NO" sz="1200" b="0" i="0" u="none" strike="noStrike" baseline="0" dirty="0">
                <a:latin typeface="SourceSansPro-Regular"/>
              </a:rPr>
              <a:t>og en </a:t>
            </a:r>
            <a:r>
              <a:rPr lang="nb-NO" sz="1200" b="1" i="0" u="none" strike="noStrike" baseline="0" dirty="0">
                <a:latin typeface="SourceSansPro-Regular"/>
              </a:rPr>
              <a:t>konvensjon om sivile og politiske rettigheter</a:t>
            </a:r>
            <a:r>
              <a:rPr lang="nb-NO" sz="1200" b="0" i="0" u="none" strike="noStrike" baseline="0" dirty="0">
                <a:latin typeface="SourceSansPro-Regular"/>
              </a:rPr>
              <a:t>.</a:t>
            </a:r>
          </a:p>
          <a:p>
            <a:pPr algn="l"/>
            <a:endParaRPr lang="nb-NO" sz="1200" b="0" i="0" u="none" strike="noStrike" baseline="0" dirty="0">
              <a:latin typeface="SourceSansPro-Regular"/>
            </a:endParaRPr>
          </a:p>
          <a:p>
            <a:pPr algn="l"/>
            <a:r>
              <a:rPr lang="nb-NO" sz="1200" b="0" i="0" u="none" strike="noStrike" baseline="0" dirty="0">
                <a:latin typeface="SourceSansPro-Regular"/>
              </a:rPr>
              <a:t>Vi går ikke dypere inn i disse, men om vi regner med disse kan vi dele menneskerettighetene inn i de kategoriene du ser i lysbildet. .</a:t>
            </a:r>
          </a:p>
          <a:p>
            <a:pPr algn="l"/>
            <a:endParaRPr lang="nb-NO" dirty="0"/>
          </a:p>
        </p:txBody>
      </p:sp>
      <p:sp>
        <p:nvSpPr>
          <p:cNvPr id="4" name="Plassholder for lysbildenummer 3"/>
          <p:cNvSpPr>
            <a:spLocks noGrp="1"/>
          </p:cNvSpPr>
          <p:nvPr>
            <p:ph type="sldNum" sz="quarter" idx="5"/>
          </p:nvPr>
        </p:nvSpPr>
        <p:spPr/>
        <p:txBody>
          <a:bodyPr/>
          <a:lstStyle/>
          <a:p>
            <a:fld id="{CB7AA9C6-7322-42C8-8AA4-5A3C2EFEB8E2}" type="slidenum">
              <a:rPr lang="nb-NO" smtClean="0"/>
              <a:t>5</a:t>
            </a:fld>
            <a:endParaRPr lang="nb-NO"/>
          </a:p>
        </p:txBody>
      </p:sp>
    </p:spTree>
    <p:extLst>
      <p:ext uri="{BB962C8B-B14F-4D97-AF65-F5344CB8AC3E}">
        <p14:creationId xmlns:p14="http://schemas.microsoft.com/office/powerpoint/2010/main" val="3721546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800" b="0" i="0" u="none" strike="noStrike" baseline="0" dirty="0">
                <a:solidFill>
                  <a:srgbClr val="000000"/>
                </a:solidFill>
                <a:latin typeface="SourceSansPro-Regular"/>
              </a:rPr>
              <a:t>En av hovedårsakene til utbredte brudd mot rettighetene til funksjonshemmede er at bruddene ikke har blitt forstått som urett. Mange ser på dem som naturlig og legitim forskjellsbehandling</a:t>
            </a:r>
          </a:p>
          <a:p>
            <a:pPr algn="l"/>
            <a:r>
              <a:rPr lang="nb-NO" sz="1800" b="0" i="0" u="none" strike="noStrike" baseline="0" dirty="0">
                <a:solidFill>
                  <a:srgbClr val="000000"/>
                </a:solidFill>
                <a:latin typeface="SourceSansPro-Regular"/>
              </a:rPr>
              <a:t>på grunn av biologiske og medisinske forskjeller. Om vi tenker oss litt om, så vil denne forståelsen kunne tolkes slik at menneskerettigheter er noe man må kvalifisere til og ikke en</a:t>
            </a:r>
          </a:p>
          <a:p>
            <a:pPr algn="l"/>
            <a:r>
              <a:rPr lang="nb-NO" sz="1800" b="0" i="0" u="none" strike="noStrike" baseline="0" dirty="0">
                <a:solidFill>
                  <a:srgbClr val="000000"/>
                </a:solidFill>
                <a:latin typeface="SourceSansPro-Regular"/>
              </a:rPr>
              <a:t>medfødt rett. </a:t>
            </a:r>
          </a:p>
          <a:p>
            <a:pPr algn="l"/>
            <a:endParaRPr lang="nb-NO" sz="1800" b="0" i="0" u="none" strike="noStrike" baseline="0" dirty="0">
              <a:latin typeface="SourceSansPro-Regular"/>
            </a:endParaRPr>
          </a:p>
          <a:p>
            <a:pPr algn="l"/>
            <a:r>
              <a:rPr lang="nb-NO" sz="1800" b="0" i="0" u="none" strike="noStrike" baseline="0" dirty="0">
                <a:latin typeface="SourceSansPro-Regular"/>
              </a:rPr>
              <a:t>En ny tolkning av hva en funksjonshemning er har vært en forutsetning for utviklingen av CRPD. Denne nye tolkningen blir ofte omtalt som et </a:t>
            </a:r>
            <a:r>
              <a:rPr lang="nb-NO" sz="1800" b="0" i="1" u="none" strike="noStrike" baseline="0" dirty="0">
                <a:latin typeface="SourceSansPro-It"/>
              </a:rPr>
              <a:t>paradigmeskifte</a:t>
            </a:r>
            <a:r>
              <a:rPr lang="nb-NO" sz="1800" b="0" i="0" u="none" strike="noStrike" baseline="0" dirty="0">
                <a:latin typeface="SourceSansPro-Regular"/>
              </a:rPr>
              <a:t>, altså en grunnleggende endring i tankemåte rundt et tema eller fagområde.</a:t>
            </a:r>
            <a:endParaRPr lang="nb-NO" sz="1800" b="0" i="0" u="none" strike="noStrike" baseline="0" dirty="0">
              <a:solidFill>
                <a:srgbClr val="000000"/>
              </a:solidFill>
              <a:latin typeface="SourceSansPro-Regular"/>
            </a:endParaRPr>
          </a:p>
          <a:p>
            <a:pPr algn="l"/>
            <a:endParaRPr lang="nb-NO" dirty="0"/>
          </a:p>
        </p:txBody>
      </p:sp>
      <p:sp>
        <p:nvSpPr>
          <p:cNvPr id="4" name="Plassholder for lysbildenummer 3"/>
          <p:cNvSpPr>
            <a:spLocks noGrp="1"/>
          </p:cNvSpPr>
          <p:nvPr>
            <p:ph type="sldNum" sz="quarter" idx="5"/>
          </p:nvPr>
        </p:nvSpPr>
        <p:spPr/>
        <p:txBody>
          <a:bodyPr/>
          <a:lstStyle/>
          <a:p>
            <a:fld id="{CB7AA9C6-7322-42C8-8AA4-5A3C2EFEB8E2}" type="slidenum">
              <a:rPr lang="nb-NO" smtClean="0"/>
              <a:t>6</a:t>
            </a:fld>
            <a:endParaRPr lang="nb-NO"/>
          </a:p>
        </p:txBody>
      </p:sp>
    </p:spTree>
    <p:extLst>
      <p:ext uri="{BB962C8B-B14F-4D97-AF65-F5344CB8AC3E}">
        <p14:creationId xmlns:p14="http://schemas.microsoft.com/office/powerpoint/2010/main" val="2408897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Er det noen av dere som kan forklare hva dette betyr?</a:t>
            </a:r>
          </a:p>
          <a:p>
            <a:endParaRPr lang="nb-NO" dirty="0"/>
          </a:p>
        </p:txBody>
      </p:sp>
      <p:sp>
        <p:nvSpPr>
          <p:cNvPr id="4" name="Plassholder for lysbildenummer 3"/>
          <p:cNvSpPr>
            <a:spLocks noGrp="1"/>
          </p:cNvSpPr>
          <p:nvPr>
            <p:ph type="sldNum" sz="quarter" idx="5"/>
          </p:nvPr>
        </p:nvSpPr>
        <p:spPr/>
        <p:txBody>
          <a:bodyPr/>
          <a:lstStyle/>
          <a:p>
            <a:fld id="{CB7AA9C6-7322-42C8-8AA4-5A3C2EFEB8E2}" type="slidenum">
              <a:rPr lang="nb-NO" smtClean="0"/>
              <a:t>7</a:t>
            </a:fld>
            <a:endParaRPr lang="nb-NO"/>
          </a:p>
        </p:txBody>
      </p:sp>
    </p:spTree>
    <p:extLst>
      <p:ext uri="{BB962C8B-B14F-4D97-AF65-F5344CB8AC3E}">
        <p14:creationId xmlns:p14="http://schemas.microsoft.com/office/powerpoint/2010/main" val="2062238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800" b="0" i="0" u="none" strike="noStrike" baseline="0" dirty="0">
                <a:latin typeface="SourceSansPro-Regular"/>
              </a:rPr>
              <a:t>Om samfunnet hadde vært bedre tilpasset den enkeltes behov, og om samfunnets forventninger hadde vært bedre tilpasset den enkeltes behov, ville mange kunnet fungere bedre. Man kan si det slik at funksjonshemning oppstår som resultat av et samspill mellom forutsetningene hver enkelt har på den ene siden og hvordan samfunnet er organisert på den andre. Med andre ord ligger flere av årsakene til utenforskap og diskriminering i hvordan vi har innrettet samfunnet.</a:t>
            </a:r>
          </a:p>
          <a:p>
            <a:pPr algn="l"/>
            <a:endParaRPr lang="nb-NO" sz="1800" b="0" i="0" u="none" strike="noStrike" baseline="0" dirty="0">
              <a:latin typeface="SourceSansPro-Regular"/>
            </a:endParaRPr>
          </a:p>
          <a:p>
            <a:pPr algn="l"/>
            <a:r>
              <a:rPr lang="nb-NO" sz="1800" b="0" i="0" u="none" strike="noStrike" baseline="0" dirty="0">
                <a:latin typeface="SourceSansPro-Regular"/>
              </a:rPr>
              <a:t>Har dere noen flere eksempler på dette?</a:t>
            </a:r>
            <a:endParaRPr lang="nb-NO" dirty="0"/>
          </a:p>
        </p:txBody>
      </p:sp>
      <p:sp>
        <p:nvSpPr>
          <p:cNvPr id="4" name="Plassholder for lysbildenummer 3"/>
          <p:cNvSpPr>
            <a:spLocks noGrp="1"/>
          </p:cNvSpPr>
          <p:nvPr>
            <p:ph type="sldNum" sz="quarter" idx="5"/>
          </p:nvPr>
        </p:nvSpPr>
        <p:spPr/>
        <p:txBody>
          <a:bodyPr/>
          <a:lstStyle/>
          <a:p>
            <a:fld id="{CB7AA9C6-7322-42C8-8AA4-5A3C2EFEB8E2}" type="slidenum">
              <a:rPr lang="nb-NO" smtClean="0"/>
              <a:t>8</a:t>
            </a:fld>
            <a:endParaRPr lang="nb-NO"/>
          </a:p>
        </p:txBody>
      </p:sp>
    </p:spTree>
    <p:extLst>
      <p:ext uri="{BB962C8B-B14F-4D97-AF65-F5344CB8AC3E}">
        <p14:creationId xmlns:p14="http://schemas.microsoft.com/office/powerpoint/2010/main" val="1130174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F7916-19FA-7849-39AD-088CACA7B898}"/>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CDFDEB5A-22F5-9DF4-77CA-65741DC0A853}"/>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ABD2DBAF-5C1D-0CAE-54B5-C0DE6B224CC0}"/>
              </a:ext>
            </a:extLst>
          </p:cNvPr>
          <p:cNvSpPr>
            <a:spLocks noGrp="1"/>
          </p:cNvSpPr>
          <p:nvPr>
            <p:ph type="body" idx="1"/>
          </p:nvPr>
        </p:nvSpPr>
        <p:spPr/>
        <p:txBody>
          <a:bodyPr/>
          <a:lstStyle/>
          <a:p>
            <a:pPr algn="l"/>
            <a:r>
              <a:rPr lang="nb-NO" sz="1800" b="1" i="0" u="none" strike="noStrike" baseline="0" dirty="0">
                <a:latin typeface="SourceSansPro-Regular"/>
              </a:rPr>
              <a:t>Manglende tilrettelegging skaper funksjonshemning</a:t>
            </a:r>
            <a:r>
              <a:rPr lang="nb-NO" sz="1800" b="0" i="0" u="none" strike="noStrike" baseline="0" dirty="0">
                <a:latin typeface="SourceSansPro-Regular"/>
              </a:rPr>
              <a:t>. </a:t>
            </a:r>
          </a:p>
          <a:p>
            <a:pPr algn="l"/>
            <a:endParaRPr lang="nb-NO" sz="1800" b="0" i="0" u="none" strike="noStrike" baseline="0" dirty="0">
              <a:latin typeface="SourceSansPro-Regular"/>
            </a:endParaRPr>
          </a:p>
          <a:p>
            <a:pPr algn="l"/>
            <a:r>
              <a:rPr lang="nb-NO" sz="1800" b="0" i="0" u="none" strike="noStrike" baseline="0" dirty="0">
                <a:latin typeface="SourceSansPro-Regular"/>
              </a:rPr>
              <a:t>Om vi vil at funksjonshemmede skal få rettigheter på lik linje med andre, må vi </a:t>
            </a:r>
            <a:r>
              <a:rPr lang="nb-NO" sz="1800" b="1" i="0" u="none" strike="noStrike" baseline="0" dirty="0">
                <a:latin typeface="SourceSansPro-Regular"/>
              </a:rPr>
              <a:t>endre holdninger og virkemidler generelt i samfunnet</a:t>
            </a:r>
            <a:r>
              <a:rPr lang="nb-NO" sz="1800" b="0" i="0" u="none" strike="noStrike" baseline="0" dirty="0">
                <a:latin typeface="SourceSansPro-Regular"/>
              </a:rPr>
              <a:t>. </a:t>
            </a:r>
          </a:p>
          <a:p>
            <a:pPr algn="l"/>
            <a:endParaRPr lang="nb-NO" sz="1800" b="0" i="0" u="none" strike="noStrike" baseline="0" dirty="0">
              <a:latin typeface="SourceSansPro-Regular"/>
            </a:endParaRPr>
          </a:p>
          <a:p>
            <a:pPr algn="l"/>
            <a:r>
              <a:rPr lang="nb-NO" sz="1800" b="0" i="0" u="none" strike="noStrike" baseline="0" dirty="0">
                <a:latin typeface="SourceSansPro-Regular"/>
              </a:rPr>
              <a:t>Menneskerettighetsmodellen og CRPD løfter dette </a:t>
            </a:r>
            <a:r>
              <a:rPr lang="nb-NO" sz="1800" b="1" i="0" u="none" strike="noStrike" baseline="0" dirty="0">
                <a:latin typeface="SourceSansPro-Regular"/>
              </a:rPr>
              <a:t>fra noe samfunnet må gjøre til en menneskerettslig </a:t>
            </a:r>
            <a:r>
              <a:rPr lang="nb-NO" sz="1800" b="1" i="0" u="sng" strike="noStrike" baseline="0" dirty="0">
                <a:latin typeface="SourceSansPro-Regular"/>
              </a:rPr>
              <a:t>plikt</a:t>
            </a:r>
            <a:r>
              <a:rPr lang="nb-NO" sz="1800" b="0" i="0" u="none" strike="noStrike" baseline="0" dirty="0">
                <a:latin typeface="SourceSansPro-Regular"/>
              </a:rPr>
              <a:t> å sørge for at funksjonshemmede får de samme rettighetene i praksis. </a:t>
            </a:r>
          </a:p>
          <a:p>
            <a:pPr algn="l"/>
            <a:endParaRPr lang="nb-NO" sz="1800" b="0" i="0" u="none" strike="noStrike" baseline="0" dirty="0">
              <a:latin typeface="SourceSansPro-Regular"/>
            </a:endParaRPr>
          </a:p>
          <a:p>
            <a:pPr algn="l"/>
            <a:r>
              <a:rPr lang="nb-NO" sz="1800" b="0" i="0" u="none" strike="noStrike" baseline="0" dirty="0">
                <a:latin typeface="SourceSansPro-Regular"/>
              </a:rPr>
              <a:t>Dette krever både fjerning av samfunnshindre og beskyttelse mot krenkelser. Poenget er at menneskerettigheter er noe den enkelte </a:t>
            </a:r>
            <a:r>
              <a:rPr lang="nb-NO" sz="1800" b="0" i="0" u="none" strike="noStrike" baseline="0" dirty="0">
                <a:latin typeface="SourceSansPro-Semibold"/>
              </a:rPr>
              <a:t>har </a:t>
            </a:r>
            <a:r>
              <a:rPr lang="nb-NO" sz="1800" b="0" i="0" u="none" strike="noStrike" baseline="0" dirty="0">
                <a:latin typeface="SourceSansPro-Regular"/>
              </a:rPr>
              <a:t>mens det er stater som </a:t>
            </a:r>
            <a:r>
              <a:rPr lang="nb-NO" sz="1800" b="0" i="0" u="none" strike="noStrike" baseline="0" dirty="0">
                <a:latin typeface="SourceSansPro-Semibold"/>
              </a:rPr>
              <a:t>plikter </a:t>
            </a:r>
            <a:r>
              <a:rPr lang="nb-NO" sz="1800" b="0" i="0" u="none" strike="noStrike" baseline="0" dirty="0">
                <a:latin typeface="SourceSansPro-Regular"/>
              </a:rPr>
              <a:t>å sørge for at den enkelte ikke får krenket sine rettigheter. Dette forplikter også oss som individer til å bidra i samfunnet vi lever i og overfor hverandre.</a:t>
            </a:r>
            <a:endParaRPr lang="nb-NO" dirty="0"/>
          </a:p>
        </p:txBody>
      </p:sp>
      <p:sp>
        <p:nvSpPr>
          <p:cNvPr id="4" name="Plassholder for lysbildenummer 3">
            <a:extLst>
              <a:ext uri="{FF2B5EF4-FFF2-40B4-BE49-F238E27FC236}">
                <a16:creationId xmlns:a16="http://schemas.microsoft.com/office/drawing/2014/main" id="{FF6BEB52-3E4D-B09E-777B-790E61E976B4}"/>
              </a:ext>
            </a:extLst>
          </p:cNvPr>
          <p:cNvSpPr>
            <a:spLocks noGrp="1"/>
          </p:cNvSpPr>
          <p:nvPr>
            <p:ph type="sldNum" sz="quarter" idx="5"/>
          </p:nvPr>
        </p:nvSpPr>
        <p:spPr/>
        <p:txBody>
          <a:bodyPr/>
          <a:lstStyle/>
          <a:p>
            <a:fld id="{CB7AA9C6-7322-42C8-8AA4-5A3C2EFEB8E2}" type="slidenum">
              <a:rPr lang="nb-NO" smtClean="0"/>
              <a:t>9</a:t>
            </a:fld>
            <a:endParaRPr lang="nb-NO"/>
          </a:p>
        </p:txBody>
      </p:sp>
    </p:spTree>
    <p:extLst>
      <p:ext uri="{BB962C8B-B14F-4D97-AF65-F5344CB8AC3E}">
        <p14:creationId xmlns:p14="http://schemas.microsoft.com/office/powerpoint/2010/main" val="656488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ACAEE9D-65D6-955D-1D1D-E97C2A92D80C}"/>
              </a:ext>
            </a:extLst>
          </p:cNvPr>
          <p:cNvSpPr/>
          <p:nvPr/>
        </p:nvSpPr>
        <p:spPr>
          <a:xfrm>
            <a:off x="0" y="0"/>
            <a:ext cx="12192000" cy="6858000"/>
          </a:xfrm>
          <a:prstGeom prst="rect">
            <a:avLst/>
          </a:prstGeom>
          <a:solidFill>
            <a:srgbClr val="008A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FD68B268-3E4F-3833-7612-CE988C7AAE2B}"/>
              </a:ext>
            </a:extLst>
          </p:cNvPr>
          <p:cNvSpPr>
            <a:spLocks noGrp="1"/>
          </p:cNvSpPr>
          <p:nvPr>
            <p:ph type="ctrTitle"/>
          </p:nvPr>
        </p:nvSpPr>
        <p:spPr>
          <a:xfrm>
            <a:off x="1524000" y="1122363"/>
            <a:ext cx="9144000" cy="2387600"/>
          </a:xfrm>
        </p:spPr>
        <p:txBody>
          <a:bodyPr anchor="b"/>
          <a:lstStyle>
            <a:lvl1pPr algn="ctr">
              <a:defRPr sz="6000" b="1" i="0">
                <a:solidFill>
                  <a:schemeClr val="bg1"/>
                </a:solidFill>
                <a:latin typeface="Source Sans Pro SemiBold" panose="020B0503030403020204" pitchFamily="34" charset="0"/>
                <a:ea typeface="Source Sans Pro SemiBold" panose="020B0503030403020204" pitchFamily="34" charset="0"/>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029AC6E8-2F66-3B68-483C-8738EC071D74}"/>
              </a:ext>
            </a:extLst>
          </p:cNvPr>
          <p:cNvSpPr>
            <a:spLocks noGrp="1"/>
          </p:cNvSpPr>
          <p:nvPr>
            <p:ph type="subTitle" idx="1"/>
          </p:nvPr>
        </p:nvSpPr>
        <p:spPr>
          <a:xfrm>
            <a:off x="1524000" y="3980328"/>
            <a:ext cx="9144000" cy="1277471"/>
          </a:xfrm>
        </p:spPr>
        <p:txBody>
          <a:bodyPr/>
          <a:lstStyle>
            <a:lvl1pPr marL="0" indent="0" algn="ctr">
              <a:buNone/>
              <a:defRPr sz="2400">
                <a:solidFill>
                  <a:schemeClr val="tx1"/>
                </a:solidFill>
                <a:latin typeface="Delicious" panose="02000506040000020004"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09EB7AB8-03F3-9349-5C3E-7D988194404E}"/>
              </a:ext>
            </a:extLst>
          </p:cNvPr>
          <p:cNvSpPr>
            <a:spLocks noGrp="1"/>
          </p:cNvSpPr>
          <p:nvPr>
            <p:ph type="dt" sz="half" idx="10"/>
          </p:nvPr>
        </p:nvSpPr>
        <p:spPr/>
        <p:txBody>
          <a:bodyPr/>
          <a:lstStyle/>
          <a:p>
            <a:fld id="{25E951EA-9FC4-A941-9328-8B3D157AE100}" type="datetimeFigureOut">
              <a:rPr lang="nb-NO" smtClean="0"/>
              <a:t>27.03.2024</a:t>
            </a:fld>
            <a:endParaRPr lang="nb-NO" dirty="0"/>
          </a:p>
        </p:txBody>
      </p:sp>
      <p:sp>
        <p:nvSpPr>
          <p:cNvPr id="5" name="Plassholder for bunntekst 4">
            <a:extLst>
              <a:ext uri="{FF2B5EF4-FFF2-40B4-BE49-F238E27FC236}">
                <a16:creationId xmlns:a16="http://schemas.microsoft.com/office/drawing/2014/main" id="{58AE0063-48B2-39D4-7BB2-D6C017282B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0C22DBF-3CEB-BCE2-A0C0-0419DBD139D0}"/>
              </a:ext>
            </a:extLst>
          </p:cNvPr>
          <p:cNvSpPr>
            <a:spLocks noGrp="1"/>
          </p:cNvSpPr>
          <p:nvPr>
            <p:ph type="sldNum" sz="quarter" idx="12"/>
          </p:nvPr>
        </p:nvSpPr>
        <p:spPr/>
        <p:txBody>
          <a:bodyPr/>
          <a:lstStyle/>
          <a:p>
            <a:fld id="{31109A49-2CD7-C54F-A865-D5C652D9F6B6}" type="slidenum">
              <a:rPr lang="nb-NO" smtClean="0"/>
              <a:t>‹#›</a:t>
            </a:fld>
            <a:endParaRPr lang="nb-NO"/>
          </a:p>
        </p:txBody>
      </p:sp>
    </p:spTree>
    <p:extLst>
      <p:ext uri="{BB962C8B-B14F-4D97-AF65-F5344CB8AC3E}">
        <p14:creationId xmlns:p14="http://schemas.microsoft.com/office/powerpoint/2010/main" val="1940482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17FD635-227A-C372-4575-1A162ADEC785}"/>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17765C73-5E0F-670E-A83B-7CC6F501B39F}"/>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56A04D0-4D20-C2C5-60DC-8085B393EC0E}"/>
              </a:ext>
            </a:extLst>
          </p:cNvPr>
          <p:cNvSpPr>
            <a:spLocks noGrp="1"/>
          </p:cNvSpPr>
          <p:nvPr>
            <p:ph type="dt" sz="half" idx="10"/>
          </p:nvPr>
        </p:nvSpPr>
        <p:spPr/>
        <p:txBody>
          <a:bodyPr/>
          <a:lstStyle/>
          <a:p>
            <a:fld id="{25E951EA-9FC4-A941-9328-8B3D157AE100}" type="datetimeFigureOut">
              <a:rPr lang="nb-NO" smtClean="0"/>
              <a:t>27.03.2024</a:t>
            </a:fld>
            <a:endParaRPr lang="nb-NO"/>
          </a:p>
        </p:txBody>
      </p:sp>
      <p:sp>
        <p:nvSpPr>
          <p:cNvPr id="5" name="Plassholder for bunntekst 4">
            <a:extLst>
              <a:ext uri="{FF2B5EF4-FFF2-40B4-BE49-F238E27FC236}">
                <a16:creationId xmlns:a16="http://schemas.microsoft.com/office/drawing/2014/main" id="{9BD2DD8C-B965-C670-BD77-F44893AFCD7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901C8E7-D823-36E0-4F45-15DA4D7069E1}"/>
              </a:ext>
            </a:extLst>
          </p:cNvPr>
          <p:cNvSpPr>
            <a:spLocks noGrp="1"/>
          </p:cNvSpPr>
          <p:nvPr>
            <p:ph type="sldNum" sz="quarter" idx="12"/>
          </p:nvPr>
        </p:nvSpPr>
        <p:spPr/>
        <p:txBody>
          <a:bodyPr/>
          <a:lstStyle/>
          <a:p>
            <a:fld id="{31109A49-2CD7-C54F-A865-D5C652D9F6B6}" type="slidenum">
              <a:rPr lang="nb-NO" smtClean="0"/>
              <a:t>‹#›</a:t>
            </a:fld>
            <a:endParaRPr lang="nb-NO"/>
          </a:p>
        </p:txBody>
      </p:sp>
    </p:spTree>
    <p:extLst>
      <p:ext uri="{BB962C8B-B14F-4D97-AF65-F5344CB8AC3E}">
        <p14:creationId xmlns:p14="http://schemas.microsoft.com/office/powerpoint/2010/main" val="3929273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4AA2A140-F1D5-368E-7855-5AFAB9C32579}"/>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0CC7F3EC-9EB1-2A9C-0B1A-E6AA1032DDF1}"/>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EF3E39A-2A12-434D-6A4E-869CFC4D6165}"/>
              </a:ext>
            </a:extLst>
          </p:cNvPr>
          <p:cNvSpPr>
            <a:spLocks noGrp="1"/>
          </p:cNvSpPr>
          <p:nvPr>
            <p:ph type="dt" sz="half" idx="10"/>
          </p:nvPr>
        </p:nvSpPr>
        <p:spPr/>
        <p:txBody>
          <a:bodyPr/>
          <a:lstStyle/>
          <a:p>
            <a:fld id="{25E951EA-9FC4-A941-9328-8B3D157AE100}" type="datetimeFigureOut">
              <a:rPr lang="nb-NO" smtClean="0"/>
              <a:t>27.03.2024</a:t>
            </a:fld>
            <a:endParaRPr lang="nb-NO"/>
          </a:p>
        </p:txBody>
      </p:sp>
      <p:sp>
        <p:nvSpPr>
          <p:cNvPr id="5" name="Plassholder for bunntekst 4">
            <a:extLst>
              <a:ext uri="{FF2B5EF4-FFF2-40B4-BE49-F238E27FC236}">
                <a16:creationId xmlns:a16="http://schemas.microsoft.com/office/drawing/2014/main" id="{39F4E523-59EB-126D-A1EF-D10D0CF72D9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35801B5-F93A-B24A-4A9A-1F532936CB8B}"/>
              </a:ext>
            </a:extLst>
          </p:cNvPr>
          <p:cNvSpPr>
            <a:spLocks noGrp="1"/>
          </p:cNvSpPr>
          <p:nvPr>
            <p:ph type="sldNum" sz="quarter" idx="12"/>
          </p:nvPr>
        </p:nvSpPr>
        <p:spPr/>
        <p:txBody>
          <a:bodyPr/>
          <a:lstStyle/>
          <a:p>
            <a:fld id="{31109A49-2CD7-C54F-A865-D5C652D9F6B6}" type="slidenum">
              <a:rPr lang="nb-NO" smtClean="0"/>
              <a:t>‹#›</a:t>
            </a:fld>
            <a:endParaRPr lang="nb-NO"/>
          </a:p>
        </p:txBody>
      </p:sp>
    </p:spTree>
    <p:extLst>
      <p:ext uri="{BB962C8B-B14F-4D97-AF65-F5344CB8AC3E}">
        <p14:creationId xmlns:p14="http://schemas.microsoft.com/office/powerpoint/2010/main" val="3860031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EA9BEC9-4A11-3BD9-EC89-AA19881BA9EB}"/>
              </a:ext>
            </a:extLst>
          </p:cNvPr>
          <p:cNvSpPr>
            <a:spLocks noGrp="1"/>
          </p:cNvSpPr>
          <p:nvPr>
            <p:ph type="title"/>
          </p:nvPr>
        </p:nvSpPr>
        <p:spPr/>
        <p:txBody>
          <a:bodyPr/>
          <a:lstStyle>
            <a:lvl1pPr>
              <a:defRPr b="1" i="0">
                <a:latin typeface="Delicious" panose="02000506040000020004" pitchFamily="2" charset="77"/>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7A202C54-0517-EC70-6840-3906E1124957}"/>
              </a:ext>
            </a:extLst>
          </p:cNvPr>
          <p:cNvSpPr>
            <a:spLocks noGrp="1"/>
          </p:cNvSpPr>
          <p:nvPr>
            <p:ph idx="1"/>
          </p:nvPr>
        </p:nvSpPr>
        <p:spPr/>
        <p:txBody>
          <a:bodyPr/>
          <a:lstStyle>
            <a:lvl1pPr>
              <a:defRPr b="1" i="0">
                <a:solidFill>
                  <a:schemeClr val="tx1"/>
                </a:solidFill>
                <a:latin typeface="Source Sans Pro SemiBold" panose="020B0503030403020204" pitchFamily="34" charset="0"/>
                <a:ea typeface="Source Sans Pro SemiBold" panose="020B0503030403020204" pitchFamily="34" charset="0"/>
                <a:cs typeface="Open Sans SemiBold" panose="020B0606030504020204" pitchFamily="34" charset="0"/>
              </a:defRPr>
            </a:lvl1pPr>
            <a:lvl2pPr>
              <a:defRPr b="0" i="0">
                <a:latin typeface="Source Sans Pro" panose="020B0503030403020204" pitchFamily="34" charset="0"/>
                <a:ea typeface="Source Sans Pro" panose="020B0503030403020204" pitchFamily="34" charset="0"/>
                <a:cs typeface="Open Sans SemiBold" panose="020B0606030504020204" pitchFamily="34" charset="0"/>
              </a:defRPr>
            </a:lvl2pPr>
            <a:lvl3pPr>
              <a:defRPr>
                <a:latin typeface="Source Sans Pro" panose="020B0503030403020204" pitchFamily="34" charset="0"/>
                <a:ea typeface="Source Sans Pro" panose="020B0503030403020204" pitchFamily="34" charset="0"/>
                <a:cs typeface="Open Sans" panose="020B0606030504020204" pitchFamily="34" charset="0"/>
              </a:defRPr>
            </a:lvl3pPr>
            <a:lvl4pPr>
              <a:defRPr>
                <a:latin typeface="Source Sans Pro" panose="020B0503030403020204" pitchFamily="34" charset="0"/>
                <a:ea typeface="Source Sans Pro" panose="020B0503030403020204" pitchFamily="34" charset="0"/>
                <a:cs typeface="Open Sans" panose="020B0606030504020204" pitchFamily="34" charset="0"/>
              </a:defRPr>
            </a:lvl4pPr>
            <a:lvl5pPr>
              <a:defRPr>
                <a:latin typeface="Source Sans Pro" panose="020B0503030403020204" pitchFamily="34" charset="0"/>
                <a:ea typeface="Source Sans Pro" panose="020B0503030403020204" pitchFamily="34" charset="0"/>
                <a:cs typeface="Open Sans" panose="020B06060305040202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2951EFB6-8DC4-9B63-0B06-43DAEAC7C434}"/>
              </a:ext>
            </a:extLst>
          </p:cNvPr>
          <p:cNvSpPr>
            <a:spLocks noGrp="1"/>
          </p:cNvSpPr>
          <p:nvPr>
            <p:ph type="dt" sz="half" idx="10"/>
          </p:nvPr>
        </p:nvSpPr>
        <p:spPr/>
        <p:txBody>
          <a:bodyPr/>
          <a:lstStyle/>
          <a:p>
            <a:fld id="{25E951EA-9FC4-A941-9328-8B3D157AE100}" type="datetimeFigureOut">
              <a:rPr lang="nb-NO" smtClean="0"/>
              <a:t>27.03.2024</a:t>
            </a:fld>
            <a:endParaRPr lang="nb-NO"/>
          </a:p>
        </p:txBody>
      </p:sp>
      <p:sp>
        <p:nvSpPr>
          <p:cNvPr id="5" name="Plassholder for bunntekst 4">
            <a:extLst>
              <a:ext uri="{FF2B5EF4-FFF2-40B4-BE49-F238E27FC236}">
                <a16:creationId xmlns:a16="http://schemas.microsoft.com/office/drawing/2014/main" id="{7016AB5E-4044-1794-12E6-FBA74937C4E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3A89D99-3CAF-7410-841B-D1C4BFE92D96}"/>
              </a:ext>
            </a:extLst>
          </p:cNvPr>
          <p:cNvSpPr>
            <a:spLocks noGrp="1"/>
          </p:cNvSpPr>
          <p:nvPr>
            <p:ph type="sldNum" sz="quarter" idx="12"/>
          </p:nvPr>
        </p:nvSpPr>
        <p:spPr/>
        <p:txBody>
          <a:bodyPr/>
          <a:lstStyle/>
          <a:p>
            <a:fld id="{31109A49-2CD7-C54F-A865-D5C652D9F6B6}" type="slidenum">
              <a:rPr lang="nb-NO" smtClean="0"/>
              <a:t>‹#›</a:t>
            </a:fld>
            <a:endParaRPr lang="nb-NO"/>
          </a:p>
        </p:txBody>
      </p:sp>
    </p:spTree>
    <p:extLst>
      <p:ext uri="{BB962C8B-B14F-4D97-AF65-F5344CB8AC3E}">
        <p14:creationId xmlns:p14="http://schemas.microsoft.com/office/powerpoint/2010/main" val="387026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199EEA-7E56-78AB-862B-C7CA4F99B362}"/>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3950BCBC-0C3F-0FAE-B92F-523800F1CF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14361F5D-7540-0C47-EA7D-E4744EA9BAED}"/>
              </a:ext>
            </a:extLst>
          </p:cNvPr>
          <p:cNvSpPr>
            <a:spLocks noGrp="1"/>
          </p:cNvSpPr>
          <p:nvPr>
            <p:ph type="dt" sz="half" idx="10"/>
          </p:nvPr>
        </p:nvSpPr>
        <p:spPr/>
        <p:txBody>
          <a:bodyPr/>
          <a:lstStyle/>
          <a:p>
            <a:fld id="{25E951EA-9FC4-A941-9328-8B3D157AE100}" type="datetimeFigureOut">
              <a:rPr lang="nb-NO" smtClean="0"/>
              <a:t>27.03.2024</a:t>
            </a:fld>
            <a:endParaRPr lang="nb-NO"/>
          </a:p>
        </p:txBody>
      </p:sp>
      <p:sp>
        <p:nvSpPr>
          <p:cNvPr id="5" name="Plassholder for bunntekst 4">
            <a:extLst>
              <a:ext uri="{FF2B5EF4-FFF2-40B4-BE49-F238E27FC236}">
                <a16:creationId xmlns:a16="http://schemas.microsoft.com/office/drawing/2014/main" id="{E654DB20-BD3E-5732-67CE-56179D65A60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AF6E42F-F920-90BB-1EDD-D7EF2837FED7}"/>
              </a:ext>
            </a:extLst>
          </p:cNvPr>
          <p:cNvSpPr>
            <a:spLocks noGrp="1"/>
          </p:cNvSpPr>
          <p:nvPr>
            <p:ph type="sldNum" sz="quarter" idx="12"/>
          </p:nvPr>
        </p:nvSpPr>
        <p:spPr/>
        <p:txBody>
          <a:bodyPr/>
          <a:lstStyle/>
          <a:p>
            <a:fld id="{31109A49-2CD7-C54F-A865-D5C652D9F6B6}" type="slidenum">
              <a:rPr lang="nb-NO" smtClean="0"/>
              <a:t>‹#›</a:t>
            </a:fld>
            <a:endParaRPr lang="nb-NO"/>
          </a:p>
        </p:txBody>
      </p:sp>
    </p:spTree>
    <p:extLst>
      <p:ext uri="{BB962C8B-B14F-4D97-AF65-F5344CB8AC3E}">
        <p14:creationId xmlns:p14="http://schemas.microsoft.com/office/powerpoint/2010/main" val="3015128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1991DD3-36A8-0631-009F-0C63ECAEA3DA}"/>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3F3A5292-1A64-917B-B573-BFA832B800F7}"/>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9E1821F8-1A1F-1CC8-0B74-9338E87FB650}"/>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C3FD6851-395F-1442-4B29-5B5ED5375C27}"/>
              </a:ext>
            </a:extLst>
          </p:cNvPr>
          <p:cNvSpPr>
            <a:spLocks noGrp="1"/>
          </p:cNvSpPr>
          <p:nvPr>
            <p:ph type="dt" sz="half" idx="10"/>
          </p:nvPr>
        </p:nvSpPr>
        <p:spPr/>
        <p:txBody>
          <a:bodyPr/>
          <a:lstStyle/>
          <a:p>
            <a:fld id="{25E951EA-9FC4-A941-9328-8B3D157AE100}" type="datetimeFigureOut">
              <a:rPr lang="nb-NO" smtClean="0"/>
              <a:t>27.03.2024</a:t>
            </a:fld>
            <a:endParaRPr lang="nb-NO"/>
          </a:p>
        </p:txBody>
      </p:sp>
      <p:sp>
        <p:nvSpPr>
          <p:cNvPr id="6" name="Plassholder for bunntekst 5">
            <a:extLst>
              <a:ext uri="{FF2B5EF4-FFF2-40B4-BE49-F238E27FC236}">
                <a16:creationId xmlns:a16="http://schemas.microsoft.com/office/drawing/2014/main" id="{9E5D17F1-2EA4-ADFE-BFF9-661993C7AE0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5FC2E524-1C65-CD8C-94D8-9BADBEDED1BD}"/>
              </a:ext>
            </a:extLst>
          </p:cNvPr>
          <p:cNvSpPr>
            <a:spLocks noGrp="1"/>
          </p:cNvSpPr>
          <p:nvPr>
            <p:ph type="sldNum" sz="quarter" idx="12"/>
          </p:nvPr>
        </p:nvSpPr>
        <p:spPr/>
        <p:txBody>
          <a:bodyPr/>
          <a:lstStyle/>
          <a:p>
            <a:fld id="{31109A49-2CD7-C54F-A865-D5C652D9F6B6}" type="slidenum">
              <a:rPr lang="nb-NO" smtClean="0"/>
              <a:t>‹#›</a:t>
            </a:fld>
            <a:endParaRPr lang="nb-NO"/>
          </a:p>
        </p:txBody>
      </p:sp>
    </p:spTree>
    <p:extLst>
      <p:ext uri="{BB962C8B-B14F-4D97-AF65-F5344CB8AC3E}">
        <p14:creationId xmlns:p14="http://schemas.microsoft.com/office/powerpoint/2010/main" val="1007479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E11B46-2444-49BF-F81C-BE95F4F4CE1B}"/>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9F2B0835-5F24-2879-6F8F-63474501CF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158FD51A-17F3-5C1C-A990-7F6C344D0651}"/>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9A95AB6F-A9BA-1969-211B-75ED5712A2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DBF0B386-3413-08AA-0371-297A67AC2406}"/>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4DC7F6BB-AE2A-5847-6CF3-2BCE3052EAD0}"/>
              </a:ext>
            </a:extLst>
          </p:cNvPr>
          <p:cNvSpPr>
            <a:spLocks noGrp="1"/>
          </p:cNvSpPr>
          <p:nvPr>
            <p:ph type="dt" sz="half" idx="10"/>
          </p:nvPr>
        </p:nvSpPr>
        <p:spPr/>
        <p:txBody>
          <a:bodyPr/>
          <a:lstStyle/>
          <a:p>
            <a:fld id="{25E951EA-9FC4-A941-9328-8B3D157AE100}" type="datetimeFigureOut">
              <a:rPr lang="nb-NO" smtClean="0"/>
              <a:t>27.03.2024</a:t>
            </a:fld>
            <a:endParaRPr lang="nb-NO"/>
          </a:p>
        </p:txBody>
      </p:sp>
      <p:sp>
        <p:nvSpPr>
          <p:cNvPr id="8" name="Plassholder for bunntekst 7">
            <a:extLst>
              <a:ext uri="{FF2B5EF4-FFF2-40B4-BE49-F238E27FC236}">
                <a16:creationId xmlns:a16="http://schemas.microsoft.com/office/drawing/2014/main" id="{BAD303DB-0F2F-FAD6-977E-E04F401AEE1E}"/>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E5424383-C915-0AB6-C214-EB04C4030A20}"/>
              </a:ext>
            </a:extLst>
          </p:cNvPr>
          <p:cNvSpPr>
            <a:spLocks noGrp="1"/>
          </p:cNvSpPr>
          <p:nvPr>
            <p:ph type="sldNum" sz="quarter" idx="12"/>
          </p:nvPr>
        </p:nvSpPr>
        <p:spPr/>
        <p:txBody>
          <a:bodyPr/>
          <a:lstStyle/>
          <a:p>
            <a:fld id="{31109A49-2CD7-C54F-A865-D5C652D9F6B6}" type="slidenum">
              <a:rPr lang="nb-NO" smtClean="0"/>
              <a:t>‹#›</a:t>
            </a:fld>
            <a:endParaRPr lang="nb-NO"/>
          </a:p>
        </p:txBody>
      </p:sp>
    </p:spTree>
    <p:extLst>
      <p:ext uri="{BB962C8B-B14F-4D97-AF65-F5344CB8AC3E}">
        <p14:creationId xmlns:p14="http://schemas.microsoft.com/office/powerpoint/2010/main" val="3833976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6965E4-BF54-1DE1-A981-259A2AB61FC7}"/>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CEEDC064-3ED6-488F-13FE-1B4B0A076B8E}"/>
              </a:ext>
            </a:extLst>
          </p:cNvPr>
          <p:cNvSpPr>
            <a:spLocks noGrp="1"/>
          </p:cNvSpPr>
          <p:nvPr>
            <p:ph type="dt" sz="half" idx="10"/>
          </p:nvPr>
        </p:nvSpPr>
        <p:spPr/>
        <p:txBody>
          <a:bodyPr/>
          <a:lstStyle/>
          <a:p>
            <a:fld id="{25E951EA-9FC4-A941-9328-8B3D157AE100}" type="datetimeFigureOut">
              <a:rPr lang="nb-NO" smtClean="0"/>
              <a:t>27.03.2024</a:t>
            </a:fld>
            <a:endParaRPr lang="nb-NO"/>
          </a:p>
        </p:txBody>
      </p:sp>
      <p:sp>
        <p:nvSpPr>
          <p:cNvPr id="4" name="Plassholder for bunntekst 3">
            <a:extLst>
              <a:ext uri="{FF2B5EF4-FFF2-40B4-BE49-F238E27FC236}">
                <a16:creationId xmlns:a16="http://schemas.microsoft.com/office/drawing/2014/main" id="{D5969FCB-04F4-AA14-5E29-504E38111106}"/>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5183C7B6-5DCB-4139-C707-92756734D4F5}"/>
              </a:ext>
            </a:extLst>
          </p:cNvPr>
          <p:cNvSpPr>
            <a:spLocks noGrp="1"/>
          </p:cNvSpPr>
          <p:nvPr>
            <p:ph type="sldNum" sz="quarter" idx="12"/>
          </p:nvPr>
        </p:nvSpPr>
        <p:spPr/>
        <p:txBody>
          <a:bodyPr/>
          <a:lstStyle/>
          <a:p>
            <a:fld id="{31109A49-2CD7-C54F-A865-D5C652D9F6B6}" type="slidenum">
              <a:rPr lang="nb-NO" smtClean="0"/>
              <a:t>‹#›</a:t>
            </a:fld>
            <a:endParaRPr lang="nb-NO"/>
          </a:p>
        </p:txBody>
      </p:sp>
    </p:spTree>
    <p:extLst>
      <p:ext uri="{BB962C8B-B14F-4D97-AF65-F5344CB8AC3E}">
        <p14:creationId xmlns:p14="http://schemas.microsoft.com/office/powerpoint/2010/main" val="3630001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DD87E675-A3EB-D963-D49B-6DEEF248E0BA}"/>
              </a:ext>
            </a:extLst>
          </p:cNvPr>
          <p:cNvSpPr>
            <a:spLocks noGrp="1"/>
          </p:cNvSpPr>
          <p:nvPr>
            <p:ph type="dt" sz="half" idx="10"/>
          </p:nvPr>
        </p:nvSpPr>
        <p:spPr/>
        <p:txBody>
          <a:bodyPr/>
          <a:lstStyle/>
          <a:p>
            <a:fld id="{25E951EA-9FC4-A941-9328-8B3D157AE100}" type="datetimeFigureOut">
              <a:rPr lang="nb-NO" smtClean="0"/>
              <a:t>27.03.2024</a:t>
            </a:fld>
            <a:endParaRPr lang="nb-NO"/>
          </a:p>
        </p:txBody>
      </p:sp>
      <p:sp>
        <p:nvSpPr>
          <p:cNvPr id="3" name="Plassholder for bunntekst 2">
            <a:extLst>
              <a:ext uri="{FF2B5EF4-FFF2-40B4-BE49-F238E27FC236}">
                <a16:creationId xmlns:a16="http://schemas.microsoft.com/office/drawing/2014/main" id="{B4D28CDA-A8D2-4874-9898-19C7C8BAD5E2}"/>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AE8765EF-9E95-2ACB-AB70-94995E80A340}"/>
              </a:ext>
            </a:extLst>
          </p:cNvPr>
          <p:cNvSpPr>
            <a:spLocks noGrp="1"/>
          </p:cNvSpPr>
          <p:nvPr>
            <p:ph type="sldNum" sz="quarter" idx="12"/>
          </p:nvPr>
        </p:nvSpPr>
        <p:spPr/>
        <p:txBody>
          <a:bodyPr/>
          <a:lstStyle/>
          <a:p>
            <a:fld id="{31109A49-2CD7-C54F-A865-D5C652D9F6B6}" type="slidenum">
              <a:rPr lang="nb-NO" smtClean="0"/>
              <a:t>‹#›</a:t>
            </a:fld>
            <a:endParaRPr lang="nb-NO"/>
          </a:p>
        </p:txBody>
      </p:sp>
    </p:spTree>
    <p:extLst>
      <p:ext uri="{BB962C8B-B14F-4D97-AF65-F5344CB8AC3E}">
        <p14:creationId xmlns:p14="http://schemas.microsoft.com/office/powerpoint/2010/main" val="2109660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A965CA-831F-BFF7-FCF5-CBA0F08BEFC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F54506CE-9AD7-AA1F-02F8-56BAAC9E01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CD8EFF16-36A4-EDAC-AA00-60D9D87F1E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C92B47B1-01E4-2B73-FD14-6699234C32B7}"/>
              </a:ext>
            </a:extLst>
          </p:cNvPr>
          <p:cNvSpPr>
            <a:spLocks noGrp="1"/>
          </p:cNvSpPr>
          <p:nvPr>
            <p:ph type="dt" sz="half" idx="10"/>
          </p:nvPr>
        </p:nvSpPr>
        <p:spPr/>
        <p:txBody>
          <a:bodyPr/>
          <a:lstStyle/>
          <a:p>
            <a:fld id="{25E951EA-9FC4-A941-9328-8B3D157AE100}" type="datetimeFigureOut">
              <a:rPr lang="nb-NO" smtClean="0"/>
              <a:t>27.03.2024</a:t>
            </a:fld>
            <a:endParaRPr lang="nb-NO"/>
          </a:p>
        </p:txBody>
      </p:sp>
      <p:sp>
        <p:nvSpPr>
          <p:cNvPr id="6" name="Plassholder for bunntekst 5">
            <a:extLst>
              <a:ext uri="{FF2B5EF4-FFF2-40B4-BE49-F238E27FC236}">
                <a16:creationId xmlns:a16="http://schemas.microsoft.com/office/drawing/2014/main" id="{D4688434-06C6-6FF8-9FD5-CF2BDD3897C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735280A-BB81-6270-A405-19F7BC53024A}"/>
              </a:ext>
            </a:extLst>
          </p:cNvPr>
          <p:cNvSpPr>
            <a:spLocks noGrp="1"/>
          </p:cNvSpPr>
          <p:nvPr>
            <p:ph type="sldNum" sz="quarter" idx="12"/>
          </p:nvPr>
        </p:nvSpPr>
        <p:spPr/>
        <p:txBody>
          <a:bodyPr/>
          <a:lstStyle/>
          <a:p>
            <a:fld id="{31109A49-2CD7-C54F-A865-D5C652D9F6B6}" type="slidenum">
              <a:rPr lang="nb-NO" smtClean="0"/>
              <a:t>‹#›</a:t>
            </a:fld>
            <a:endParaRPr lang="nb-NO"/>
          </a:p>
        </p:txBody>
      </p:sp>
    </p:spTree>
    <p:extLst>
      <p:ext uri="{BB962C8B-B14F-4D97-AF65-F5344CB8AC3E}">
        <p14:creationId xmlns:p14="http://schemas.microsoft.com/office/powerpoint/2010/main" val="267797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416FE85-A159-0764-6625-0C6526E127E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DE58658-1801-C8F4-57E7-5E5D627BCD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1112745B-7EA3-7240-C362-461D16CCB6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6C6DC6B-73DB-32B3-D1DF-35863466AB23}"/>
              </a:ext>
            </a:extLst>
          </p:cNvPr>
          <p:cNvSpPr>
            <a:spLocks noGrp="1"/>
          </p:cNvSpPr>
          <p:nvPr>
            <p:ph type="dt" sz="half" idx="10"/>
          </p:nvPr>
        </p:nvSpPr>
        <p:spPr/>
        <p:txBody>
          <a:bodyPr/>
          <a:lstStyle/>
          <a:p>
            <a:fld id="{25E951EA-9FC4-A941-9328-8B3D157AE100}" type="datetimeFigureOut">
              <a:rPr lang="nb-NO" smtClean="0"/>
              <a:t>27.03.2024</a:t>
            </a:fld>
            <a:endParaRPr lang="nb-NO"/>
          </a:p>
        </p:txBody>
      </p:sp>
      <p:sp>
        <p:nvSpPr>
          <p:cNvPr id="6" name="Plassholder for bunntekst 5">
            <a:extLst>
              <a:ext uri="{FF2B5EF4-FFF2-40B4-BE49-F238E27FC236}">
                <a16:creationId xmlns:a16="http://schemas.microsoft.com/office/drawing/2014/main" id="{F080A1AD-782F-E7B9-291B-3720B8637C3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A06E258-A354-F0B6-E923-347B27F2410F}"/>
              </a:ext>
            </a:extLst>
          </p:cNvPr>
          <p:cNvSpPr>
            <a:spLocks noGrp="1"/>
          </p:cNvSpPr>
          <p:nvPr>
            <p:ph type="sldNum" sz="quarter" idx="12"/>
          </p:nvPr>
        </p:nvSpPr>
        <p:spPr/>
        <p:txBody>
          <a:bodyPr/>
          <a:lstStyle/>
          <a:p>
            <a:fld id="{31109A49-2CD7-C54F-A865-D5C652D9F6B6}" type="slidenum">
              <a:rPr lang="nb-NO" smtClean="0"/>
              <a:t>‹#›</a:t>
            </a:fld>
            <a:endParaRPr lang="nb-NO"/>
          </a:p>
        </p:txBody>
      </p:sp>
    </p:spTree>
    <p:extLst>
      <p:ext uri="{BB962C8B-B14F-4D97-AF65-F5344CB8AC3E}">
        <p14:creationId xmlns:p14="http://schemas.microsoft.com/office/powerpoint/2010/main" val="4261672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48701783-2603-2B2E-F9F7-6B2BBA558F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A784F0F8-A157-D820-4BD4-F132495CD3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A193DFCD-DA10-E117-C8CD-3E59E59482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951EA-9FC4-A941-9328-8B3D157AE100}" type="datetimeFigureOut">
              <a:rPr lang="nb-NO" smtClean="0"/>
              <a:t>27.03.2024</a:t>
            </a:fld>
            <a:endParaRPr lang="nb-NO"/>
          </a:p>
        </p:txBody>
      </p:sp>
      <p:sp>
        <p:nvSpPr>
          <p:cNvPr id="5" name="Plassholder for bunntekst 4">
            <a:extLst>
              <a:ext uri="{FF2B5EF4-FFF2-40B4-BE49-F238E27FC236}">
                <a16:creationId xmlns:a16="http://schemas.microsoft.com/office/drawing/2014/main" id="{686AC2EC-8104-6B83-D9A5-EAB08386A6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F91B9845-0715-78EE-2156-11174B368F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109A49-2CD7-C54F-A865-D5C652D9F6B6}" type="slidenum">
              <a:rPr lang="nb-NO" smtClean="0"/>
              <a:t>‹#›</a:t>
            </a:fld>
            <a:endParaRPr lang="nb-NO"/>
          </a:p>
        </p:txBody>
      </p:sp>
    </p:spTree>
    <p:extLst>
      <p:ext uri="{BB962C8B-B14F-4D97-AF65-F5344CB8AC3E}">
        <p14:creationId xmlns:p14="http://schemas.microsoft.com/office/powerpoint/2010/main" val="39927614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i="0" kern="1200" baseline="0">
          <a:solidFill>
            <a:srgbClr val="E15E2F"/>
          </a:solidFill>
          <a:latin typeface="Delicious" panose="0200050604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baseline="0">
          <a:solidFill>
            <a:schemeClr val="tx1"/>
          </a:solidFill>
          <a:latin typeface="Source Sans Pro SemiBold" panose="020B0503030403020204" pitchFamily="34" charset="0"/>
          <a:ea typeface="Source Sans Pro SemiBold"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23.jp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A52A31A7-988A-726F-9C6B-F7B1A38DB594}"/>
              </a:ext>
            </a:extLst>
          </p:cNvPr>
          <p:cNvPicPr>
            <a:picLocks noChangeAspect="1"/>
          </p:cNvPicPr>
          <p:nvPr/>
        </p:nvPicPr>
        <p:blipFill>
          <a:blip r:embed="rId3"/>
          <a:stretch>
            <a:fillRect/>
          </a:stretch>
        </p:blipFill>
        <p:spPr>
          <a:xfrm>
            <a:off x="3785419" y="0"/>
            <a:ext cx="4621161" cy="6858000"/>
          </a:xfrm>
          <a:prstGeom prst="rect">
            <a:avLst/>
          </a:prstGeom>
        </p:spPr>
      </p:pic>
      <p:pic>
        <p:nvPicPr>
          <p:cNvPr id="8" name="Bilde 7" descr="Et bilde som inneholder tekst, Font, Grafikk, logo&#10;&#10;Automatisk generert beskrivelse">
            <a:extLst>
              <a:ext uri="{FF2B5EF4-FFF2-40B4-BE49-F238E27FC236}">
                <a16:creationId xmlns:a16="http://schemas.microsoft.com/office/drawing/2014/main" id="{053F885B-3931-F14B-6BF9-B909EE628314}"/>
              </a:ext>
            </a:extLst>
          </p:cNvPr>
          <p:cNvPicPr>
            <a:picLocks noChangeAspect="1"/>
          </p:cNvPicPr>
          <p:nvPr/>
        </p:nvPicPr>
        <p:blipFill>
          <a:blip r:embed="rId4"/>
          <a:stretch>
            <a:fillRect/>
          </a:stretch>
        </p:blipFill>
        <p:spPr>
          <a:xfrm>
            <a:off x="1026769" y="5597496"/>
            <a:ext cx="1221136" cy="1155010"/>
          </a:xfrm>
          <a:prstGeom prst="rect">
            <a:avLst/>
          </a:prstGeom>
        </p:spPr>
      </p:pic>
      <p:pic>
        <p:nvPicPr>
          <p:cNvPr id="10" name="Bilde 9">
            <a:extLst>
              <a:ext uri="{FF2B5EF4-FFF2-40B4-BE49-F238E27FC236}">
                <a16:creationId xmlns:a16="http://schemas.microsoft.com/office/drawing/2014/main" id="{08C7B5E1-5E87-80D4-C30F-7C852852F061}"/>
              </a:ext>
            </a:extLst>
          </p:cNvPr>
          <p:cNvPicPr>
            <a:picLocks noChangeAspect="1"/>
          </p:cNvPicPr>
          <p:nvPr/>
        </p:nvPicPr>
        <p:blipFill>
          <a:blip r:embed="rId5"/>
          <a:stretch>
            <a:fillRect/>
          </a:stretch>
        </p:blipFill>
        <p:spPr>
          <a:xfrm>
            <a:off x="9429922" y="5895516"/>
            <a:ext cx="1735309" cy="578436"/>
          </a:xfrm>
          <a:prstGeom prst="rect">
            <a:avLst/>
          </a:prstGeom>
        </p:spPr>
      </p:pic>
    </p:spTree>
    <p:extLst>
      <p:ext uri="{BB962C8B-B14F-4D97-AF65-F5344CB8AC3E}">
        <p14:creationId xmlns:p14="http://schemas.microsoft.com/office/powerpoint/2010/main" val="2343758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1068E-120C-4193-C56B-F55602520503}"/>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518450AA-1097-E018-0CA1-31037A006769}"/>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A334D688-EB5D-1F5E-5FAC-3BA0D0D4CE66}"/>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20E8CA73-2AE0-7606-8F93-0FA434E3C583}"/>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9AEFF96C-F503-1B94-2222-427044A7C455}"/>
              </a:ext>
            </a:extLst>
          </p:cNvPr>
          <p:cNvPicPr>
            <a:picLocks noChangeAspect="1"/>
          </p:cNvPicPr>
          <p:nvPr/>
        </p:nvPicPr>
        <p:blipFill>
          <a:blip r:embed="rId6"/>
          <a:stretch>
            <a:fillRect/>
          </a:stretch>
        </p:blipFill>
        <p:spPr>
          <a:xfrm>
            <a:off x="5552316" y="5985648"/>
            <a:ext cx="1087368" cy="853622"/>
          </a:xfrm>
          <a:prstGeom prst="rect">
            <a:avLst/>
          </a:prstGeom>
        </p:spPr>
      </p:pic>
      <p:pic>
        <p:nvPicPr>
          <p:cNvPr id="10" name="Bilde 9">
            <a:extLst>
              <a:ext uri="{FF2B5EF4-FFF2-40B4-BE49-F238E27FC236}">
                <a16:creationId xmlns:a16="http://schemas.microsoft.com/office/drawing/2014/main" id="{795CD127-2837-A829-DFCF-9F8A739D4AFC}"/>
              </a:ext>
            </a:extLst>
          </p:cNvPr>
          <p:cNvPicPr>
            <a:picLocks noChangeAspect="1"/>
          </p:cNvPicPr>
          <p:nvPr/>
        </p:nvPicPr>
        <p:blipFill>
          <a:blip r:embed="rId7"/>
          <a:stretch>
            <a:fillRect/>
          </a:stretch>
        </p:blipFill>
        <p:spPr>
          <a:xfrm>
            <a:off x="3104478" y="0"/>
            <a:ext cx="5983043" cy="6858000"/>
          </a:xfrm>
          <a:prstGeom prst="rect">
            <a:avLst/>
          </a:prstGeom>
        </p:spPr>
      </p:pic>
    </p:spTree>
    <p:extLst>
      <p:ext uri="{BB962C8B-B14F-4D97-AF65-F5344CB8AC3E}">
        <p14:creationId xmlns:p14="http://schemas.microsoft.com/office/powerpoint/2010/main" val="1089909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CD9FE-0077-3C36-FFEF-10854D9DA52B}"/>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50B099D6-F767-17F9-3F51-07B953AE1A71}"/>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4BE8BA1F-7858-4BF9-D01B-B42CE45FE531}"/>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22A552AA-C3EE-258D-650B-F0C3364317C5}"/>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6E344DB5-1AC0-3F76-2F33-B962B664A1BD}"/>
              </a:ext>
            </a:extLst>
          </p:cNvPr>
          <p:cNvPicPr>
            <a:picLocks noChangeAspect="1"/>
          </p:cNvPicPr>
          <p:nvPr/>
        </p:nvPicPr>
        <p:blipFill>
          <a:blip r:embed="rId6"/>
          <a:stretch>
            <a:fillRect/>
          </a:stretch>
        </p:blipFill>
        <p:spPr>
          <a:xfrm>
            <a:off x="5552316" y="5985648"/>
            <a:ext cx="1087368" cy="853622"/>
          </a:xfrm>
          <a:prstGeom prst="rect">
            <a:avLst/>
          </a:prstGeom>
        </p:spPr>
      </p:pic>
      <p:pic>
        <p:nvPicPr>
          <p:cNvPr id="10" name="Bilde 9">
            <a:extLst>
              <a:ext uri="{FF2B5EF4-FFF2-40B4-BE49-F238E27FC236}">
                <a16:creationId xmlns:a16="http://schemas.microsoft.com/office/drawing/2014/main" id="{C077ECBA-BDFA-F4BB-0022-9FE1833CD6D1}"/>
              </a:ext>
            </a:extLst>
          </p:cNvPr>
          <p:cNvPicPr>
            <a:picLocks noChangeAspect="1"/>
          </p:cNvPicPr>
          <p:nvPr/>
        </p:nvPicPr>
        <p:blipFill>
          <a:blip r:embed="rId7"/>
          <a:stretch>
            <a:fillRect/>
          </a:stretch>
        </p:blipFill>
        <p:spPr>
          <a:xfrm>
            <a:off x="3104478" y="0"/>
            <a:ext cx="5983043" cy="6858000"/>
          </a:xfrm>
          <a:prstGeom prst="rect">
            <a:avLst/>
          </a:prstGeom>
        </p:spPr>
      </p:pic>
    </p:spTree>
    <p:extLst>
      <p:ext uri="{BB962C8B-B14F-4D97-AF65-F5344CB8AC3E}">
        <p14:creationId xmlns:p14="http://schemas.microsoft.com/office/powerpoint/2010/main" val="2000598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32604-99CE-65C7-2A13-29EC24B7E835}"/>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8ECEE5E1-1FC0-66CF-109D-3E964AC1C2F2}"/>
              </a:ext>
            </a:extLst>
          </p:cNvPr>
          <p:cNvSpPr>
            <a:spLocks noGrp="1"/>
          </p:cNvSpPr>
          <p:nvPr>
            <p:ph type="title"/>
          </p:nvPr>
        </p:nvSpPr>
        <p:spPr/>
        <p:txBody>
          <a:bodyPr/>
          <a:lstStyle/>
          <a:p>
            <a:r>
              <a:rPr lang="nb-NO" dirty="0"/>
              <a:t>Hva inneholder CRPD?</a:t>
            </a:r>
          </a:p>
        </p:txBody>
      </p:sp>
      <p:sp>
        <p:nvSpPr>
          <p:cNvPr id="3" name="Plassholder for innhold 2">
            <a:extLst>
              <a:ext uri="{FF2B5EF4-FFF2-40B4-BE49-F238E27FC236}">
                <a16:creationId xmlns:a16="http://schemas.microsoft.com/office/drawing/2014/main" id="{46F4D029-3992-6D57-7840-400C9C308A29}"/>
              </a:ext>
            </a:extLst>
          </p:cNvPr>
          <p:cNvSpPr>
            <a:spLocks noGrp="1"/>
          </p:cNvSpPr>
          <p:nvPr>
            <p:ph idx="1"/>
          </p:nvPr>
        </p:nvSpPr>
        <p:spPr/>
        <p:txBody>
          <a:bodyPr/>
          <a:lstStyle/>
          <a:p>
            <a:pPr algn="l"/>
            <a:r>
              <a:rPr lang="nb-NO" sz="1800" b="0" dirty="0">
                <a:solidFill>
                  <a:srgbClr val="000000"/>
                </a:solidFill>
                <a:latin typeface="SourceSansPro-Semibold"/>
              </a:rPr>
              <a:t>E</a:t>
            </a:r>
            <a:r>
              <a:rPr lang="nb-NO" sz="1800" b="0" i="0" u="none" strike="noStrike" baseline="0" dirty="0">
                <a:solidFill>
                  <a:srgbClr val="000000"/>
                </a:solidFill>
                <a:latin typeface="SourceSansPro-Semibold"/>
              </a:rPr>
              <a:t>ksempler på hva noen artikler i CRPD handler om:</a:t>
            </a:r>
          </a:p>
          <a:p>
            <a:pPr algn="l"/>
            <a:r>
              <a:rPr lang="nb-NO" sz="1800" b="0" i="0" u="none" strike="noStrike" baseline="0" dirty="0">
                <a:solidFill>
                  <a:srgbClr val="008CD3"/>
                </a:solidFill>
                <a:latin typeface="SourceSansPro-Semibold"/>
              </a:rPr>
              <a:t>Artikkel 12 </a:t>
            </a:r>
            <a:r>
              <a:rPr lang="nb-NO" sz="1800" b="0" i="0" u="none" strike="noStrike" baseline="0" dirty="0">
                <a:solidFill>
                  <a:srgbClr val="000000"/>
                </a:solidFill>
                <a:latin typeface="SourceSansPro-Regular"/>
              </a:rPr>
              <a:t>– Likhet for loven</a:t>
            </a:r>
          </a:p>
          <a:p>
            <a:pPr algn="l"/>
            <a:r>
              <a:rPr lang="nb-NO" sz="1800" b="0" i="0" u="none" strike="noStrike" baseline="0" dirty="0">
                <a:solidFill>
                  <a:srgbClr val="008CD3"/>
                </a:solidFill>
                <a:latin typeface="SourceSansPro-Semibold"/>
              </a:rPr>
              <a:t>Artikkel 14 </a:t>
            </a:r>
            <a:r>
              <a:rPr lang="nb-NO" sz="1800" b="0" i="0" u="none" strike="noStrike" baseline="0" dirty="0">
                <a:solidFill>
                  <a:srgbClr val="000000"/>
                </a:solidFill>
                <a:latin typeface="SourceSansPro-Regular"/>
              </a:rPr>
              <a:t>– Frihet og personlig sikkerhet</a:t>
            </a:r>
          </a:p>
          <a:p>
            <a:pPr algn="l"/>
            <a:r>
              <a:rPr lang="nb-NO" sz="1800" b="0" i="0" u="none" strike="noStrike" baseline="0" dirty="0">
                <a:solidFill>
                  <a:srgbClr val="008CD3"/>
                </a:solidFill>
                <a:latin typeface="SourceSansPro-Semibold"/>
              </a:rPr>
              <a:t>Artikkel 19 </a:t>
            </a:r>
            <a:r>
              <a:rPr lang="nb-NO" sz="1800" b="0" i="0" u="none" strike="noStrike" baseline="0" dirty="0">
                <a:solidFill>
                  <a:srgbClr val="000000"/>
                </a:solidFill>
                <a:latin typeface="SourceSansPro-Regular"/>
              </a:rPr>
              <a:t>– Retten til selvstendig liv og å være en del av samfunnet</a:t>
            </a:r>
          </a:p>
          <a:p>
            <a:pPr algn="l"/>
            <a:r>
              <a:rPr lang="nb-NO" sz="1800" b="0" i="0" u="none" strike="noStrike" baseline="0" dirty="0">
                <a:solidFill>
                  <a:srgbClr val="008CD3"/>
                </a:solidFill>
                <a:latin typeface="SourceSansPro-Semibold"/>
              </a:rPr>
              <a:t>Artikkel 21 </a:t>
            </a:r>
            <a:r>
              <a:rPr lang="nb-NO" sz="1800" b="0" i="0" u="none" strike="noStrike" baseline="0" dirty="0">
                <a:solidFill>
                  <a:srgbClr val="000000"/>
                </a:solidFill>
                <a:latin typeface="SourceSansPro-Regular"/>
              </a:rPr>
              <a:t>– Ytringsfrihet og meningsfrihet</a:t>
            </a:r>
            <a:endParaRPr lang="nb-NO" dirty="0"/>
          </a:p>
        </p:txBody>
      </p:sp>
      <p:pic>
        <p:nvPicPr>
          <p:cNvPr id="5" name="Bilde 4">
            <a:extLst>
              <a:ext uri="{FF2B5EF4-FFF2-40B4-BE49-F238E27FC236}">
                <a16:creationId xmlns:a16="http://schemas.microsoft.com/office/drawing/2014/main" id="{95EC9251-6B7D-486C-99D4-5E57B02B9A50}"/>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4F8CB797-5590-00D5-E990-64B6C5611AB1}"/>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2E866F16-345D-4056-02D9-C22AA5C28132}"/>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7C7A52A8-EACC-147F-B910-A53AB39614A9}"/>
              </a:ext>
            </a:extLst>
          </p:cNvPr>
          <p:cNvPicPr>
            <a:picLocks noChangeAspect="1"/>
          </p:cNvPicPr>
          <p:nvPr/>
        </p:nvPicPr>
        <p:blipFill>
          <a:blip r:embed="rId6"/>
          <a:stretch>
            <a:fillRect/>
          </a:stretch>
        </p:blipFill>
        <p:spPr>
          <a:xfrm>
            <a:off x="5552316" y="5985648"/>
            <a:ext cx="1087368" cy="853622"/>
          </a:xfrm>
          <a:prstGeom prst="rect">
            <a:avLst/>
          </a:prstGeom>
        </p:spPr>
      </p:pic>
    </p:spTree>
    <p:extLst>
      <p:ext uri="{BB962C8B-B14F-4D97-AF65-F5344CB8AC3E}">
        <p14:creationId xmlns:p14="http://schemas.microsoft.com/office/powerpoint/2010/main" val="1136173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5F537-E063-EF07-AC6F-CA8DDFDB727B}"/>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97D23282-5EDB-E54E-E896-B3897E048593}"/>
              </a:ext>
            </a:extLst>
          </p:cNvPr>
          <p:cNvSpPr>
            <a:spLocks noGrp="1"/>
          </p:cNvSpPr>
          <p:nvPr>
            <p:ph type="title"/>
          </p:nvPr>
        </p:nvSpPr>
        <p:spPr/>
        <p:txBody>
          <a:bodyPr/>
          <a:lstStyle/>
          <a:p>
            <a:r>
              <a:rPr lang="nb-NO" dirty="0"/>
              <a:t>Hva inneholder CRPD?</a:t>
            </a:r>
          </a:p>
        </p:txBody>
      </p:sp>
      <p:sp>
        <p:nvSpPr>
          <p:cNvPr id="3" name="Plassholder for innhold 2">
            <a:extLst>
              <a:ext uri="{FF2B5EF4-FFF2-40B4-BE49-F238E27FC236}">
                <a16:creationId xmlns:a16="http://schemas.microsoft.com/office/drawing/2014/main" id="{873D484B-C969-EFD3-5B50-03EB6E77AF23}"/>
              </a:ext>
            </a:extLst>
          </p:cNvPr>
          <p:cNvSpPr>
            <a:spLocks noGrp="1"/>
          </p:cNvSpPr>
          <p:nvPr>
            <p:ph idx="1"/>
          </p:nvPr>
        </p:nvSpPr>
        <p:spPr/>
        <p:txBody>
          <a:bodyPr/>
          <a:lstStyle/>
          <a:p>
            <a:pPr algn="l"/>
            <a:endParaRPr lang="nb-NO" sz="2400" dirty="0"/>
          </a:p>
        </p:txBody>
      </p:sp>
      <p:pic>
        <p:nvPicPr>
          <p:cNvPr id="5" name="Bilde 4">
            <a:extLst>
              <a:ext uri="{FF2B5EF4-FFF2-40B4-BE49-F238E27FC236}">
                <a16:creationId xmlns:a16="http://schemas.microsoft.com/office/drawing/2014/main" id="{AE140C34-B4DE-DF82-2977-DD3CA8808367}"/>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84235F84-F8E5-73DD-1862-DA6D8037FA35}"/>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36546E72-EFA9-AEE8-2D3C-99045D7BD80C}"/>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66AE8A76-A242-DF09-5747-3BE38D8570DB}"/>
              </a:ext>
            </a:extLst>
          </p:cNvPr>
          <p:cNvPicPr>
            <a:picLocks noChangeAspect="1"/>
          </p:cNvPicPr>
          <p:nvPr/>
        </p:nvPicPr>
        <p:blipFill>
          <a:blip r:embed="rId6"/>
          <a:stretch>
            <a:fillRect/>
          </a:stretch>
        </p:blipFill>
        <p:spPr>
          <a:xfrm>
            <a:off x="5552316" y="5985648"/>
            <a:ext cx="1087368" cy="853622"/>
          </a:xfrm>
          <a:prstGeom prst="rect">
            <a:avLst/>
          </a:prstGeom>
        </p:spPr>
      </p:pic>
      <p:pic>
        <p:nvPicPr>
          <p:cNvPr id="9" name="Bilde 8">
            <a:extLst>
              <a:ext uri="{FF2B5EF4-FFF2-40B4-BE49-F238E27FC236}">
                <a16:creationId xmlns:a16="http://schemas.microsoft.com/office/drawing/2014/main" id="{97392749-CAE3-8DD3-479C-C088A2E63764}"/>
              </a:ext>
            </a:extLst>
          </p:cNvPr>
          <p:cNvPicPr>
            <a:picLocks noChangeAspect="1"/>
          </p:cNvPicPr>
          <p:nvPr/>
        </p:nvPicPr>
        <p:blipFill>
          <a:blip r:embed="rId7"/>
          <a:stretch>
            <a:fillRect/>
          </a:stretch>
        </p:blipFill>
        <p:spPr>
          <a:xfrm>
            <a:off x="838200" y="1813024"/>
            <a:ext cx="10822688" cy="2024602"/>
          </a:xfrm>
          <a:prstGeom prst="rect">
            <a:avLst/>
          </a:prstGeom>
        </p:spPr>
      </p:pic>
    </p:spTree>
    <p:extLst>
      <p:ext uri="{BB962C8B-B14F-4D97-AF65-F5344CB8AC3E}">
        <p14:creationId xmlns:p14="http://schemas.microsoft.com/office/powerpoint/2010/main" val="3836363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21F21-805A-F503-7E1C-91A8DDA14660}"/>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793B2E68-4C30-BF30-2CB7-12B182702F73}"/>
              </a:ext>
            </a:extLst>
          </p:cNvPr>
          <p:cNvSpPr>
            <a:spLocks noGrp="1"/>
          </p:cNvSpPr>
          <p:nvPr>
            <p:ph type="title"/>
          </p:nvPr>
        </p:nvSpPr>
        <p:spPr/>
        <p:txBody>
          <a:bodyPr/>
          <a:lstStyle/>
          <a:p>
            <a:r>
              <a:rPr lang="nb-NO" dirty="0"/>
              <a:t>Hva inneholder CRPD?</a:t>
            </a:r>
          </a:p>
        </p:txBody>
      </p:sp>
      <p:pic>
        <p:nvPicPr>
          <p:cNvPr id="5" name="Bilde 4">
            <a:extLst>
              <a:ext uri="{FF2B5EF4-FFF2-40B4-BE49-F238E27FC236}">
                <a16:creationId xmlns:a16="http://schemas.microsoft.com/office/drawing/2014/main" id="{1B4BD0AA-D38E-6D65-2A51-FFEFCD41BBF0}"/>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FB992482-C823-E6AC-4646-08F5368FD428}"/>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374EA743-65F6-2CB0-2F7C-239519614ECC}"/>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F62C1BA0-3850-A617-6283-CB623D2A7A77}"/>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4" name="Plassholder for innhold 3">
            <a:extLst>
              <a:ext uri="{FF2B5EF4-FFF2-40B4-BE49-F238E27FC236}">
                <a16:creationId xmlns:a16="http://schemas.microsoft.com/office/drawing/2014/main" id="{F297E9B4-2162-5CC7-E360-D038975C7BBC}"/>
              </a:ext>
            </a:extLst>
          </p:cNvPr>
          <p:cNvSpPr>
            <a:spLocks noGrp="1"/>
          </p:cNvSpPr>
          <p:nvPr>
            <p:ph idx="1"/>
          </p:nvPr>
        </p:nvSpPr>
        <p:spPr/>
        <p:txBody>
          <a:bodyPr/>
          <a:lstStyle/>
          <a:p>
            <a:pPr algn="l"/>
            <a:endParaRPr lang="nb-NO" sz="1800" b="0" i="0" u="none" strike="noStrike" baseline="0" dirty="0">
              <a:solidFill>
                <a:srgbClr val="000000"/>
              </a:solidFill>
              <a:latin typeface="Source Sans Pro" panose="020B0503030403020204" pitchFamily="34" charset="0"/>
            </a:endParaRPr>
          </a:p>
          <a:p>
            <a:r>
              <a:rPr lang="nb-NO" sz="3200" b="1" i="0" u="none" strike="noStrike" baseline="0" dirty="0">
                <a:latin typeface="Source Sans Pro" panose="020B0503030403020204" pitchFamily="34" charset="0"/>
              </a:rPr>
              <a:t>Artikkel 9 til 30 er konkrete artikler </a:t>
            </a:r>
            <a:r>
              <a:rPr lang="nb-NO" sz="3200" b="0" i="0" u="none" strike="noStrike" baseline="0" dirty="0">
                <a:latin typeface="Source Sans Pro" panose="020B0503030403020204" pitchFamily="34" charset="0"/>
              </a:rPr>
              <a:t>om de enkelte rettighetene, som rettslig handleevne, frihet og sikkerhet, tilgang til rettigheter, helse og politiske deltakelse. </a:t>
            </a:r>
            <a:endParaRPr lang="nb-NO" sz="3200" dirty="0"/>
          </a:p>
        </p:txBody>
      </p:sp>
    </p:spTree>
    <p:extLst>
      <p:ext uri="{BB962C8B-B14F-4D97-AF65-F5344CB8AC3E}">
        <p14:creationId xmlns:p14="http://schemas.microsoft.com/office/powerpoint/2010/main" val="2279161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DC39F-2269-A890-FCCC-5E9FB57C5483}"/>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7122D9A5-C896-1DB0-5B98-D005D508F1CE}"/>
              </a:ext>
            </a:extLst>
          </p:cNvPr>
          <p:cNvSpPr>
            <a:spLocks noGrp="1"/>
          </p:cNvSpPr>
          <p:nvPr>
            <p:ph type="title"/>
          </p:nvPr>
        </p:nvSpPr>
        <p:spPr/>
        <p:txBody>
          <a:bodyPr/>
          <a:lstStyle/>
          <a:p>
            <a:r>
              <a:rPr lang="nb-NO" dirty="0"/>
              <a:t>Hva inneholder CRPD?</a:t>
            </a:r>
          </a:p>
        </p:txBody>
      </p:sp>
      <p:sp>
        <p:nvSpPr>
          <p:cNvPr id="3" name="Plassholder for innhold 2">
            <a:extLst>
              <a:ext uri="{FF2B5EF4-FFF2-40B4-BE49-F238E27FC236}">
                <a16:creationId xmlns:a16="http://schemas.microsoft.com/office/drawing/2014/main" id="{EAB2CE94-2961-1BA8-DC9F-4A36852C51C6}"/>
              </a:ext>
            </a:extLst>
          </p:cNvPr>
          <p:cNvSpPr>
            <a:spLocks noGrp="1"/>
          </p:cNvSpPr>
          <p:nvPr>
            <p:ph idx="1"/>
          </p:nvPr>
        </p:nvSpPr>
        <p:spPr/>
        <p:txBody>
          <a:bodyPr/>
          <a:lstStyle/>
          <a:p>
            <a:pPr algn="l"/>
            <a:endParaRPr lang="nb-NO" sz="1800" b="0" i="0" u="none" strike="noStrike" baseline="0" dirty="0">
              <a:solidFill>
                <a:srgbClr val="000000"/>
              </a:solidFill>
              <a:latin typeface="Source Sans Pro" panose="020B0503030403020204" pitchFamily="34" charset="0"/>
            </a:endParaRPr>
          </a:p>
          <a:p>
            <a:pPr marL="0" indent="0">
              <a:buNone/>
            </a:pPr>
            <a:r>
              <a:rPr lang="nb-NO" sz="1800" b="1" i="0" u="none" strike="noStrike" baseline="0" dirty="0">
                <a:latin typeface="Source Sans Pro" panose="020B0503030403020204" pitchFamily="34" charset="0"/>
              </a:rPr>
              <a:t>Artikkel 31 til 50 gjelder innføring og overvåkning </a:t>
            </a:r>
          </a:p>
          <a:p>
            <a:pPr algn="l"/>
            <a:endParaRPr lang="nb-NO" sz="1800" b="0" i="0" u="none" strike="noStrike" baseline="0" dirty="0">
              <a:solidFill>
                <a:srgbClr val="000000"/>
              </a:solidFill>
              <a:latin typeface="Source Sans Pro" panose="020B0503030403020204" pitchFamily="34" charset="0"/>
            </a:endParaRPr>
          </a:p>
          <a:p>
            <a:r>
              <a:rPr lang="nb-NO" sz="1800" b="0" i="0" u="none" strike="noStrike" baseline="0" dirty="0" err="1">
                <a:latin typeface="Source Sans Pro" panose="020B0503030403020204" pitchFamily="34" charset="0"/>
              </a:rPr>
              <a:t>Faktainnsamling</a:t>
            </a:r>
            <a:endParaRPr lang="nb-NO" sz="1800" b="0" dirty="0">
              <a:latin typeface="Source Sans Pro" panose="020B0503030403020204" pitchFamily="34" charset="0"/>
            </a:endParaRPr>
          </a:p>
          <a:p>
            <a:r>
              <a:rPr lang="nb-NO" sz="1800" b="0" i="0" u="none" strike="noStrike" baseline="0" dirty="0">
                <a:latin typeface="Source Sans Pro" panose="020B0503030403020204" pitchFamily="34" charset="0"/>
              </a:rPr>
              <a:t>Internasjonalt samarbeid</a:t>
            </a:r>
          </a:p>
          <a:p>
            <a:r>
              <a:rPr lang="nb-NO" sz="1800" b="0" i="0" u="none" strike="noStrike" baseline="0" dirty="0">
                <a:latin typeface="Source Sans Pro" panose="020B0503030403020204" pitchFamily="34" charset="0"/>
              </a:rPr>
              <a:t>CRPD-komiteens rolle</a:t>
            </a:r>
          </a:p>
          <a:p>
            <a:r>
              <a:rPr lang="nb-NO" sz="1800" b="0" dirty="0">
                <a:latin typeface="Source Sans Pro" panose="020B0503030403020204" pitchFamily="34" charset="0"/>
              </a:rPr>
              <a:t>N</a:t>
            </a:r>
            <a:r>
              <a:rPr lang="nb-NO" sz="1800" b="0" i="0" u="none" strike="noStrike" baseline="0" dirty="0">
                <a:latin typeface="Source Sans Pro" panose="020B0503030403020204" pitchFamily="34" charset="0"/>
              </a:rPr>
              <a:t>asjonal implementering og </a:t>
            </a:r>
            <a:r>
              <a:rPr lang="nb-NO" sz="1800" b="0" i="0" u="none" strike="noStrike" baseline="0" dirty="0" err="1">
                <a:latin typeface="Source Sans Pro" panose="020B0503030403020204" pitchFamily="34" charset="0"/>
              </a:rPr>
              <a:t>monitorering</a:t>
            </a:r>
            <a:r>
              <a:rPr lang="nb-NO" sz="1800" b="0" i="0" u="none" strike="noStrike" baseline="0" dirty="0">
                <a:latin typeface="Source Sans Pro" panose="020B0503030403020204" pitchFamily="34" charset="0"/>
              </a:rPr>
              <a:t> </a:t>
            </a:r>
            <a:endParaRPr lang="nb-NO" dirty="0"/>
          </a:p>
        </p:txBody>
      </p:sp>
      <p:pic>
        <p:nvPicPr>
          <p:cNvPr id="5" name="Bilde 4">
            <a:extLst>
              <a:ext uri="{FF2B5EF4-FFF2-40B4-BE49-F238E27FC236}">
                <a16:creationId xmlns:a16="http://schemas.microsoft.com/office/drawing/2014/main" id="{BC0D1389-2095-48B5-F49A-320144DD423D}"/>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0E1EA38C-FC02-B687-9A2F-72355768D228}"/>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2D9DA7AF-562E-DB8B-E155-03B4BA939F7B}"/>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C2DED707-AB98-2220-D54C-C67EC4495178}"/>
              </a:ext>
            </a:extLst>
          </p:cNvPr>
          <p:cNvPicPr>
            <a:picLocks noChangeAspect="1"/>
          </p:cNvPicPr>
          <p:nvPr/>
        </p:nvPicPr>
        <p:blipFill>
          <a:blip r:embed="rId6"/>
          <a:stretch>
            <a:fillRect/>
          </a:stretch>
        </p:blipFill>
        <p:spPr>
          <a:xfrm>
            <a:off x="5552316" y="5985648"/>
            <a:ext cx="1087368" cy="853622"/>
          </a:xfrm>
          <a:prstGeom prst="rect">
            <a:avLst/>
          </a:prstGeom>
        </p:spPr>
      </p:pic>
    </p:spTree>
    <p:extLst>
      <p:ext uri="{BB962C8B-B14F-4D97-AF65-F5344CB8AC3E}">
        <p14:creationId xmlns:p14="http://schemas.microsoft.com/office/powerpoint/2010/main" val="1773620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75193-4D29-E3D2-C6B4-557F0358DD02}"/>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8EB8BFD4-68B8-6017-9E49-7651995CC95B}"/>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9A2B63A4-B60C-8A86-D6C9-D05A5E0C487B}"/>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1D783129-A6D1-7695-0A8D-1A7A71661E08}"/>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E7ADB00B-5631-8311-3D70-0519DDEAF119}"/>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2" name="Tittel 1">
            <a:extLst>
              <a:ext uri="{FF2B5EF4-FFF2-40B4-BE49-F238E27FC236}">
                <a16:creationId xmlns:a16="http://schemas.microsoft.com/office/drawing/2014/main" id="{D987CCE4-E591-3315-4F47-FCA53638D3C4}"/>
              </a:ext>
            </a:extLst>
          </p:cNvPr>
          <p:cNvSpPr>
            <a:spLocks noGrp="1"/>
          </p:cNvSpPr>
          <p:nvPr>
            <p:ph type="title"/>
          </p:nvPr>
        </p:nvSpPr>
        <p:spPr/>
        <p:txBody>
          <a:bodyPr/>
          <a:lstStyle/>
          <a:p>
            <a:r>
              <a:rPr lang="nb-NO" dirty="0"/>
              <a:t>Praktiske forpliktelser i CRPD</a:t>
            </a:r>
          </a:p>
        </p:txBody>
      </p:sp>
      <p:pic>
        <p:nvPicPr>
          <p:cNvPr id="4" name="Bilde 3">
            <a:extLst>
              <a:ext uri="{FF2B5EF4-FFF2-40B4-BE49-F238E27FC236}">
                <a16:creationId xmlns:a16="http://schemas.microsoft.com/office/drawing/2014/main" id="{F2A96A42-3D1D-0DF7-50A6-3CCA42FB1A70}"/>
              </a:ext>
            </a:extLst>
          </p:cNvPr>
          <p:cNvPicPr>
            <a:picLocks noChangeAspect="1"/>
          </p:cNvPicPr>
          <p:nvPr/>
        </p:nvPicPr>
        <p:blipFill>
          <a:blip r:embed="rId7"/>
          <a:stretch>
            <a:fillRect/>
          </a:stretch>
        </p:blipFill>
        <p:spPr>
          <a:xfrm>
            <a:off x="964362" y="1474595"/>
            <a:ext cx="6760278" cy="3908809"/>
          </a:xfrm>
          <a:prstGeom prst="rect">
            <a:avLst/>
          </a:prstGeom>
        </p:spPr>
      </p:pic>
    </p:spTree>
    <p:extLst>
      <p:ext uri="{BB962C8B-B14F-4D97-AF65-F5344CB8AC3E}">
        <p14:creationId xmlns:p14="http://schemas.microsoft.com/office/powerpoint/2010/main" val="1588886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DEE10-7D3F-FCC6-00DB-9653C6B31B98}"/>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B3E8B071-18D7-B4C6-69CB-CA2185BF2780}"/>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CDA514AC-7CE4-FDB3-5B1B-7285E53E4C2D}"/>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F9F53CA7-6FA8-3B6B-FA23-83E99A6EEE0B}"/>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B7214F78-F267-BE2D-D8D5-44B61438803F}"/>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2" name="Tittel 1">
            <a:extLst>
              <a:ext uri="{FF2B5EF4-FFF2-40B4-BE49-F238E27FC236}">
                <a16:creationId xmlns:a16="http://schemas.microsoft.com/office/drawing/2014/main" id="{E2AFC551-C05E-6F1A-F243-6F7851723D37}"/>
              </a:ext>
            </a:extLst>
          </p:cNvPr>
          <p:cNvSpPr>
            <a:spLocks noGrp="1"/>
          </p:cNvSpPr>
          <p:nvPr>
            <p:ph type="title"/>
          </p:nvPr>
        </p:nvSpPr>
        <p:spPr/>
        <p:txBody>
          <a:bodyPr/>
          <a:lstStyle/>
          <a:p>
            <a:r>
              <a:rPr lang="nb-NO" dirty="0"/>
              <a:t>Praktiske forpliktelser i CRPD</a:t>
            </a:r>
          </a:p>
        </p:txBody>
      </p:sp>
      <p:pic>
        <p:nvPicPr>
          <p:cNvPr id="9" name="Bilde 8">
            <a:extLst>
              <a:ext uri="{FF2B5EF4-FFF2-40B4-BE49-F238E27FC236}">
                <a16:creationId xmlns:a16="http://schemas.microsoft.com/office/drawing/2014/main" id="{C8670892-20DD-0035-E96D-E287226CF7B6}"/>
              </a:ext>
            </a:extLst>
          </p:cNvPr>
          <p:cNvPicPr>
            <a:picLocks noChangeAspect="1"/>
          </p:cNvPicPr>
          <p:nvPr/>
        </p:nvPicPr>
        <p:blipFill>
          <a:blip r:embed="rId7"/>
          <a:stretch>
            <a:fillRect/>
          </a:stretch>
        </p:blipFill>
        <p:spPr>
          <a:xfrm>
            <a:off x="838200" y="1690688"/>
            <a:ext cx="7350507" cy="3162666"/>
          </a:xfrm>
          <a:prstGeom prst="rect">
            <a:avLst/>
          </a:prstGeom>
        </p:spPr>
      </p:pic>
    </p:spTree>
    <p:extLst>
      <p:ext uri="{BB962C8B-B14F-4D97-AF65-F5344CB8AC3E}">
        <p14:creationId xmlns:p14="http://schemas.microsoft.com/office/powerpoint/2010/main" val="3908914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60F7F-ACB2-4216-417E-881319EE1696}"/>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9322091E-C21D-426C-B441-F63AF3B12657}"/>
              </a:ext>
            </a:extLst>
          </p:cNvPr>
          <p:cNvSpPr>
            <a:spLocks noGrp="1"/>
          </p:cNvSpPr>
          <p:nvPr>
            <p:ph type="title"/>
          </p:nvPr>
        </p:nvSpPr>
        <p:spPr/>
        <p:txBody>
          <a:bodyPr/>
          <a:lstStyle/>
          <a:p>
            <a:r>
              <a:rPr lang="nb-NO" dirty="0"/>
              <a:t>Hvordan skal artiklene tolkes?</a:t>
            </a:r>
          </a:p>
        </p:txBody>
      </p:sp>
      <p:sp>
        <p:nvSpPr>
          <p:cNvPr id="3" name="Plassholder for innhold 2">
            <a:extLst>
              <a:ext uri="{FF2B5EF4-FFF2-40B4-BE49-F238E27FC236}">
                <a16:creationId xmlns:a16="http://schemas.microsoft.com/office/drawing/2014/main" id="{ED9D8E26-2953-CE97-0D54-E735B29EB112}"/>
              </a:ext>
            </a:extLst>
          </p:cNvPr>
          <p:cNvSpPr>
            <a:spLocks noGrp="1"/>
          </p:cNvSpPr>
          <p:nvPr>
            <p:ph idx="1"/>
          </p:nvPr>
        </p:nvSpPr>
        <p:spPr/>
        <p:txBody>
          <a:bodyPr/>
          <a:lstStyle/>
          <a:p>
            <a:pPr marL="0" indent="0" algn="l">
              <a:buNone/>
            </a:pPr>
            <a:r>
              <a:rPr lang="nb-NO" sz="1800" b="0" i="0" u="none" strike="noStrike" baseline="0" dirty="0">
                <a:solidFill>
                  <a:srgbClr val="000000"/>
                </a:solidFill>
                <a:latin typeface="SourceSansPro-Regular"/>
              </a:rPr>
              <a:t>Det finnes fire gjennomgående prinsipper som alle artiklene skal forstås i lys av:</a:t>
            </a:r>
          </a:p>
          <a:p>
            <a:pPr marL="0" indent="0" algn="l">
              <a:buNone/>
            </a:pPr>
            <a:endParaRPr lang="nb-NO" sz="1800" b="0" i="0" u="none" strike="noStrike" baseline="0" dirty="0">
              <a:solidFill>
                <a:srgbClr val="008CD3"/>
              </a:solidFill>
              <a:latin typeface="SourceSansPro-Regular"/>
            </a:endParaRPr>
          </a:p>
          <a:p>
            <a:pPr marL="0" indent="0" algn="l">
              <a:buNone/>
            </a:pPr>
            <a:r>
              <a:rPr lang="nb-NO" sz="1800" b="0" i="0" u="none" strike="noStrike" baseline="0" dirty="0">
                <a:solidFill>
                  <a:srgbClr val="008CD3"/>
                </a:solidFill>
                <a:latin typeface="SourceSansPro-Regular"/>
              </a:rPr>
              <a:t>• </a:t>
            </a:r>
            <a:r>
              <a:rPr lang="nb-NO" sz="1800" b="0" i="0" u="none" strike="noStrike" baseline="0" dirty="0">
                <a:solidFill>
                  <a:srgbClr val="000000"/>
                </a:solidFill>
                <a:latin typeface="SourceSansPro-Regular"/>
              </a:rPr>
              <a:t>Respekt for menneskers iboende verdighet, individuelle selvstendighet med rett til å treffe egne valg, og    uavhengighet</a:t>
            </a:r>
          </a:p>
          <a:p>
            <a:pPr marL="0" indent="0" algn="l">
              <a:buNone/>
            </a:pPr>
            <a:r>
              <a:rPr lang="nb-NO" sz="1800" b="0" i="0" u="none" strike="noStrike" baseline="0" dirty="0">
                <a:solidFill>
                  <a:srgbClr val="008CD3"/>
                </a:solidFill>
                <a:latin typeface="SourceSansPro-Regular"/>
              </a:rPr>
              <a:t>• </a:t>
            </a:r>
            <a:r>
              <a:rPr lang="nb-NO" sz="1800" b="0" i="0" u="none" strike="noStrike" baseline="0" dirty="0">
                <a:solidFill>
                  <a:srgbClr val="000000"/>
                </a:solidFill>
                <a:latin typeface="SourceSansPro-Regular"/>
              </a:rPr>
              <a:t>Ikke-diskriminering</a:t>
            </a:r>
          </a:p>
          <a:p>
            <a:pPr marL="0" indent="0" algn="l">
              <a:buNone/>
            </a:pPr>
            <a:r>
              <a:rPr lang="nb-NO" sz="1800" b="0" i="0" u="none" strike="noStrike" baseline="0" dirty="0">
                <a:solidFill>
                  <a:srgbClr val="008CD3"/>
                </a:solidFill>
                <a:latin typeface="SourceSansPro-Regular"/>
              </a:rPr>
              <a:t>• </a:t>
            </a:r>
            <a:r>
              <a:rPr lang="nb-NO" sz="1800" b="0" i="0" u="none" strike="noStrike" baseline="0" dirty="0">
                <a:solidFill>
                  <a:srgbClr val="000000"/>
                </a:solidFill>
                <a:latin typeface="SourceSansPro-Regular"/>
              </a:rPr>
              <a:t>Like muligheter</a:t>
            </a:r>
          </a:p>
          <a:p>
            <a:pPr marL="0" indent="0" algn="l">
              <a:buNone/>
            </a:pPr>
            <a:r>
              <a:rPr lang="nb-NO" sz="1800" b="0" i="0" u="none" strike="noStrike" baseline="0" dirty="0">
                <a:solidFill>
                  <a:srgbClr val="008CD3"/>
                </a:solidFill>
                <a:latin typeface="SourceSansPro-Regular"/>
              </a:rPr>
              <a:t>• </a:t>
            </a:r>
            <a:r>
              <a:rPr lang="nb-NO" sz="1800" b="0" i="0" u="none" strike="noStrike" baseline="0" dirty="0">
                <a:solidFill>
                  <a:srgbClr val="000000"/>
                </a:solidFill>
                <a:latin typeface="SourceSansPro-Regular"/>
              </a:rPr>
              <a:t>Tilgjengelighet</a:t>
            </a:r>
            <a:endParaRPr lang="nb-NO" dirty="0"/>
          </a:p>
        </p:txBody>
      </p:sp>
      <p:pic>
        <p:nvPicPr>
          <p:cNvPr id="5" name="Bilde 4">
            <a:extLst>
              <a:ext uri="{FF2B5EF4-FFF2-40B4-BE49-F238E27FC236}">
                <a16:creationId xmlns:a16="http://schemas.microsoft.com/office/drawing/2014/main" id="{FA8F04E1-90A2-6A86-AF0D-4B9660267EB0}"/>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B2D47B32-BFC2-247E-F332-13BC66F4223C}"/>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73C889DE-5D5A-35BF-E5F0-1B68B6231330}"/>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C93D6726-124A-8A73-B923-462A14E4F318}"/>
              </a:ext>
            </a:extLst>
          </p:cNvPr>
          <p:cNvPicPr>
            <a:picLocks noChangeAspect="1"/>
          </p:cNvPicPr>
          <p:nvPr/>
        </p:nvPicPr>
        <p:blipFill>
          <a:blip r:embed="rId6"/>
          <a:stretch>
            <a:fillRect/>
          </a:stretch>
        </p:blipFill>
        <p:spPr>
          <a:xfrm>
            <a:off x="5552316" y="5985648"/>
            <a:ext cx="1087368" cy="853622"/>
          </a:xfrm>
          <a:prstGeom prst="rect">
            <a:avLst/>
          </a:prstGeom>
        </p:spPr>
      </p:pic>
    </p:spTree>
    <p:extLst>
      <p:ext uri="{BB962C8B-B14F-4D97-AF65-F5344CB8AC3E}">
        <p14:creationId xmlns:p14="http://schemas.microsoft.com/office/powerpoint/2010/main" val="130193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6D286-34C0-FDED-1532-EA1BBF625A10}"/>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FBB62D84-5717-9FFC-E56D-FAEDD76DFA0F}"/>
              </a:ext>
            </a:extLst>
          </p:cNvPr>
          <p:cNvSpPr>
            <a:spLocks noGrp="1"/>
          </p:cNvSpPr>
          <p:nvPr>
            <p:ph type="title"/>
          </p:nvPr>
        </p:nvSpPr>
        <p:spPr/>
        <p:txBody>
          <a:bodyPr/>
          <a:lstStyle/>
          <a:p>
            <a:r>
              <a:rPr lang="nb-NO" dirty="0"/>
              <a:t>CRPD og norsk lov</a:t>
            </a:r>
          </a:p>
        </p:txBody>
      </p:sp>
      <p:pic>
        <p:nvPicPr>
          <p:cNvPr id="10" name="Plassholder for innhold 9" descr="Et bilde som inneholder Font, Grafikk, design, logo&#10;&#10;Automatisk generert beskrivelse">
            <a:extLst>
              <a:ext uri="{FF2B5EF4-FFF2-40B4-BE49-F238E27FC236}">
                <a16:creationId xmlns:a16="http://schemas.microsoft.com/office/drawing/2014/main" id="{F1D93319-3BCC-E768-BDA7-B485FB6E302D}"/>
              </a:ext>
            </a:extLst>
          </p:cNvPr>
          <p:cNvPicPr>
            <a:picLocks noGrp="1" noChangeAspect="1"/>
          </p:cNvPicPr>
          <p:nvPr>
            <p:ph sz="half" idx="1"/>
          </p:nvPr>
        </p:nvPicPr>
        <p:blipFill>
          <a:blip r:embed="rId3"/>
          <a:stretch>
            <a:fillRect/>
          </a:stretch>
        </p:blipFill>
        <p:spPr>
          <a:xfrm>
            <a:off x="1623761" y="1862633"/>
            <a:ext cx="2948240" cy="3492770"/>
          </a:xfrm>
        </p:spPr>
      </p:pic>
      <p:sp>
        <p:nvSpPr>
          <p:cNvPr id="4" name="Plassholder for innhold 3">
            <a:extLst>
              <a:ext uri="{FF2B5EF4-FFF2-40B4-BE49-F238E27FC236}">
                <a16:creationId xmlns:a16="http://schemas.microsoft.com/office/drawing/2014/main" id="{19DA8AD8-BCDB-9564-1553-0D85D9A48C8F}"/>
              </a:ext>
            </a:extLst>
          </p:cNvPr>
          <p:cNvSpPr>
            <a:spLocks noGrp="1"/>
          </p:cNvSpPr>
          <p:nvPr>
            <p:ph sz="half" idx="2"/>
          </p:nvPr>
        </p:nvSpPr>
        <p:spPr>
          <a:xfrm>
            <a:off x="5235191" y="1577591"/>
            <a:ext cx="6118609" cy="4599372"/>
          </a:xfrm>
        </p:spPr>
        <p:txBody>
          <a:bodyPr vert="horz" lIns="91440" tIns="45720" rIns="91440" bIns="45720" rtlCol="0" anchor="t">
            <a:normAutofit/>
          </a:bodyPr>
          <a:lstStyle/>
          <a:p>
            <a:pPr marL="0" indent="0" algn="l">
              <a:buNone/>
            </a:pPr>
            <a:endParaRPr lang="nb-NO" sz="1800" b="0" i="0" u="none" strike="noStrike" baseline="0" dirty="0">
              <a:latin typeface="SourceSansPro-Regular"/>
            </a:endParaRPr>
          </a:p>
          <a:p>
            <a:pPr marL="0" indent="0" algn="l">
              <a:buNone/>
            </a:pPr>
            <a:r>
              <a:rPr lang="nb-NO" sz="1800" b="0" i="0" u="none" strike="noStrike" baseline="0" dirty="0">
                <a:latin typeface="SourceSansPro-Regular"/>
              </a:rPr>
              <a:t>Norge har ratifisert CRPD, men hva betyr det?</a:t>
            </a:r>
          </a:p>
          <a:p>
            <a:pPr marL="0" indent="0" algn="l">
              <a:buNone/>
            </a:pPr>
            <a:r>
              <a:rPr lang="nb-NO" sz="1800" b="0" i="0" u="none" strike="noStrike" baseline="0" dirty="0">
                <a:latin typeface="SourceSansPro-Regular"/>
              </a:rPr>
              <a:t> </a:t>
            </a:r>
          </a:p>
          <a:p>
            <a:pPr marL="0" indent="0">
              <a:buNone/>
            </a:pPr>
            <a:r>
              <a:rPr lang="nb-NO" sz="1800" b="0" i="0" u="none" strike="noStrike" baseline="0" dirty="0">
                <a:latin typeface="SourceSansPro-Regular"/>
                <a:ea typeface="Source Sans Pro SemiBold"/>
              </a:rPr>
              <a:t>Det betyr at Norge har akseptert reglene i CRPD, men kampen for </a:t>
            </a:r>
            <a:r>
              <a:rPr lang="nb-NO" sz="1800" b="0" dirty="0">
                <a:latin typeface="SourceSansPro-Regular"/>
                <a:ea typeface="Source Sans Pro SemiBold"/>
              </a:rPr>
              <a:t>disse rettighetene </a:t>
            </a:r>
            <a:r>
              <a:rPr lang="nb-NO" sz="1800" b="0" i="0" u="none" strike="noStrike" baseline="0" dirty="0">
                <a:latin typeface="SourceSansPro-Regular"/>
                <a:ea typeface="Source Sans Pro SemiBold"/>
              </a:rPr>
              <a:t>er ikke helt over med det.</a:t>
            </a:r>
            <a:r>
              <a:rPr lang="nb-NO" sz="1800" b="0" dirty="0">
                <a:latin typeface="SourceSansPro-Regular"/>
                <a:ea typeface="Source Sans Pro SemiBold"/>
              </a:rPr>
              <a:t> </a:t>
            </a:r>
            <a:endParaRPr lang="nb-NO" sz="1800" b="0" i="0" u="none" strike="noStrike" baseline="0" dirty="0">
              <a:latin typeface="SourceSansPro-Regular"/>
            </a:endParaRPr>
          </a:p>
          <a:p>
            <a:pPr marL="0" indent="0" algn="l">
              <a:buNone/>
            </a:pPr>
            <a:endParaRPr lang="nb-NO" sz="1800" b="0" i="0" u="none" strike="noStrike" baseline="0" dirty="0">
              <a:latin typeface="SourceSansPro-Regular"/>
            </a:endParaRPr>
          </a:p>
          <a:p>
            <a:pPr marL="0" indent="0" algn="l">
              <a:buNone/>
            </a:pPr>
            <a:r>
              <a:rPr lang="nb-NO" sz="1800" b="0" i="0" u="none" strike="noStrike" baseline="0" dirty="0">
                <a:latin typeface="SourceSansPro-Regular"/>
              </a:rPr>
              <a:t>Norge har ikke besluttet å innarbeide CRPD i norsk lov ennå.</a:t>
            </a:r>
            <a:endParaRPr lang="nb-NO" dirty="0"/>
          </a:p>
        </p:txBody>
      </p:sp>
      <p:pic>
        <p:nvPicPr>
          <p:cNvPr id="5" name="Bilde 4">
            <a:extLst>
              <a:ext uri="{FF2B5EF4-FFF2-40B4-BE49-F238E27FC236}">
                <a16:creationId xmlns:a16="http://schemas.microsoft.com/office/drawing/2014/main" id="{18987684-C5D7-6A5A-54A0-8B32E6649B9E}"/>
              </a:ext>
            </a:extLst>
          </p:cNvPr>
          <p:cNvPicPr>
            <a:picLocks noChangeAspect="1"/>
          </p:cNvPicPr>
          <p:nvPr/>
        </p:nvPicPr>
        <p:blipFill>
          <a:blip r:embed="rId4"/>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8CE90420-0ED8-4A3C-C312-35819D53EFC6}"/>
              </a:ext>
            </a:extLst>
          </p:cNvPr>
          <p:cNvPicPr>
            <a:picLocks noChangeAspect="1"/>
          </p:cNvPicPr>
          <p:nvPr/>
        </p:nvPicPr>
        <p:blipFill>
          <a:blip r:embed="rId5"/>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E16051AC-4466-95E2-65E4-CB61FD7A991B}"/>
              </a:ext>
            </a:extLst>
          </p:cNvPr>
          <p:cNvPicPr>
            <a:picLocks noChangeAspect="1"/>
          </p:cNvPicPr>
          <p:nvPr/>
        </p:nvPicPr>
        <p:blipFill>
          <a:blip r:embed="rId6"/>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B16F7E7B-2043-C9F5-35C1-6F7B0B95D19F}"/>
              </a:ext>
            </a:extLst>
          </p:cNvPr>
          <p:cNvPicPr>
            <a:picLocks noChangeAspect="1"/>
          </p:cNvPicPr>
          <p:nvPr/>
        </p:nvPicPr>
        <p:blipFill>
          <a:blip r:embed="rId7"/>
          <a:stretch>
            <a:fillRect/>
          </a:stretch>
        </p:blipFill>
        <p:spPr>
          <a:xfrm>
            <a:off x="5552316" y="5985648"/>
            <a:ext cx="1087368" cy="853622"/>
          </a:xfrm>
          <a:prstGeom prst="rect">
            <a:avLst/>
          </a:prstGeom>
        </p:spPr>
      </p:pic>
    </p:spTree>
    <p:extLst>
      <p:ext uri="{BB962C8B-B14F-4D97-AF65-F5344CB8AC3E}">
        <p14:creationId xmlns:p14="http://schemas.microsoft.com/office/powerpoint/2010/main" val="3042695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B7C0D7-ECDB-C8C5-14AD-6AD9BE70CEAC}"/>
              </a:ext>
            </a:extLst>
          </p:cNvPr>
          <p:cNvSpPr>
            <a:spLocks noGrp="1"/>
          </p:cNvSpPr>
          <p:nvPr>
            <p:ph type="title"/>
          </p:nvPr>
        </p:nvSpPr>
        <p:spPr/>
        <p:txBody>
          <a:bodyPr>
            <a:normAutofit/>
          </a:bodyPr>
          <a:lstStyle/>
          <a:p>
            <a:pPr algn="ctr"/>
            <a:r>
              <a:rPr lang="nb-NO" sz="3600" b="1" i="0" u="none" strike="noStrike" baseline="0" dirty="0">
                <a:solidFill>
                  <a:srgbClr val="EC5B1B"/>
                </a:solidFill>
                <a:latin typeface="Delicious-Bold"/>
              </a:rPr>
              <a:t>Hvorfor en egen konvensjon om menneskerettigheter for personer med nedsatt funksjonsevne?</a:t>
            </a:r>
            <a:endParaRPr lang="nb-NO" sz="3600" dirty="0"/>
          </a:p>
        </p:txBody>
      </p:sp>
      <p:pic>
        <p:nvPicPr>
          <p:cNvPr id="9" name="Plassholder for innhold 8" descr="Et bilde som inneholder maling, kunst, Moderne kunst, Fargerikt&#10;&#10;Automatisk generert beskrivelse">
            <a:extLst>
              <a:ext uri="{FF2B5EF4-FFF2-40B4-BE49-F238E27FC236}">
                <a16:creationId xmlns:a16="http://schemas.microsoft.com/office/drawing/2014/main" id="{C39CFA91-DD78-F460-E1BB-D2FDF4207017}"/>
              </a:ext>
            </a:extLst>
          </p:cNvPr>
          <p:cNvPicPr>
            <a:picLocks noGrp="1" noChangeAspect="1"/>
          </p:cNvPicPr>
          <p:nvPr>
            <p:ph idx="4294967295"/>
          </p:nvPr>
        </p:nvPicPr>
        <p:blipFill>
          <a:blip r:embed="rId3"/>
          <a:stretch>
            <a:fillRect/>
          </a:stretch>
        </p:blipFill>
        <p:spPr>
          <a:xfrm>
            <a:off x="4379824" y="1690688"/>
            <a:ext cx="2812252" cy="4022516"/>
          </a:xfrm>
        </p:spPr>
      </p:pic>
      <p:pic>
        <p:nvPicPr>
          <p:cNvPr id="5" name="Bilde 4">
            <a:extLst>
              <a:ext uri="{FF2B5EF4-FFF2-40B4-BE49-F238E27FC236}">
                <a16:creationId xmlns:a16="http://schemas.microsoft.com/office/drawing/2014/main" id="{CDA08ECC-98F8-411E-8220-9FD7D47793F1}"/>
              </a:ext>
            </a:extLst>
          </p:cNvPr>
          <p:cNvPicPr>
            <a:picLocks noChangeAspect="1"/>
          </p:cNvPicPr>
          <p:nvPr/>
        </p:nvPicPr>
        <p:blipFill>
          <a:blip r:embed="rId4"/>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A09262E5-7CB5-22EF-9961-445D818885B3}"/>
              </a:ext>
            </a:extLst>
          </p:cNvPr>
          <p:cNvPicPr>
            <a:picLocks noChangeAspect="1"/>
          </p:cNvPicPr>
          <p:nvPr/>
        </p:nvPicPr>
        <p:blipFill>
          <a:blip r:embed="rId5"/>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43C1EF48-BFC4-73B4-6046-7139A57059D8}"/>
              </a:ext>
            </a:extLst>
          </p:cNvPr>
          <p:cNvPicPr>
            <a:picLocks noChangeAspect="1"/>
          </p:cNvPicPr>
          <p:nvPr/>
        </p:nvPicPr>
        <p:blipFill>
          <a:blip r:embed="rId6"/>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A7482962-FC87-BBF0-C712-C3E8D9010006}"/>
              </a:ext>
            </a:extLst>
          </p:cNvPr>
          <p:cNvPicPr>
            <a:picLocks noChangeAspect="1"/>
          </p:cNvPicPr>
          <p:nvPr/>
        </p:nvPicPr>
        <p:blipFill>
          <a:blip r:embed="rId7"/>
          <a:stretch>
            <a:fillRect/>
          </a:stretch>
        </p:blipFill>
        <p:spPr>
          <a:xfrm>
            <a:off x="5552316" y="5985648"/>
            <a:ext cx="1087368" cy="853622"/>
          </a:xfrm>
          <a:prstGeom prst="rect">
            <a:avLst/>
          </a:prstGeom>
        </p:spPr>
      </p:pic>
    </p:spTree>
    <p:extLst>
      <p:ext uri="{BB962C8B-B14F-4D97-AF65-F5344CB8AC3E}">
        <p14:creationId xmlns:p14="http://schemas.microsoft.com/office/powerpoint/2010/main" val="4182909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114C8-4A81-6648-D256-40CAAC8D5061}"/>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811DF29F-A0F9-58E1-3A78-BA3C7D52B2BC}"/>
              </a:ext>
            </a:extLst>
          </p:cNvPr>
          <p:cNvSpPr>
            <a:spLocks noGrp="1"/>
          </p:cNvSpPr>
          <p:nvPr>
            <p:ph type="title"/>
          </p:nvPr>
        </p:nvSpPr>
        <p:spPr/>
        <p:txBody>
          <a:bodyPr/>
          <a:lstStyle/>
          <a:p>
            <a:r>
              <a:rPr lang="nb-NO" dirty="0"/>
              <a:t>CRPD og norsk lov</a:t>
            </a:r>
          </a:p>
        </p:txBody>
      </p:sp>
      <p:pic>
        <p:nvPicPr>
          <p:cNvPr id="10" name="Plassholder for innhold 9" descr="Et bilde som inneholder Font, Grafikk, design, logo&#10;&#10;Automatisk generert beskrivelse">
            <a:extLst>
              <a:ext uri="{FF2B5EF4-FFF2-40B4-BE49-F238E27FC236}">
                <a16:creationId xmlns:a16="http://schemas.microsoft.com/office/drawing/2014/main" id="{CFE59DD0-4D41-2ABD-DF31-BCEEE3446C11}"/>
              </a:ext>
            </a:extLst>
          </p:cNvPr>
          <p:cNvPicPr>
            <a:picLocks noGrp="1" noChangeAspect="1"/>
          </p:cNvPicPr>
          <p:nvPr>
            <p:ph sz="half" idx="1"/>
          </p:nvPr>
        </p:nvPicPr>
        <p:blipFill>
          <a:blip r:embed="rId3"/>
          <a:stretch>
            <a:fillRect/>
          </a:stretch>
        </p:blipFill>
        <p:spPr>
          <a:xfrm>
            <a:off x="1623761" y="1862633"/>
            <a:ext cx="2023791" cy="2397578"/>
          </a:xfrm>
        </p:spPr>
      </p:pic>
      <p:sp>
        <p:nvSpPr>
          <p:cNvPr id="4" name="Plassholder for innhold 3">
            <a:extLst>
              <a:ext uri="{FF2B5EF4-FFF2-40B4-BE49-F238E27FC236}">
                <a16:creationId xmlns:a16="http://schemas.microsoft.com/office/drawing/2014/main" id="{088462CD-C16B-6CD5-78B6-5677784B6ABE}"/>
              </a:ext>
            </a:extLst>
          </p:cNvPr>
          <p:cNvSpPr>
            <a:spLocks noGrp="1"/>
          </p:cNvSpPr>
          <p:nvPr>
            <p:ph sz="half" idx="2"/>
          </p:nvPr>
        </p:nvSpPr>
        <p:spPr>
          <a:xfrm>
            <a:off x="6018963" y="1577591"/>
            <a:ext cx="5334837" cy="4599372"/>
          </a:xfrm>
        </p:spPr>
        <p:txBody>
          <a:bodyPr/>
          <a:lstStyle/>
          <a:p>
            <a:pPr marL="0" indent="0" algn="l">
              <a:buNone/>
            </a:pPr>
            <a:endParaRPr lang="nb-NO" sz="1800" b="0" i="0" u="none" strike="noStrike" baseline="0" dirty="0">
              <a:latin typeface="SourceSansPro-Regular"/>
            </a:endParaRPr>
          </a:p>
          <a:p>
            <a:pPr marL="0" indent="0" algn="l">
              <a:buNone/>
            </a:pPr>
            <a:r>
              <a:rPr lang="nb-NO" sz="1800" b="0" i="0" u="none" strike="noStrike" baseline="0" dirty="0">
                <a:latin typeface="SourceSansPro-Regular"/>
              </a:rPr>
              <a:t>Barnekonvensjonen, kvinnekonvensjonen og rasediskrimineringskonvensjonen er inkorporert i norsk lov.</a:t>
            </a:r>
          </a:p>
          <a:p>
            <a:pPr marL="0" indent="0" algn="l">
              <a:buNone/>
            </a:pPr>
            <a:r>
              <a:rPr lang="nb-NO" sz="1800" b="0" dirty="0">
                <a:latin typeface="SourceSansPro-Regular"/>
              </a:rPr>
              <a:t>CRPD er den eneste av FNs diskrimineringskonvensjoner som ikke er inkorporert i norsk lov.</a:t>
            </a:r>
          </a:p>
          <a:p>
            <a:pPr marL="0" indent="0" algn="l">
              <a:buNone/>
            </a:pPr>
            <a:r>
              <a:rPr lang="nb-NO" sz="1800" b="0" i="0" u="none" strike="noStrike" baseline="0" dirty="0">
                <a:latin typeface="SourceSansPro-Regular"/>
              </a:rPr>
              <a:t>Hva sier det om hvordan man ser på rettighetene til personer med nedsatt funksjonsevne?</a:t>
            </a:r>
          </a:p>
        </p:txBody>
      </p:sp>
      <p:pic>
        <p:nvPicPr>
          <p:cNvPr id="5" name="Bilde 4">
            <a:extLst>
              <a:ext uri="{FF2B5EF4-FFF2-40B4-BE49-F238E27FC236}">
                <a16:creationId xmlns:a16="http://schemas.microsoft.com/office/drawing/2014/main" id="{F3810F62-59B0-7645-E3D5-67EF0B10C868}"/>
              </a:ext>
            </a:extLst>
          </p:cNvPr>
          <p:cNvPicPr>
            <a:picLocks noChangeAspect="1"/>
          </p:cNvPicPr>
          <p:nvPr/>
        </p:nvPicPr>
        <p:blipFill>
          <a:blip r:embed="rId4"/>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075B1802-E7AB-5371-2B4F-5D32FE39FD48}"/>
              </a:ext>
            </a:extLst>
          </p:cNvPr>
          <p:cNvPicPr>
            <a:picLocks noChangeAspect="1"/>
          </p:cNvPicPr>
          <p:nvPr/>
        </p:nvPicPr>
        <p:blipFill>
          <a:blip r:embed="rId5"/>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2183822C-6CF5-F584-CBA1-BC6A074EB783}"/>
              </a:ext>
            </a:extLst>
          </p:cNvPr>
          <p:cNvPicPr>
            <a:picLocks noChangeAspect="1"/>
          </p:cNvPicPr>
          <p:nvPr/>
        </p:nvPicPr>
        <p:blipFill>
          <a:blip r:embed="rId6"/>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8781DE07-CE54-33BE-5CEB-120C9DBE3518}"/>
              </a:ext>
            </a:extLst>
          </p:cNvPr>
          <p:cNvPicPr>
            <a:picLocks noChangeAspect="1"/>
          </p:cNvPicPr>
          <p:nvPr/>
        </p:nvPicPr>
        <p:blipFill>
          <a:blip r:embed="rId7"/>
          <a:stretch>
            <a:fillRect/>
          </a:stretch>
        </p:blipFill>
        <p:spPr>
          <a:xfrm>
            <a:off x="5552316" y="5985648"/>
            <a:ext cx="1087368" cy="853622"/>
          </a:xfrm>
          <a:prstGeom prst="rect">
            <a:avLst/>
          </a:prstGeom>
        </p:spPr>
      </p:pic>
    </p:spTree>
    <p:extLst>
      <p:ext uri="{BB962C8B-B14F-4D97-AF65-F5344CB8AC3E}">
        <p14:creationId xmlns:p14="http://schemas.microsoft.com/office/powerpoint/2010/main" val="2713471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D0376-37A4-C051-F70F-14CE07663CB1}"/>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E5E1C31B-E9C0-396F-301C-C279EFA5F520}"/>
              </a:ext>
            </a:extLst>
          </p:cNvPr>
          <p:cNvSpPr>
            <a:spLocks noGrp="1"/>
          </p:cNvSpPr>
          <p:nvPr>
            <p:ph type="title"/>
          </p:nvPr>
        </p:nvSpPr>
        <p:spPr/>
        <p:txBody>
          <a:bodyPr>
            <a:normAutofit/>
          </a:bodyPr>
          <a:lstStyle/>
          <a:p>
            <a:r>
              <a:rPr lang="nb-NO" dirty="0"/>
              <a:t>Trinnhøydeprinsippet</a:t>
            </a:r>
          </a:p>
        </p:txBody>
      </p:sp>
      <p:sp>
        <p:nvSpPr>
          <p:cNvPr id="10" name="Plassholder for innhold 9">
            <a:extLst>
              <a:ext uri="{FF2B5EF4-FFF2-40B4-BE49-F238E27FC236}">
                <a16:creationId xmlns:a16="http://schemas.microsoft.com/office/drawing/2014/main" id="{B6CD9399-7C28-1B11-EE59-35EC37F88369}"/>
              </a:ext>
            </a:extLst>
          </p:cNvPr>
          <p:cNvSpPr>
            <a:spLocks noGrp="1"/>
          </p:cNvSpPr>
          <p:nvPr>
            <p:ph sz="half" idx="1"/>
          </p:nvPr>
        </p:nvSpPr>
        <p:spPr/>
        <p:txBody>
          <a:bodyPr/>
          <a:lstStyle/>
          <a:p>
            <a:endParaRPr lang="nb-NO"/>
          </a:p>
        </p:txBody>
      </p:sp>
      <p:sp>
        <p:nvSpPr>
          <p:cNvPr id="11" name="Plassholder for innhold 10">
            <a:extLst>
              <a:ext uri="{FF2B5EF4-FFF2-40B4-BE49-F238E27FC236}">
                <a16:creationId xmlns:a16="http://schemas.microsoft.com/office/drawing/2014/main" id="{8605D749-CBE3-0537-EDEA-A9D68D9AA39F}"/>
              </a:ext>
            </a:extLst>
          </p:cNvPr>
          <p:cNvSpPr>
            <a:spLocks noGrp="1"/>
          </p:cNvSpPr>
          <p:nvPr>
            <p:ph sz="half" idx="2"/>
          </p:nvPr>
        </p:nvSpPr>
        <p:spPr/>
        <p:txBody>
          <a:bodyPr/>
          <a:lstStyle/>
          <a:p>
            <a:pPr marL="0" indent="0" algn="l">
              <a:buNone/>
            </a:pPr>
            <a:r>
              <a:rPr lang="nb-NO" b="0" dirty="0">
                <a:latin typeface="SourceSansPro-Regular"/>
              </a:rPr>
              <a:t>U</a:t>
            </a:r>
            <a:r>
              <a:rPr lang="nb-NO" sz="2800" b="0" i="0" u="none" strike="noStrike" baseline="0" dirty="0">
                <a:latin typeface="SourceSansPro-Regular"/>
              </a:rPr>
              <a:t>like typer rettsregler har forskjellig rang. </a:t>
            </a:r>
          </a:p>
          <a:p>
            <a:pPr marL="0" indent="0" algn="l">
              <a:buNone/>
            </a:pPr>
            <a:r>
              <a:rPr lang="nb-NO" sz="2800" b="0" i="0" u="none" strike="noStrike" baseline="0" dirty="0">
                <a:latin typeface="SourceSansPro-Regular"/>
              </a:rPr>
              <a:t>En rettsregel av høyere rang vil</a:t>
            </a:r>
          </a:p>
          <a:p>
            <a:pPr marL="0" indent="0" algn="l">
              <a:buNone/>
            </a:pPr>
            <a:r>
              <a:rPr lang="nb-NO" sz="2800" b="0" i="0" u="none" strike="noStrike" baseline="0" dirty="0">
                <a:latin typeface="SourceSansPro-Regular"/>
              </a:rPr>
              <a:t>alltid gå foran en av lavere rang.</a:t>
            </a:r>
          </a:p>
          <a:p>
            <a:pPr marL="0" indent="0">
              <a:buNone/>
            </a:pPr>
            <a:endParaRPr lang="nb-NO" dirty="0"/>
          </a:p>
        </p:txBody>
      </p:sp>
      <p:pic>
        <p:nvPicPr>
          <p:cNvPr id="5" name="Bilde 4">
            <a:extLst>
              <a:ext uri="{FF2B5EF4-FFF2-40B4-BE49-F238E27FC236}">
                <a16:creationId xmlns:a16="http://schemas.microsoft.com/office/drawing/2014/main" id="{B69C66B3-F6E8-3006-B92F-17FDD73BA8DA}"/>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368327AB-FC81-566A-8A12-966C7706BA01}"/>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156AF37A-344B-0643-825E-999061370C62}"/>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E814E28F-094E-C9F7-554E-2999481C503C}"/>
              </a:ext>
            </a:extLst>
          </p:cNvPr>
          <p:cNvPicPr>
            <a:picLocks noChangeAspect="1"/>
          </p:cNvPicPr>
          <p:nvPr/>
        </p:nvPicPr>
        <p:blipFill>
          <a:blip r:embed="rId6"/>
          <a:stretch>
            <a:fillRect/>
          </a:stretch>
        </p:blipFill>
        <p:spPr>
          <a:xfrm>
            <a:off x="5552316" y="5985648"/>
            <a:ext cx="1087368" cy="853622"/>
          </a:xfrm>
          <a:prstGeom prst="rect">
            <a:avLst/>
          </a:prstGeom>
        </p:spPr>
      </p:pic>
      <p:pic>
        <p:nvPicPr>
          <p:cNvPr id="9" name="Bilde 8" descr="Et bilde som inneholder tekst, skjermbilde, Font, line&#10;&#10;Automatisk generert beskrivelse">
            <a:extLst>
              <a:ext uri="{FF2B5EF4-FFF2-40B4-BE49-F238E27FC236}">
                <a16:creationId xmlns:a16="http://schemas.microsoft.com/office/drawing/2014/main" id="{2D2DB62F-8417-09C6-BF50-8F21402E0197}"/>
              </a:ext>
            </a:extLst>
          </p:cNvPr>
          <p:cNvPicPr>
            <a:picLocks noChangeAspect="1"/>
          </p:cNvPicPr>
          <p:nvPr/>
        </p:nvPicPr>
        <p:blipFill>
          <a:blip r:embed="rId7"/>
          <a:stretch>
            <a:fillRect/>
          </a:stretch>
        </p:blipFill>
        <p:spPr>
          <a:xfrm>
            <a:off x="838200" y="1848649"/>
            <a:ext cx="5009791" cy="3160701"/>
          </a:xfrm>
          <a:prstGeom prst="rect">
            <a:avLst/>
          </a:prstGeom>
        </p:spPr>
      </p:pic>
    </p:spTree>
    <p:extLst>
      <p:ext uri="{BB962C8B-B14F-4D97-AF65-F5344CB8AC3E}">
        <p14:creationId xmlns:p14="http://schemas.microsoft.com/office/powerpoint/2010/main" val="311293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C3CFD-FA5F-C868-9D59-6554A9C9FD90}"/>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1777896E-2D41-F7BD-C139-03B9460E732B}"/>
              </a:ext>
            </a:extLst>
          </p:cNvPr>
          <p:cNvSpPr>
            <a:spLocks noGrp="1"/>
          </p:cNvSpPr>
          <p:nvPr>
            <p:ph type="title"/>
          </p:nvPr>
        </p:nvSpPr>
        <p:spPr/>
        <p:txBody>
          <a:bodyPr/>
          <a:lstStyle/>
          <a:p>
            <a:r>
              <a:rPr lang="nb-NO" dirty="0"/>
              <a:t>Hvorfor er det så stor motstand mot å ta CRPD inn i loven?</a:t>
            </a:r>
          </a:p>
        </p:txBody>
      </p:sp>
      <p:sp>
        <p:nvSpPr>
          <p:cNvPr id="3" name="Plassholder for innhold 2">
            <a:extLst>
              <a:ext uri="{FF2B5EF4-FFF2-40B4-BE49-F238E27FC236}">
                <a16:creationId xmlns:a16="http://schemas.microsoft.com/office/drawing/2014/main" id="{26D6B8F2-5EBF-1096-5AA9-4C60864B38D5}"/>
              </a:ext>
            </a:extLst>
          </p:cNvPr>
          <p:cNvSpPr>
            <a:spLocks noGrp="1"/>
          </p:cNvSpPr>
          <p:nvPr>
            <p:ph idx="1"/>
          </p:nvPr>
        </p:nvSpPr>
        <p:spPr/>
        <p:txBody>
          <a:bodyPr/>
          <a:lstStyle/>
          <a:p>
            <a:r>
              <a:rPr lang="nb-NO" dirty="0"/>
              <a:t>Manglende gjennomslag for paradigmeskiftet</a:t>
            </a:r>
          </a:p>
          <a:p>
            <a:r>
              <a:rPr lang="nb-NO" dirty="0"/>
              <a:t>Et spørsmål om selvråderett</a:t>
            </a:r>
          </a:p>
          <a:p>
            <a:r>
              <a:rPr lang="nb-NO" dirty="0"/>
              <a:t>Uvitenhet om konvensjonen</a:t>
            </a:r>
          </a:p>
          <a:p>
            <a:endParaRPr lang="nb-NO" dirty="0"/>
          </a:p>
          <a:p>
            <a:endParaRPr lang="nb-NO" dirty="0"/>
          </a:p>
          <a:p>
            <a:endParaRPr lang="nb-NO" dirty="0"/>
          </a:p>
        </p:txBody>
      </p:sp>
      <p:pic>
        <p:nvPicPr>
          <p:cNvPr id="5" name="Bilde 4">
            <a:extLst>
              <a:ext uri="{FF2B5EF4-FFF2-40B4-BE49-F238E27FC236}">
                <a16:creationId xmlns:a16="http://schemas.microsoft.com/office/drawing/2014/main" id="{5C1B1041-0101-84A7-E522-C8A5D53F712B}"/>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92A66E98-B230-F105-A1D5-F2F7E55C017A}"/>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4FB24386-CA41-650D-0891-958DEB52A4E5}"/>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11A11AA3-2F6B-D36B-0842-A41F79CB0333}"/>
              </a:ext>
            </a:extLst>
          </p:cNvPr>
          <p:cNvPicPr>
            <a:picLocks noChangeAspect="1"/>
          </p:cNvPicPr>
          <p:nvPr/>
        </p:nvPicPr>
        <p:blipFill>
          <a:blip r:embed="rId6"/>
          <a:stretch>
            <a:fillRect/>
          </a:stretch>
        </p:blipFill>
        <p:spPr>
          <a:xfrm>
            <a:off x="5552316" y="5985648"/>
            <a:ext cx="1087368" cy="853622"/>
          </a:xfrm>
          <a:prstGeom prst="rect">
            <a:avLst/>
          </a:prstGeom>
        </p:spPr>
      </p:pic>
      <p:pic>
        <p:nvPicPr>
          <p:cNvPr id="9" name="Bilde 8" descr="Et bilde som inneholder Font, Grafikk, design, logo&#10;&#10;Automatisk generert beskrivelse">
            <a:extLst>
              <a:ext uri="{FF2B5EF4-FFF2-40B4-BE49-F238E27FC236}">
                <a16:creationId xmlns:a16="http://schemas.microsoft.com/office/drawing/2014/main" id="{6E9B3D37-FDFD-1BB0-A250-860CE46C9439}"/>
              </a:ext>
            </a:extLst>
          </p:cNvPr>
          <p:cNvPicPr>
            <a:picLocks noChangeAspect="1"/>
          </p:cNvPicPr>
          <p:nvPr/>
        </p:nvPicPr>
        <p:blipFill>
          <a:blip r:embed="rId7"/>
          <a:stretch>
            <a:fillRect/>
          </a:stretch>
        </p:blipFill>
        <p:spPr>
          <a:xfrm>
            <a:off x="10077351" y="3945602"/>
            <a:ext cx="1600658" cy="1896294"/>
          </a:xfrm>
          <a:prstGeom prst="rect">
            <a:avLst/>
          </a:prstGeom>
        </p:spPr>
      </p:pic>
    </p:spTree>
    <p:extLst>
      <p:ext uri="{BB962C8B-B14F-4D97-AF65-F5344CB8AC3E}">
        <p14:creationId xmlns:p14="http://schemas.microsoft.com/office/powerpoint/2010/main" val="122720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E8CD5-B561-A50C-E9C6-C9CE68949085}"/>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89578AF3-D703-7F27-C0A1-6B9A8FA08F9F}"/>
              </a:ext>
            </a:extLst>
          </p:cNvPr>
          <p:cNvSpPr>
            <a:spLocks noGrp="1"/>
          </p:cNvSpPr>
          <p:nvPr>
            <p:ph type="title"/>
          </p:nvPr>
        </p:nvSpPr>
        <p:spPr/>
        <p:txBody>
          <a:bodyPr/>
          <a:lstStyle/>
          <a:p>
            <a:r>
              <a:rPr lang="nb-NO" dirty="0"/>
              <a:t>Hvordan kan vi bruke CRPD i dag?</a:t>
            </a:r>
          </a:p>
        </p:txBody>
      </p:sp>
      <p:pic>
        <p:nvPicPr>
          <p:cNvPr id="13" name="Plassholder for innhold 12" descr="Et bilde som inneholder line, design&#10;&#10;Automatisk generert beskrivelse">
            <a:extLst>
              <a:ext uri="{FF2B5EF4-FFF2-40B4-BE49-F238E27FC236}">
                <a16:creationId xmlns:a16="http://schemas.microsoft.com/office/drawing/2014/main" id="{3ADBEDE3-36F6-5376-47C0-AC612010B99C}"/>
              </a:ext>
            </a:extLst>
          </p:cNvPr>
          <p:cNvPicPr>
            <a:picLocks noGrp="1" noChangeAspect="1"/>
          </p:cNvPicPr>
          <p:nvPr>
            <p:ph sz="half" idx="2"/>
          </p:nvPr>
        </p:nvPicPr>
        <p:blipFill>
          <a:blip r:embed="rId3"/>
          <a:stretch>
            <a:fillRect/>
          </a:stretch>
        </p:blipFill>
        <p:spPr>
          <a:xfrm>
            <a:off x="6172200" y="2460640"/>
            <a:ext cx="5181600" cy="3081307"/>
          </a:xfrm>
        </p:spPr>
      </p:pic>
      <p:pic>
        <p:nvPicPr>
          <p:cNvPr id="5" name="Bilde 4">
            <a:extLst>
              <a:ext uri="{FF2B5EF4-FFF2-40B4-BE49-F238E27FC236}">
                <a16:creationId xmlns:a16="http://schemas.microsoft.com/office/drawing/2014/main" id="{6B1FA2E5-1D08-4CCF-6B36-2C7DBF1BFD48}"/>
              </a:ext>
            </a:extLst>
          </p:cNvPr>
          <p:cNvPicPr>
            <a:picLocks noChangeAspect="1"/>
          </p:cNvPicPr>
          <p:nvPr/>
        </p:nvPicPr>
        <p:blipFill>
          <a:blip r:embed="rId4"/>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B947B4CF-08D9-0CF7-3FC8-9866D7102C91}"/>
              </a:ext>
            </a:extLst>
          </p:cNvPr>
          <p:cNvPicPr>
            <a:picLocks noChangeAspect="1"/>
          </p:cNvPicPr>
          <p:nvPr/>
        </p:nvPicPr>
        <p:blipFill>
          <a:blip r:embed="rId5"/>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BF91815D-9929-72D3-2EEF-A8CDAFCE7A17}"/>
              </a:ext>
            </a:extLst>
          </p:cNvPr>
          <p:cNvPicPr>
            <a:picLocks noChangeAspect="1"/>
          </p:cNvPicPr>
          <p:nvPr/>
        </p:nvPicPr>
        <p:blipFill>
          <a:blip r:embed="rId6"/>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66276ECF-CD38-2B82-EDA9-C380A776CC05}"/>
              </a:ext>
            </a:extLst>
          </p:cNvPr>
          <p:cNvPicPr>
            <a:picLocks noChangeAspect="1"/>
          </p:cNvPicPr>
          <p:nvPr/>
        </p:nvPicPr>
        <p:blipFill>
          <a:blip r:embed="rId7"/>
          <a:stretch>
            <a:fillRect/>
          </a:stretch>
        </p:blipFill>
        <p:spPr>
          <a:xfrm>
            <a:off x="5552316" y="5993954"/>
            <a:ext cx="1087368" cy="845315"/>
          </a:xfrm>
          <a:prstGeom prst="rect">
            <a:avLst/>
          </a:prstGeom>
        </p:spPr>
      </p:pic>
      <p:sp>
        <p:nvSpPr>
          <p:cNvPr id="15" name="Plassholder for innhold 14">
            <a:extLst>
              <a:ext uri="{FF2B5EF4-FFF2-40B4-BE49-F238E27FC236}">
                <a16:creationId xmlns:a16="http://schemas.microsoft.com/office/drawing/2014/main" id="{D82D8F4D-AFC7-FDC4-80BD-69A538696EA2}"/>
              </a:ext>
            </a:extLst>
          </p:cNvPr>
          <p:cNvSpPr>
            <a:spLocks noGrp="1"/>
          </p:cNvSpPr>
          <p:nvPr>
            <p:ph sz="half" idx="1"/>
          </p:nvPr>
        </p:nvSpPr>
        <p:spPr/>
        <p:txBody>
          <a:bodyPr/>
          <a:lstStyle/>
          <a:p>
            <a:r>
              <a:rPr lang="nb-NO" dirty="0"/>
              <a:t>Argument for </a:t>
            </a:r>
            <a:r>
              <a:rPr lang="nb-NO" u="sng" dirty="0"/>
              <a:t>tolkning</a:t>
            </a:r>
            <a:r>
              <a:rPr lang="nb-NO" dirty="0"/>
              <a:t> av lover og regler i </a:t>
            </a:r>
          </a:p>
          <a:p>
            <a:r>
              <a:rPr lang="nb-NO" dirty="0"/>
              <a:t>Argument for </a:t>
            </a:r>
            <a:r>
              <a:rPr lang="nb-NO" u="sng" dirty="0"/>
              <a:t>endring</a:t>
            </a:r>
            <a:r>
              <a:rPr lang="nb-NO" dirty="0"/>
              <a:t> av lover og regler </a:t>
            </a:r>
          </a:p>
          <a:p>
            <a:endParaRPr lang="nb-NO" dirty="0"/>
          </a:p>
          <a:p>
            <a:pPr marL="0" indent="0">
              <a:buNone/>
            </a:pPr>
            <a:endParaRPr lang="nb-NO" dirty="0"/>
          </a:p>
          <a:p>
            <a:pPr marL="0" indent="0">
              <a:buNone/>
            </a:pPr>
            <a:endParaRPr lang="nb-NO" dirty="0"/>
          </a:p>
        </p:txBody>
      </p:sp>
    </p:spTree>
    <p:extLst>
      <p:ext uri="{BB962C8B-B14F-4D97-AF65-F5344CB8AC3E}">
        <p14:creationId xmlns:p14="http://schemas.microsoft.com/office/powerpoint/2010/main" val="4137566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DB4F7-6974-0F4F-624A-AC0FC973E42F}"/>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F6CD1ACC-01C2-B257-A364-3414243007F4}"/>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C1BBBB32-1DBC-0FCE-7B00-CF7AE1DDE895}"/>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4DB34836-C75D-AAD5-DB84-E937A4E56324}"/>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42DED03D-DE05-3E33-3335-19D38E989A5C}"/>
              </a:ext>
            </a:extLst>
          </p:cNvPr>
          <p:cNvPicPr>
            <a:picLocks noChangeAspect="1"/>
          </p:cNvPicPr>
          <p:nvPr/>
        </p:nvPicPr>
        <p:blipFill>
          <a:blip r:embed="rId6"/>
          <a:stretch>
            <a:fillRect/>
          </a:stretch>
        </p:blipFill>
        <p:spPr>
          <a:xfrm>
            <a:off x="5552316" y="5985648"/>
            <a:ext cx="1087368" cy="853622"/>
          </a:xfrm>
          <a:prstGeom prst="rect">
            <a:avLst/>
          </a:prstGeom>
        </p:spPr>
      </p:pic>
      <p:pic>
        <p:nvPicPr>
          <p:cNvPr id="9" name="Bilde 8">
            <a:extLst>
              <a:ext uri="{FF2B5EF4-FFF2-40B4-BE49-F238E27FC236}">
                <a16:creationId xmlns:a16="http://schemas.microsoft.com/office/drawing/2014/main" id="{935AA11A-CD3E-0784-52F3-200D70377A0F}"/>
              </a:ext>
            </a:extLst>
          </p:cNvPr>
          <p:cNvPicPr>
            <a:picLocks noChangeAspect="1"/>
          </p:cNvPicPr>
          <p:nvPr/>
        </p:nvPicPr>
        <p:blipFill>
          <a:blip r:embed="rId7"/>
          <a:stretch>
            <a:fillRect/>
          </a:stretch>
        </p:blipFill>
        <p:spPr>
          <a:xfrm>
            <a:off x="2766202" y="609601"/>
            <a:ext cx="6659596" cy="4448402"/>
          </a:xfrm>
          <a:prstGeom prst="rect">
            <a:avLst/>
          </a:prstGeom>
        </p:spPr>
      </p:pic>
    </p:spTree>
    <p:extLst>
      <p:ext uri="{BB962C8B-B14F-4D97-AF65-F5344CB8AC3E}">
        <p14:creationId xmlns:p14="http://schemas.microsoft.com/office/powerpoint/2010/main" val="278914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18FD7-43B6-FDB1-861D-D74101BD4E2F}"/>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1A1A9424-751E-6B42-4950-EDCF37ECA0F8}"/>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2449050E-8A10-B465-EE23-BA93BB1097F4}"/>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27AEA54B-7072-12A3-AF73-0E308DB0D8E4}"/>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872875FF-A770-1677-8CD3-C47BE80E01A3}"/>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11" name="Tittel 10">
            <a:extLst>
              <a:ext uri="{FF2B5EF4-FFF2-40B4-BE49-F238E27FC236}">
                <a16:creationId xmlns:a16="http://schemas.microsoft.com/office/drawing/2014/main" id="{596B1129-0ADF-ECF1-DAC4-AA762C55727B}"/>
              </a:ext>
            </a:extLst>
          </p:cNvPr>
          <p:cNvSpPr>
            <a:spLocks noGrp="1"/>
          </p:cNvSpPr>
          <p:nvPr>
            <p:ph type="title"/>
          </p:nvPr>
        </p:nvSpPr>
        <p:spPr/>
        <p:txBody>
          <a:bodyPr>
            <a:normAutofit fontScale="90000"/>
          </a:bodyPr>
          <a:lstStyle/>
          <a:p>
            <a:r>
              <a:rPr lang="nb-NO" dirty="0"/>
              <a:t>Artikkel 19 om retten til et selvstendig liv og til å være en del av samfunnet</a:t>
            </a:r>
            <a:br>
              <a:rPr lang="nb-NO" dirty="0"/>
            </a:br>
            <a:endParaRPr lang="nb-NO" dirty="0"/>
          </a:p>
        </p:txBody>
      </p:sp>
      <p:sp>
        <p:nvSpPr>
          <p:cNvPr id="12" name="Plassholder for innhold 11">
            <a:extLst>
              <a:ext uri="{FF2B5EF4-FFF2-40B4-BE49-F238E27FC236}">
                <a16:creationId xmlns:a16="http://schemas.microsoft.com/office/drawing/2014/main" id="{499C0A71-5CC3-7618-7E4D-D27164EFE2D3}"/>
              </a:ext>
            </a:extLst>
          </p:cNvPr>
          <p:cNvSpPr>
            <a:spLocks noGrp="1"/>
          </p:cNvSpPr>
          <p:nvPr>
            <p:ph idx="1"/>
          </p:nvPr>
        </p:nvSpPr>
        <p:spPr>
          <a:xfrm>
            <a:off x="7988440" y="2863779"/>
            <a:ext cx="3365360" cy="3313183"/>
          </a:xfrm>
        </p:spPr>
        <p:txBody>
          <a:bodyPr>
            <a:normAutofit/>
          </a:bodyPr>
          <a:lstStyle/>
          <a:p>
            <a:pPr algn="l"/>
            <a:endParaRPr lang="nb-NO" sz="2400" b="0" i="0" u="none" strike="noStrike" baseline="0" dirty="0">
              <a:latin typeface="SourceSansPro-Regular"/>
            </a:endParaRPr>
          </a:p>
          <a:p>
            <a:pPr algn="l"/>
            <a:endParaRPr lang="nb-NO" sz="2400" b="0" dirty="0">
              <a:latin typeface="SourceSansPro-Regular"/>
            </a:endParaRPr>
          </a:p>
        </p:txBody>
      </p:sp>
      <p:sp>
        <p:nvSpPr>
          <p:cNvPr id="13" name="Plassholder for tekst 12">
            <a:extLst>
              <a:ext uri="{FF2B5EF4-FFF2-40B4-BE49-F238E27FC236}">
                <a16:creationId xmlns:a16="http://schemas.microsoft.com/office/drawing/2014/main" id="{6887E72F-F21F-7013-2595-F9CB6519A976}"/>
              </a:ext>
            </a:extLst>
          </p:cNvPr>
          <p:cNvSpPr>
            <a:spLocks noGrp="1"/>
          </p:cNvSpPr>
          <p:nvPr>
            <p:ph type="body" sz="half" idx="4294967295"/>
          </p:nvPr>
        </p:nvSpPr>
        <p:spPr>
          <a:xfrm>
            <a:off x="954592" y="1406768"/>
            <a:ext cx="7918103" cy="4391131"/>
          </a:xfrm>
        </p:spPr>
        <p:txBody>
          <a:bodyPr>
            <a:normAutofit/>
          </a:bodyPr>
          <a:lstStyle/>
          <a:p>
            <a:pPr marL="0" indent="0" algn="l">
              <a:buNone/>
            </a:pPr>
            <a:r>
              <a:rPr lang="nb-NO" sz="1800" b="0" dirty="0">
                <a:latin typeface="+mn-lt"/>
              </a:rPr>
              <a:t>Konvensjonspartene erkjenner at alle mennesker med nedsatt funksjonsevne har samme rett som andre til å leve i samfunnet, med de samme valgmuligheter, og skal treffe effektive og hensiktsmessige tiltak for å legge til rette for at mennesker med nedsatt funksjonsevne skal kunne gjøre full bruk av denne rettighet, og bli fullt inkludert og delta i samfunnet, blant annet ved å sikre: </a:t>
            </a:r>
          </a:p>
          <a:p>
            <a:pPr marL="0" indent="0" algn="l">
              <a:buNone/>
            </a:pPr>
            <a:r>
              <a:rPr lang="nb-NO" sz="1800" b="0" dirty="0">
                <a:latin typeface="+mn-lt"/>
              </a:rPr>
              <a:t>a</a:t>
            </a:r>
            <a:r>
              <a:rPr lang="nb-NO" sz="1800" b="0" u="sng" dirty="0">
                <a:latin typeface="+mn-lt"/>
              </a:rPr>
              <a:t>) at mennesker med nedsatt funksjonsevne har anledning til å velge bosted, og hvor og med hvem de skal bo, på lik linje med andre, og ikke må bo i en bestemt boform, </a:t>
            </a:r>
          </a:p>
          <a:p>
            <a:pPr marL="0" indent="0" algn="l">
              <a:buNone/>
            </a:pPr>
            <a:r>
              <a:rPr lang="nb-NO" sz="1800" b="0" dirty="0">
                <a:latin typeface="+mn-lt"/>
              </a:rPr>
              <a:t>b) at mennesker med nedsatt funksjonsevne har tilgang til ulike støttetjenester i eget hjem og i særskilte boformer, samt annen samfunnsservice, herunder den personlige bistand som er nødvendig for å kunne bo og være inkludert i samfunnet og for å hindre isolasjon eller segregering, </a:t>
            </a:r>
          </a:p>
          <a:p>
            <a:pPr marL="0" indent="0" algn="l">
              <a:buNone/>
            </a:pPr>
            <a:r>
              <a:rPr lang="nb-NO" sz="1800" b="0" dirty="0">
                <a:latin typeface="+mn-lt"/>
              </a:rPr>
              <a:t>c) at samfunnets tjenester og tilbud for befolkningen generelt er tilgjengelig på lik linje for mennesker med nedsatt funksjonsevne, og tar hensyn til deres behov. </a:t>
            </a:r>
          </a:p>
          <a:p>
            <a:endParaRPr lang="nb-NO" dirty="0"/>
          </a:p>
        </p:txBody>
      </p:sp>
      <p:pic>
        <p:nvPicPr>
          <p:cNvPr id="17" name="Bilde 16" descr="Et bilde som inneholder line, design&#10;&#10;Automatisk generert beskrivelse">
            <a:extLst>
              <a:ext uri="{FF2B5EF4-FFF2-40B4-BE49-F238E27FC236}">
                <a16:creationId xmlns:a16="http://schemas.microsoft.com/office/drawing/2014/main" id="{7D92AC95-B1A6-36FB-F5B1-250E21D5A0A3}"/>
              </a:ext>
            </a:extLst>
          </p:cNvPr>
          <p:cNvPicPr>
            <a:picLocks noChangeAspect="1"/>
          </p:cNvPicPr>
          <p:nvPr/>
        </p:nvPicPr>
        <p:blipFill>
          <a:blip r:embed="rId7"/>
          <a:stretch>
            <a:fillRect/>
          </a:stretch>
        </p:blipFill>
        <p:spPr>
          <a:xfrm>
            <a:off x="9337195" y="4034782"/>
            <a:ext cx="2078307" cy="1235893"/>
          </a:xfrm>
          <a:prstGeom prst="rect">
            <a:avLst/>
          </a:prstGeom>
        </p:spPr>
      </p:pic>
    </p:spTree>
    <p:extLst>
      <p:ext uri="{BB962C8B-B14F-4D97-AF65-F5344CB8AC3E}">
        <p14:creationId xmlns:p14="http://schemas.microsoft.com/office/powerpoint/2010/main" val="2605601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8628B-70CF-AAC6-CA4A-52DAF1380EDA}"/>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0F6AA9C5-29A2-2F49-C8DB-94997905642A}"/>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44323B44-55F2-E409-DF32-57FC7DD5030E}"/>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AAA16814-62F0-0103-45CF-E2849AE7828B}"/>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B72F3347-F5AE-222B-665F-D9CB5B5E23AF}"/>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11" name="Tittel 10">
            <a:extLst>
              <a:ext uri="{FF2B5EF4-FFF2-40B4-BE49-F238E27FC236}">
                <a16:creationId xmlns:a16="http://schemas.microsoft.com/office/drawing/2014/main" id="{753D0CED-782D-7D9E-AE83-C3E74E21685F}"/>
              </a:ext>
            </a:extLst>
          </p:cNvPr>
          <p:cNvSpPr>
            <a:spLocks noGrp="1"/>
          </p:cNvSpPr>
          <p:nvPr>
            <p:ph type="title"/>
          </p:nvPr>
        </p:nvSpPr>
        <p:spPr/>
        <p:txBody>
          <a:bodyPr/>
          <a:lstStyle/>
          <a:p>
            <a:r>
              <a:rPr lang="nb-NO" dirty="0" err="1"/>
              <a:t>Arikkel</a:t>
            </a:r>
            <a:r>
              <a:rPr lang="nb-NO" dirty="0"/>
              <a:t> 8 Bevisstgjøring</a:t>
            </a:r>
          </a:p>
        </p:txBody>
      </p:sp>
      <p:sp>
        <p:nvSpPr>
          <p:cNvPr id="13" name="Plassholder for tekst 12">
            <a:extLst>
              <a:ext uri="{FF2B5EF4-FFF2-40B4-BE49-F238E27FC236}">
                <a16:creationId xmlns:a16="http://schemas.microsoft.com/office/drawing/2014/main" id="{4EF2B808-DEC7-68E0-28F8-5D3F995248D2}"/>
              </a:ext>
            </a:extLst>
          </p:cNvPr>
          <p:cNvSpPr>
            <a:spLocks noGrp="1"/>
          </p:cNvSpPr>
          <p:nvPr>
            <p:ph idx="1"/>
          </p:nvPr>
        </p:nvSpPr>
        <p:spPr/>
        <p:txBody>
          <a:bodyPr vert="horz" lIns="91440" tIns="45720" rIns="91440" bIns="45720" rtlCol="0" anchor="t">
            <a:normAutofit/>
          </a:bodyPr>
          <a:lstStyle/>
          <a:p>
            <a:pPr marL="342900" indent="-342900">
              <a:buAutoNum type="arabicPeriod"/>
            </a:pPr>
            <a:r>
              <a:rPr lang="nb-NO" b="0" dirty="0">
                <a:latin typeface="SourceSansPro-Regular"/>
              </a:rPr>
              <a:t>Partene forplikter seg til å treffe øyeblikkelige, effektive og hensiktsmessige tiltak: </a:t>
            </a:r>
          </a:p>
          <a:p>
            <a:pPr marL="0" indent="0">
              <a:buNone/>
            </a:pPr>
            <a:r>
              <a:rPr lang="nb-NO" b="0" dirty="0">
                <a:latin typeface="SourceSansPro-Regular"/>
                <a:ea typeface="Source Sans Pro SemiBold"/>
                <a:cs typeface="Open Sans SemiBold"/>
              </a:rPr>
              <a:t>a)for økt bevisstgjøring i hele samfunnet, også i familien, om mennesker med nedsatt funksjonsevne, og å fremme respekt for rettighetene og verdigheten til mennesker med nedsatt funksjonsevne,</a:t>
            </a:r>
          </a:p>
          <a:p>
            <a:pPr marL="0" indent="0">
              <a:buNone/>
            </a:pPr>
            <a:r>
              <a:rPr lang="nb-NO" b="0" dirty="0">
                <a:latin typeface="SourceSansPro-Regular"/>
              </a:rPr>
              <a:t> b) for å bekjempe stereotypier, fordommer og skadelig praksis knyttet til mennesker med nedsatt funksjonsevne, også de basert på kjønn og alder, på alle livets områder,</a:t>
            </a:r>
          </a:p>
        </p:txBody>
      </p:sp>
      <p:pic>
        <p:nvPicPr>
          <p:cNvPr id="9" name="Bilde 8" descr="Et bilde som inneholder Font, Grafikk, design, logo&#10;&#10;Automatisk generert beskrivelse">
            <a:extLst>
              <a:ext uri="{FF2B5EF4-FFF2-40B4-BE49-F238E27FC236}">
                <a16:creationId xmlns:a16="http://schemas.microsoft.com/office/drawing/2014/main" id="{0F1C63E2-4483-61CC-A944-16B144EFAA3B}"/>
              </a:ext>
            </a:extLst>
          </p:cNvPr>
          <p:cNvPicPr>
            <a:picLocks noChangeAspect="1"/>
          </p:cNvPicPr>
          <p:nvPr/>
        </p:nvPicPr>
        <p:blipFill>
          <a:blip r:embed="rId7"/>
          <a:stretch>
            <a:fillRect/>
          </a:stretch>
        </p:blipFill>
        <p:spPr>
          <a:xfrm>
            <a:off x="10813436" y="365125"/>
            <a:ext cx="1118905" cy="1325563"/>
          </a:xfrm>
          <a:prstGeom prst="rect">
            <a:avLst/>
          </a:prstGeom>
        </p:spPr>
      </p:pic>
    </p:spTree>
    <p:extLst>
      <p:ext uri="{BB962C8B-B14F-4D97-AF65-F5344CB8AC3E}">
        <p14:creationId xmlns:p14="http://schemas.microsoft.com/office/powerpoint/2010/main" val="576472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2ED38-20F3-5CDC-5C27-7530F6D18B41}"/>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B968E336-31D1-686B-5B1A-F833676694C0}"/>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233F3D87-ED24-7EB3-9D23-685F16B07336}"/>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67274F14-93A7-AD16-AE4C-35CB302B0120}"/>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BCB52681-D836-8F97-A9DB-F9E32E9C42FA}"/>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2" name="Tittel 1">
            <a:extLst>
              <a:ext uri="{FF2B5EF4-FFF2-40B4-BE49-F238E27FC236}">
                <a16:creationId xmlns:a16="http://schemas.microsoft.com/office/drawing/2014/main" id="{A2F04F51-80CA-1E97-F4E8-51AFFD15FAE1}"/>
              </a:ext>
            </a:extLst>
          </p:cNvPr>
          <p:cNvSpPr>
            <a:spLocks noGrp="1"/>
          </p:cNvSpPr>
          <p:nvPr>
            <p:ph type="title"/>
          </p:nvPr>
        </p:nvSpPr>
        <p:spPr/>
        <p:txBody>
          <a:bodyPr>
            <a:normAutofit/>
          </a:bodyPr>
          <a:lstStyle/>
          <a:p>
            <a:r>
              <a:rPr lang="nb-NO" b="1" i="0" u="none" strike="noStrike" baseline="0" dirty="0">
                <a:latin typeface="SourceSansPro-Bold"/>
              </a:rPr>
              <a:t>Artikkel 9 om tilgjengelighet</a:t>
            </a:r>
            <a:endParaRPr lang="nb-NO" dirty="0"/>
          </a:p>
        </p:txBody>
      </p:sp>
      <p:sp>
        <p:nvSpPr>
          <p:cNvPr id="3" name="Plassholder for innhold 2">
            <a:extLst>
              <a:ext uri="{FF2B5EF4-FFF2-40B4-BE49-F238E27FC236}">
                <a16:creationId xmlns:a16="http://schemas.microsoft.com/office/drawing/2014/main" id="{5E89649F-DE71-9A2C-3731-598BF5329CCA}"/>
              </a:ext>
            </a:extLst>
          </p:cNvPr>
          <p:cNvSpPr>
            <a:spLocks noGrp="1"/>
          </p:cNvSpPr>
          <p:nvPr>
            <p:ph sz="half" idx="1"/>
          </p:nvPr>
        </p:nvSpPr>
        <p:spPr>
          <a:xfrm>
            <a:off x="838200" y="1825625"/>
            <a:ext cx="3996239" cy="4351338"/>
          </a:xfrm>
        </p:spPr>
        <p:txBody>
          <a:bodyPr/>
          <a:lstStyle/>
          <a:p>
            <a:pPr marL="0" indent="0" algn="l">
              <a:buNone/>
            </a:pPr>
            <a:r>
              <a:rPr lang="nb-NO" sz="1800" b="0" i="0" u="none" strike="noStrike" baseline="0" dirty="0">
                <a:latin typeface="SourceSansPro-Regular"/>
              </a:rPr>
              <a:t>Store institusjoner ligger ofte avsides, langt fra tilbud, transport, varer og tjenester. Samtidig er det ofte vanskeligere for funksjonshemmede å få tilgang til alt dette som måtte ligge langt unna. </a:t>
            </a:r>
          </a:p>
          <a:p>
            <a:pPr marL="0" indent="0" algn="l">
              <a:buNone/>
            </a:pPr>
            <a:r>
              <a:rPr lang="nb-NO" sz="1800" b="0" i="0" u="none" strike="noStrike" baseline="0" dirty="0">
                <a:latin typeface="SourceSansPro-Regular"/>
              </a:rPr>
              <a:t>Og i den grad transport er mulig, er det lagt opp til transport etter egne preferanser og behov, eller kun fellesskapsløsninger?</a:t>
            </a:r>
            <a:endParaRPr lang="nb-NO" dirty="0"/>
          </a:p>
        </p:txBody>
      </p:sp>
      <p:sp>
        <p:nvSpPr>
          <p:cNvPr id="4" name="Plassholder for innhold 3">
            <a:extLst>
              <a:ext uri="{FF2B5EF4-FFF2-40B4-BE49-F238E27FC236}">
                <a16:creationId xmlns:a16="http://schemas.microsoft.com/office/drawing/2014/main" id="{CD1D8FE2-ECB8-F173-6342-E2C31E3D9B73}"/>
              </a:ext>
            </a:extLst>
          </p:cNvPr>
          <p:cNvSpPr>
            <a:spLocks noGrp="1"/>
          </p:cNvSpPr>
          <p:nvPr>
            <p:ph sz="half" idx="2"/>
          </p:nvPr>
        </p:nvSpPr>
        <p:spPr>
          <a:xfrm>
            <a:off x="6172200" y="1825625"/>
            <a:ext cx="4922520" cy="4351338"/>
          </a:xfrm>
        </p:spPr>
        <p:txBody>
          <a:bodyPr/>
          <a:lstStyle/>
          <a:p>
            <a:pPr marL="0" indent="0" algn="l">
              <a:buNone/>
            </a:pPr>
            <a:r>
              <a:rPr lang="nb-NO" sz="1800" b="0" i="0" u="none" strike="noStrike" baseline="0" dirty="0">
                <a:latin typeface="SourceSansPro-Regular"/>
              </a:rPr>
              <a:t>Denne typen plassering og manglende tilgjengelighet kan lett føre til brudd på også på disse artiklene:</a:t>
            </a:r>
          </a:p>
          <a:p>
            <a:pPr marL="0" indent="0" algn="l">
              <a:buNone/>
            </a:pPr>
            <a:r>
              <a:rPr lang="nb-NO" sz="1800" b="0" i="0" u="none" strike="noStrike" baseline="0" dirty="0">
                <a:latin typeface="SourceSansPro-Regular"/>
              </a:rPr>
              <a:t> </a:t>
            </a:r>
          </a:p>
          <a:p>
            <a:r>
              <a:rPr lang="nb-NO" sz="1800" b="0" i="0" u="none" strike="noStrike" baseline="0" dirty="0">
                <a:latin typeface="SourceSansPro-Regular"/>
              </a:rPr>
              <a:t>24(Utdanning)</a:t>
            </a:r>
          </a:p>
          <a:p>
            <a:r>
              <a:rPr lang="nb-NO" sz="1800" b="0" i="0" u="none" strike="noStrike" baseline="0" dirty="0">
                <a:latin typeface="SourceSansPro-Regular"/>
              </a:rPr>
              <a:t>27 (Arbeid)</a:t>
            </a:r>
          </a:p>
          <a:p>
            <a:r>
              <a:rPr lang="nb-NO" sz="1800" b="0" i="0" u="none" strike="noStrike" baseline="0" dirty="0">
                <a:latin typeface="SourceSansPro-Regular"/>
              </a:rPr>
              <a:t>29 (Deltagelse i det politiske og offentlige liv) </a:t>
            </a:r>
          </a:p>
          <a:p>
            <a:r>
              <a:rPr lang="nb-NO" sz="1800" b="0" i="0" u="none" strike="noStrike" baseline="0" dirty="0">
                <a:latin typeface="SourceSansPro-Regular"/>
              </a:rPr>
              <a:t>30 (Deltagelse i kulturliv, fritidsaktiviteter, fornøyelse og idrett).</a:t>
            </a:r>
            <a:endParaRPr lang="nb-NO" dirty="0"/>
          </a:p>
        </p:txBody>
      </p:sp>
    </p:spTree>
    <p:extLst>
      <p:ext uri="{BB962C8B-B14F-4D97-AF65-F5344CB8AC3E}">
        <p14:creationId xmlns:p14="http://schemas.microsoft.com/office/powerpoint/2010/main" val="496752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95D0C-9730-BAB7-B35B-F680EEF7512E}"/>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54B6EDDA-D197-6F61-AA1F-AFE761EE29A1}"/>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F826CE58-8C98-4FC8-1D38-24063CD7ABC5}"/>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A6B87F45-97A1-A60C-6DE1-8FB28D99EF3A}"/>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21E78B3B-A33C-F7A3-3D56-218709612CE3}"/>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2" name="Tittel 1">
            <a:extLst>
              <a:ext uri="{FF2B5EF4-FFF2-40B4-BE49-F238E27FC236}">
                <a16:creationId xmlns:a16="http://schemas.microsoft.com/office/drawing/2014/main" id="{34AD8705-36F0-E453-AA1C-3EC45E804220}"/>
              </a:ext>
            </a:extLst>
          </p:cNvPr>
          <p:cNvSpPr>
            <a:spLocks noGrp="1"/>
          </p:cNvSpPr>
          <p:nvPr>
            <p:ph type="title"/>
          </p:nvPr>
        </p:nvSpPr>
        <p:spPr/>
        <p:txBody>
          <a:bodyPr/>
          <a:lstStyle/>
          <a:p>
            <a:r>
              <a:rPr lang="nb-NO" dirty="0"/>
              <a:t>Artikkel 14 om frihet og personlig sikkerhet</a:t>
            </a:r>
          </a:p>
        </p:txBody>
      </p:sp>
      <p:sp>
        <p:nvSpPr>
          <p:cNvPr id="3" name="Plassholder for innhold 2">
            <a:extLst>
              <a:ext uri="{FF2B5EF4-FFF2-40B4-BE49-F238E27FC236}">
                <a16:creationId xmlns:a16="http://schemas.microsoft.com/office/drawing/2014/main" id="{4F6C4C9A-8705-E0E9-82BE-67A578C0AB48}"/>
              </a:ext>
            </a:extLst>
          </p:cNvPr>
          <p:cNvSpPr>
            <a:spLocks noGrp="1"/>
          </p:cNvSpPr>
          <p:nvPr>
            <p:ph sz="half" idx="1"/>
          </p:nvPr>
        </p:nvSpPr>
        <p:spPr>
          <a:xfrm>
            <a:off x="838200" y="1825625"/>
            <a:ext cx="5440680" cy="4351338"/>
          </a:xfrm>
        </p:spPr>
        <p:txBody>
          <a:bodyPr vert="horz" lIns="91440" tIns="45720" rIns="91440" bIns="45720" rtlCol="0" anchor="t">
            <a:normAutofit fontScale="77500" lnSpcReduction="20000"/>
          </a:bodyPr>
          <a:lstStyle/>
          <a:p>
            <a:pPr marL="514350" indent="-514350">
              <a:buAutoNum type="arabicPeriod"/>
            </a:pPr>
            <a:r>
              <a:rPr lang="nb-NO" sz="2600" b="0" dirty="0">
                <a:latin typeface="SourceSansPro-Regular"/>
                <a:ea typeface="Source Sans Pro SemiBold"/>
              </a:rPr>
              <a:t>Partene skal sikre at ethvert menneske med nedsatt funksjonsevne på lik linje med andre:</a:t>
            </a:r>
            <a:endParaRPr lang="nb-NO" dirty="0">
              <a:ea typeface="Source Sans Pro SemiBold"/>
            </a:endParaRPr>
          </a:p>
          <a:p>
            <a:pPr marL="0" indent="0">
              <a:buNone/>
            </a:pPr>
            <a:r>
              <a:rPr lang="nb-NO" sz="2600" b="0" dirty="0">
                <a:latin typeface="SourceSansPro-Regular"/>
                <a:ea typeface="Source Sans Pro SemiBold"/>
              </a:rPr>
              <a:t>          a)har rett til frihet og personlig sikkerhet, </a:t>
            </a:r>
          </a:p>
          <a:p>
            <a:pPr marL="0" indent="0">
              <a:buNone/>
            </a:pPr>
            <a:r>
              <a:rPr lang="nb-NO" sz="2600" b="0">
                <a:latin typeface="SourceSansPro-Regular"/>
                <a:ea typeface="Source Sans Pro SemiBold"/>
              </a:rPr>
              <a:t>           b) ikke berøves friheten på ulovlig eller vilkårlig </a:t>
            </a:r>
            <a:r>
              <a:rPr lang="nb-NO" sz="2600" b="0" dirty="0">
                <a:latin typeface="SourceSansPro-Regular"/>
                <a:ea typeface="Source Sans Pro SemiBold"/>
              </a:rPr>
              <a:t>måte, at enhver frihetsberøvelse skjer på lovlig måte, og at nedsatt funksjonsevne ikke i noe </a:t>
            </a:r>
            <a:r>
              <a:rPr lang="nb-NO" sz="2600" b="0">
                <a:latin typeface="SourceSansPro-Regular"/>
                <a:ea typeface="Source Sans Pro SemiBold"/>
              </a:rPr>
              <a:t>tilfelle skal rettferdiggjøre frihetsberøvelse.</a:t>
            </a:r>
            <a:endParaRPr lang="nb-NO"/>
          </a:p>
          <a:p>
            <a:pPr marL="0" indent="0">
              <a:buNone/>
            </a:pPr>
            <a:endParaRPr lang="nb-NO" sz="2600" b="0" dirty="0">
              <a:latin typeface="SourceSansPro-Regular"/>
              <a:ea typeface="Source Sans Pro SemiBold"/>
            </a:endParaRPr>
          </a:p>
          <a:p>
            <a:pPr marL="0" indent="0">
              <a:buNone/>
            </a:pPr>
            <a:r>
              <a:rPr lang="nb-NO" sz="2600" b="0" dirty="0">
                <a:latin typeface="SourceSansPro-Regular"/>
              </a:rPr>
              <a:t>2.       Partene skal sikre at mennesker med                 nedsatt funksjonsevne som berøves sin frihet gjennom en hvilken som helst prosess, har krav på garantier på lik linje med andre i samsvar med internasjonale menneskerettighetsbestemmelser, og skal behandles i samsvar med målene og prinsippene i denne konvensjon, herunder ved gjennomføring av rimelig tilrettelegging.</a:t>
            </a:r>
          </a:p>
          <a:p>
            <a:pPr marL="0" indent="0">
              <a:buNone/>
            </a:pPr>
            <a:endParaRPr lang="nb-NO" b="0" dirty="0">
              <a:latin typeface="SourceSansPro-Regular"/>
            </a:endParaRPr>
          </a:p>
        </p:txBody>
      </p:sp>
      <p:sp>
        <p:nvSpPr>
          <p:cNvPr id="4" name="Plassholder for innhold 3">
            <a:extLst>
              <a:ext uri="{FF2B5EF4-FFF2-40B4-BE49-F238E27FC236}">
                <a16:creationId xmlns:a16="http://schemas.microsoft.com/office/drawing/2014/main" id="{3A3E7C37-BF3E-CC6D-40EB-0D243B414B77}"/>
              </a:ext>
            </a:extLst>
          </p:cNvPr>
          <p:cNvSpPr>
            <a:spLocks noGrp="1"/>
          </p:cNvSpPr>
          <p:nvPr>
            <p:ph sz="half" idx="2"/>
          </p:nvPr>
        </p:nvSpPr>
        <p:spPr>
          <a:xfrm>
            <a:off x="7375490" y="1825625"/>
            <a:ext cx="3978310" cy="4351338"/>
          </a:xfrm>
        </p:spPr>
        <p:txBody>
          <a:bodyPr>
            <a:normAutofit fontScale="77500" lnSpcReduction="20000"/>
          </a:bodyPr>
          <a:lstStyle/>
          <a:p>
            <a:pPr marL="0" indent="0" algn="l">
              <a:buNone/>
            </a:pPr>
            <a:r>
              <a:rPr lang="nb-NO" sz="3600" b="0" i="0" u="none" strike="noStrike" baseline="0" dirty="0">
                <a:latin typeface="SourceSansPro-Regular"/>
              </a:rPr>
              <a:t>Er det frihet å bli tvangsflyttet, eller er det</a:t>
            </a:r>
          </a:p>
          <a:p>
            <a:pPr marL="0" indent="0" algn="l">
              <a:buNone/>
            </a:pPr>
            <a:r>
              <a:rPr lang="nb-NO" sz="3600" b="0" i="0" u="none" strike="noStrike" baseline="0" dirty="0">
                <a:latin typeface="SourceSansPro-Regular"/>
              </a:rPr>
              <a:t>frihetsberøvelse?</a:t>
            </a:r>
            <a:endParaRPr lang="nb-NO" sz="3600" dirty="0"/>
          </a:p>
        </p:txBody>
      </p:sp>
    </p:spTree>
    <p:extLst>
      <p:ext uri="{BB962C8B-B14F-4D97-AF65-F5344CB8AC3E}">
        <p14:creationId xmlns:p14="http://schemas.microsoft.com/office/powerpoint/2010/main" val="2065970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31209-0859-6B01-CB89-E90BFD33C7D4}"/>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E70872A2-1AFB-1787-6B8A-DE31697C3DA0}"/>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409AEBC6-F7C4-7DAB-BA9D-A47CA03E47C5}"/>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21D3B867-403C-81BD-80B9-D0199B865709}"/>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DBC33BD9-F1A3-F11B-DBA8-C55682F803B7}"/>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2" name="Tittel 1">
            <a:extLst>
              <a:ext uri="{FF2B5EF4-FFF2-40B4-BE49-F238E27FC236}">
                <a16:creationId xmlns:a16="http://schemas.microsoft.com/office/drawing/2014/main" id="{55285EB3-5924-9942-D342-D7F3F6D853F6}"/>
              </a:ext>
            </a:extLst>
          </p:cNvPr>
          <p:cNvSpPr>
            <a:spLocks noGrp="1"/>
          </p:cNvSpPr>
          <p:nvPr>
            <p:ph type="title"/>
          </p:nvPr>
        </p:nvSpPr>
        <p:spPr/>
        <p:txBody>
          <a:bodyPr>
            <a:normAutofit fontScale="90000"/>
          </a:bodyPr>
          <a:lstStyle/>
          <a:p>
            <a:r>
              <a:rPr lang="nb-NO" dirty="0"/>
              <a:t>Artikkel 15 om frihet fra tortur eller grusom, umenneskelig elle nedverdigende behandling eller straff</a:t>
            </a:r>
          </a:p>
        </p:txBody>
      </p:sp>
      <p:sp>
        <p:nvSpPr>
          <p:cNvPr id="3" name="Plassholder for innhold 2">
            <a:extLst>
              <a:ext uri="{FF2B5EF4-FFF2-40B4-BE49-F238E27FC236}">
                <a16:creationId xmlns:a16="http://schemas.microsoft.com/office/drawing/2014/main" id="{DA1A15EB-9E73-3159-A3AC-4631006ECA83}"/>
              </a:ext>
            </a:extLst>
          </p:cNvPr>
          <p:cNvSpPr>
            <a:spLocks noGrp="1"/>
          </p:cNvSpPr>
          <p:nvPr>
            <p:ph sz="half" idx="4294967295"/>
          </p:nvPr>
        </p:nvSpPr>
        <p:spPr>
          <a:xfrm>
            <a:off x="838200" y="1825625"/>
            <a:ext cx="7501932" cy="4351338"/>
          </a:xfrm>
        </p:spPr>
        <p:txBody>
          <a:bodyPr>
            <a:normAutofit/>
          </a:bodyPr>
          <a:lstStyle/>
          <a:p>
            <a:endParaRPr lang="nb-NO" sz="1800" b="0" i="0" u="none" strike="noStrike" baseline="0" dirty="0">
              <a:solidFill>
                <a:srgbClr val="000000"/>
              </a:solidFill>
              <a:latin typeface="Myriad Pro"/>
            </a:endParaRPr>
          </a:p>
          <a:p>
            <a:r>
              <a:rPr lang="nb-NO" sz="1800" b="0" i="0" u="none" strike="noStrike" baseline="0" dirty="0">
                <a:solidFill>
                  <a:srgbClr val="000000"/>
                </a:solidFill>
                <a:latin typeface="Myriad Pro"/>
              </a:rPr>
              <a:t>1. Ingen skal utsettes for tortur eller grusom, umenneskelig eller nedverdigende behandling eller straff. I særdeleshet skal ingen, uten sitt frie samtykke, utsettes for medisinske eller vitenskapelige eksperimenter. </a:t>
            </a:r>
          </a:p>
          <a:p>
            <a:r>
              <a:rPr lang="nb-NO" sz="1800" b="0" i="0" u="none" strike="noStrike" baseline="0" dirty="0">
                <a:solidFill>
                  <a:srgbClr val="000000"/>
                </a:solidFill>
                <a:latin typeface="Myriad Pro"/>
              </a:rPr>
              <a:t>2. Partene skal treffe alle effektive lovgivningsmessige, administrative, rettslige eller andre tiltak for å hindre at mennesker med nedsatt funksjonsevne, på lik linje med andre, utsettes for tortur eller grusom, umenneskelig eller nedverdigende behandling eller straff. </a:t>
            </a:r>
            <a:endParaRPr lang="nb-NO" b="0" dirty="0">
              <a:latin typeface="SourceSansPro-Regular"/>
            </a:endParaRPr>
          </a:p>
        </p:txBody>
      </p:sp>
    </p:spTree>
    <p:extLst>
      <p:ext uri="{BB962C8B-B14F-4D97-AF65-F5344CB8AC3E}">
        <p14:creationId xmlns:p14="http://schemas.microsoft.com/office/powerpoint/2010/main" val="3982295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B7C0D7-ECDB-C8C5-14AD-6AD9BE70CEAC}"/>
              </a:ext>
            </a:extLst>
          </p:cNvPr>
          <p:cNvSpPr>
            <a:spLocks noGrp="1"/>
          </p:cNvSpPr>
          <p:nvPr>
            <p:ph type="title"/>
          </p:nvPr>
        </p:nvSpPr>
        <p:spPr/>
        <p:txBody>
          <a:bodyPr>
            <a:normAutofit/>
          </a:bodyPr>
          <a:lstStyle/>
          <a:p>
            <a:r>
              <a:rPr lang="nb-NO" sz="3600" dirty="0"/>
              <a:t>Verdenserklæringen om menneskerettigheter 1948</a:t>
            </a:r>
          </a:p>
        </p:txBody>
      </p:sp>
      <p:sp>
        <p:nvSpPr>
          <p:cNvPr id="3" name="Plassholder for innhold 2">
            <a:extLst>
              <a:ext uri="{FF2B5EF4-FFF2-40B4-BE49-F238E27FC236}">
                <a16:creationId xmlns:a16="http://schemas.microsoft.com/office/drawing/2014/main" id="{5749A2F2-0248-6429-CBF2-C5D360D4B975}"/>
              </a:ext>
            </a:extLst>
          </p:cNvPr>
          <p:cNvSpPr>
            <a:spLocks noGrp="1"/>
          </p:cNvSpPr>
          <p:nvPr>
            <p:ph idx="1"/>
          </p:nvPr>
        </p:nvSpPr>
        <p:spPr/>
        <p:txBody>
          <a:bodyPr/>
          <a:lstStyle/>
          <a:p>
            <a:endParaRPr lang="nb-NO" dirty="0"/>
          </a:p>
          <a:p>
            <a:endParaRPr lang="nb-NO" dirty="0"/>
          </a:p>
          <a:p>
            <a:pPr marL="0" indent="0">
              <a:buNone/>
            </a:pPr>
            <a:r>
              <a:rPr lang="nb-NO" dirty="0"/>
              <a:t>Dette er den grunnleggende konvensjonen om menneskerettigheter: </a:t>
            </a:r>
          </a:p>
          <a:p>
            <a:pPr marL="0" indent="0">
              <a:buNone/>
            </a:pPr>
            <a:endParaRPr lang="nb-NO" dirty="0"/>
          </a:p>
          <a:p>
            <a:endParaRPr lang="nb-NO" dirty="0"/>
          </a:p>
        </p:txBody>
      </p:sp>
      <p:pic>
        <p:nvPicPr>
          <p:cNvPr id="5" name="Bilde 4">
            <a:extLst>
              <a:ext uri="{FF2B5EF4-FFF2-40B4-BE49-F238E27FC236}">
                <a16:creationId xmlns:a16="http://schemas.microsoft.com/office/drawing/2014/main" id="{CDA08ECC-98F8-411E-8220-9FD7D47793F1}"/>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A09262E5-7CB5-22EF-9961-445D818885B3}"/>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43C1EF48-BFC4-73B4-6046-7139A57059D8}"/>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A7482962-FC87-BBF0-C712-C3E8D9010006}"/>
              </a:ext>
            </a:extLst>
          </p:cNvPr>
          <p:cNvPicPr>
            <a:picLocks noChangeAspect="1"/>
          </p:cNvPicPr>
          <p:nvPr/>
        </p:nvPicPr>
        <p:blipFill>
          <a:blip r:embed="rId6"/>
          <a:stretch>
            <a:fillRect/>
          </a:stretch>
        </p:blipFill>
        <p:spPr>
          <a:xfrm>
            <a:off x="5552316" y="5985648"/>
            <a:ext cx="1087368" cy="853622"/>
          </a:xfrm>
          <a:prstGeom prst="rect">
            <a:avLst/>
          </a:prstGeom>
        </p:spPr>
      </p:pic>
      <p:pic>
        <p:nvPicPr>
          <p:cNvPr id="9" name="Bilde 8" descr="Et bilde som inneholder Font, Grafikk, design, logo&#10;&#10;Automatisk generert beskrivelse">
            <a:extLst>
              <a:ext uri="{FF2B5EF4-FFF2-40B4-BE49-F238E27FC236}">
                <a16:creationId xmlns:a16="http://schemas.microsoft.com/office/drawing/2014/main" id="{0F82F2A6-72E3-D437-03B3-8E0C98790DD1}"/>
              </a:ext>
            </a:extLst>
          </p:cNvPr>
          <p:cNvPicPr>
            <a:picLocks noChangeAspect="1"/>
          </p:cNvPicPr>
          <p:nvPr/>
        </p:nvPicPr>
        <p:blipFill>
          <a:blip r:embed="rId7"/>
          <a:stretch>
            <a:fillRect/>
          </a:stretch>
        </p:blipFill>
        <p:spPr>
          <a:xfrm>
            <a:off x="10322703" y="4175338"/>
            <a:ext cx="1450197" cy="1718043"/>
          </a:xfrm>
          <a:prstGeom prst="rect">
            <a:avLst/>
          </a:prstGeom>
        </p:spPr>
      </p:pic>
    </p:spTree>
    <p:extLst>
      <p:ext uri="{BB962C8B-B14F-4D97-AF65-F5344CB8AC3E}">
        <p14:creationId xmlns:p14="http://schemas.microsoft.com/office/powerpoint/2010/main" val="2194882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C72CF-4BB8-03D5-87E3-564F91B5FA66}"/>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CCE43372-E128-8018-755A-506CB5AAE14A}"/>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CD3726B5-75A0-0371-5C3A-C1997CD6D0A5}"/>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47215BA7-B3AD-F6B1-B1F0-582C6106E44D}"/>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841CE5C4-6FCB-BD9D-6CB3-A13138A93921}"/>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2" name="Tittel 1">
            <a:extLst>
              <a:ext uri="{FF2B5EF4-FFF2-40B4-BE49-F238E27FC236}">
                <a16:creationId xmlns:a16="http://schemas.microsoft.com/office/drawing/2014/main" id="{B3027E2D-1F34-9FC6-FCA4-0DA37033BA59}"/>
              </a:ext>
            </a:extLst>
          </p:cNvPr>
          <p:cNvSpPr>
            <a:spLocks noGrp="1"/>
          </p:cNvSpPr>
          <p:nvPr>
            <p:ph type="title"/>
          </p:nvPr>
        </p:nvSpPr>
        <p:spPr/>
        <p:txBody>
          <a:bodyPr>
            <a:normAutofit/>
          </a:bodyPr>
          <a:lstStyle/>
          <a:p>
            <a:r>
              <a:rPr lang="nb-NO" dirty="0">
                <a:latin typeface="Delicious"/>
              </a:rPr>
              <a:t>Artikkel 16 om frihet fra utnytting, vold og misbruk</a:t>
            </a:r>
          </a:p>
        </p:txBody>
      </p:sp>
      <p:sp>
        <p:nvSpPr>
          <p:cNvPr id="3" name="Plassholder for innhold 2">
            <a:extLst>
              <a:ext uri="{FF2B5EF4-FFF2-40B4-BE49-F238E27FC236}">
                <a16:creationId xmlns:a16="http://schemas.microsoft.com/office/drawing/2014/main" id="{87EFAE11-3A50-8597-DDB9-AC1DFFBC8FCA}"/>
              </a:ext>
            </a:extLst>
          </p:cNvPr>
          <p:cNvSpPr>
            <a:spLocks noGrp="1"/>
          </p:cNvSpPr>
          <p:nvPr>
            <p:ph sz="half" idx="4294967295"/>
          </p:nvPr>
        </p:nvSpPr>
        <p:spPr>
          <a:xfrm>
            <a:off x="838200" y="1825625"/>
            <a:ext cx="7501932" cy="4351338"/>
          </a:xfrm>
        </p:spPr>
        <p:txBody>
          <a:bodyPr>
            <a:normAutofit/>
          </a:bodyPr>
          <a:lstStyle/>
          <a:p>
            <a:endParaRPr lang="nb-NO" sz="1800" b="0" i="0" u="none" strike="noStrike" baseline="0" dirty="0">
              <a:solidFill>
                <a:srgbClr val="000000"/>
              </a:solidFill>
              <a:latin typeface="Myriad Pro"/>
            </a:endParaRPr>
          </a:p>
          <a:p>
            <a:pPr algn="l"/>
            <a:r>
              <a:rPr lang="nb-NO" sz="1800" b="0" i="0" u="none" strike="noStrike" baseline="0" dirty="0">
                <a:solidFill>
                  <a:srgbClr val="000000"/>
                </a:solidFill>
                <a:latin typeface="Myriad Pro"/>
              </a:rPr>
              <a:t>1. Partene skal treffe alle egnede lovgivningsmessige, administrative, sosiale, </a:t>
            </a:r>
            <a:r>
              <a:rPr lang="nb-NO" sz="1800" b="0" i="0" u="none" strike="noStrike" baseline="0" dirty="0" err="1">
                <a:solidFill>
                  <a:srgbClr val="000000"/>
                </a:solidFill>
                <a:latin typeface="Myriad Pro"/>
              </a:rPr>
              <a:t>opplæringsmessige</a:t>
            </a:r>
            <a:r>
              <a:rPr lang="nb-NO" sz="1800" b="0" i="0" u="none" strike="noStrike" baseline="0" dirty="0">
                <a:solidFill>
                  <a:srgbClr val="000000"/>
                </a:solidFill>
                <a:latin typeface="Myriad Pro"/>
              </a:rPr>
              <a:t> og andre hensiktsmessige tiltak for å beskytte mennesker med nedsatt funksjonsevne mot alle former for utnytting, vold og misbruk, både i og utenfor hjemmet, herunder kjønnsbasert utnytting, vold og misbruk. </a:t>
            </a:r>
          </a:p>
          <a:p>
            <a:pPr algn="l"/>
            <a:endParaRPr lang="nb-NO" b="0" dirty="0">
              <a:latin typeface="SourceSansPro-Regular"/>
            </a:endParaRPr>
          </a:p>
        </p:txBody>
      </p:sp>
    </p:spTree>
    <p:extLst>
      <p:ext uri="{BB962C8B-B14F-4D97-AF65-F5344CB8AC3E}">
        <p14:creationId xmlns:p14="http://schemas.microsoft.com/office/powerpoint/2010/main" val="3881952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963B0-8F10-98A5-6991-D1A388F12B92}"/>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A5A747D0-8DDA-4B17-56D8-3EA3697E1345}"/>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3B5A14A7-7030-B0CB-07AC-466F2B82F465}"/>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D49729C4-368F-18EA-873D-EF718B5C26C2}"/>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65E7AC2E-F18A-19B9-BC1A-E85A5EB79AD2}"/>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2" name="Tittel 1">
            <a:extLst>
              <a:ext uri="{FF2B5EF4-FFF2-40B4-BE49-F238E27FC236}">
                <a16:creationId xmlns:a16="http://schemas.microsoft.com/office/drawing/2014/main" id="{144310F1-6E3B-141F-9660-CE2159D44782}"/>
              </a:ext>
            </a:extLst>
          </p:cNvPr>
          <p:cNvSpPr>
            <a:spLocks noGrp="1"/>
          </p:cNvSpPr>
          <p:nvPr>
            <p:ph type="title"/>
          </p:nvPr>
        </p:nvSpPr>
        <p:spPr/>
        <p:txBody>
          <a:bodyPr>
            <a:normAutofit/>
          </a:bodyPr>
          <a:lstStyle/>
          <a:p>
            <a:r>
              <a:rPr lang="nb-NO" dirty="0"/>
              <a:t>Artikkel 17 om vern om personlig integritet</a:t>
            </a:r>
          </a:p>
        </p:txBody>
      </p:sp>
      <p:sp>
        <p:nvSpPr>
          <p:cNvPr id="3" name="Plassholder for innhold 2">
            <a:extLst>
              <a:ext uri="{FF2B5EF4-FFF2-40B4-BE49-F238E27FC236}">
                <a16:creationId xmlns:a16="http://schemas.microsoft.com/office/drawing/2014/main" id="{5A3C2510-C3FD-E60F-2B5E-BB784C79EE22}"/>
              </a:ext>
            </a:extLst>
          </p:cNvPr>
          <p:cNvSpPr>
            <a:spLocks noGrp="1"/>
          </p:cNvSpPr>
          <p:nvPr>
            <p:ph sz="half" idx="4294967295"/>
          </p:nvPr>
        </p:nvSpPr>
        <p:spPr>
          <a:xfrm>
            <a:off x="838200" y="1825625"/>
            <a:ext cx="10144648" cy="4351338"/>
          </a:xfrm>
        </p:spPr>
        <p:txBody>
          <a:bodyPr>
            <a:normAutofit/>
          </a:bodyPr>
          <a:lstStyle/>
          <a:p>
            <a:endParaRPr lang="nb-NO" sz="1800" b="0" i="0" u="none" strike="noStrike" baseline="0" dirty="0">
              <a:solidFill>
                <a:srgbClr val="000000"/>
              </a:solidFill>
              <a:latin typeface="Myriad Pro"/>
            </a:endParaRPr>
          </a:p>
          <a:p>
            <a:endParaRPr lang="nb-NO" sz="1800" b="0" dirty="0">
              <a:solidFill>
                <a:srgbClr val="000000"/>
              </a:solidFill>
              <a:latin typeface="Myriad Pro"/>
            </a:endParaRPr>
          </a:p>
          <a:p>
            <a:endParaRPr lang="nb-NO" sz="1800" b="0" i="0" u="none" strike="noStrike" baseline="0" dirty="0">
              <a:solidFill>
                <a:srgbClr val="000000"/>
              </a:solidFill>
              <a:latin typeface="Myriad Pro"/>
            </a:endParaRPr>
          </a:p>
          <a:p>
            <a:pPr marL="0" indent="0">
              <a:buNone/>
            </a:pPr>
            <a:r>
              <a:rPr lang="nb-NO" sz="2400" b="0" i="0" u="none" strike="noStrike" baseline="0" dirty="0">
                <a:solidFill>
                  <a:schemeClr val="accent6"/>
                </a:solidFill>
                <a:latin typeface="Myriad Pro"/>
              </a:rPr>
              <a:t>Ethvert menneske med nedsatt funksjonsevne har rett til respekt for sin fysiske og psykiske integritet, på lik linje med andre. </a:t>
            </a:r>
            <a:endParaRPr lang="nb-NO" sz="2400" b="0" dirty="0">
              <a:solidFill>
                <a:schemeClr val="accent6"/>
              </a:solidFill>
              <a:latin typeface="SourceSansPro-Regular"/>
            </a:endParaRPr>
          </a:p>
        </p:txBody>
      </p:sp>
    </p:spTree>
    <p:extLst>
      <p:ext uri="{BB962C8B-B14F-4D97-AF65-F5344CB8AC3E}">
        <p14:creationId xmlns:p14="http://schemas.microsoft.com/office/powerpoint/2010/main" val="1711221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2B4EA-E55E-1C3A-F709-580AF66952DF}"/>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71317208-9446-F607-9203-3A6B3E992EDC}"/>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6F494B58-7844-2169-8B53-252808A263B5}"/>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D0BA1545-03D8-14B1-E6FC-CB6F73F516E7}"/>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728BBBFB-E41E-A5A2-767B-AFC0082B0C8E}"/>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2" name="Tittel 1">
            <a:extLst>
              <a:ext uri="{FF2B5EF4-FFF2-40B4-BE49-F238E27FC236}">
                <a16:creationId xmlns:a16="http://schemas.microsoft.com/office/drawing/2014/main" id="{597DA2FF-1405-AC68-A815-6617DC753EB1}"/>
              </a:ext>
            </a:extLst>
          </p:cNvPr>
          <p:cNvSpPr>
            <a:spLocks noGrp="1"/>
          </p:cNvSpPr>
          <p:nvPr>
            <p:ph type="title"/>
          </p:nvPr>
        </p:nvSpPr>
        <p:spPr/>
        <p:txBody>
          <a:bodyPr>
            <a:normAutofit/>
          </a:bodyPr>
          <a:lstStyle/>
          <a:p>
            <a:r>
              <a:rPr lang="nb-NO" dirty="0"/>
              <a:t>Artikkel 22 - Respekt for privatlivet</a:t>
            </a:r>
          </a:p>
        </p:txBody>
      </p:sp>
      <p:sp>
        <p:nvSpPr>
          <p:cNvPr id="3" name="Plassholder for innhold 2">
            <a:extLst>
              <a:ext uri="{FF2B5EF4-FFF2-40B4-BE49-F238E27FC236}">
                <a16:creationId xmlns:a16="http://schemas.microsoft.com/office/drawing/2014/main" id="{7F98EB14-9B5A-F12E-3005-1A6318E2DEBB}"/>
              </a:ext>
            </a:extLst>
          </p:cNvPr>
          <p:cNvSpPr>
            <a:spLocks noGrp="1"/>
          </p:cNvSpPr>
          <p:nvPr>
            <p:ph sz="half" idx="4294967295"/>
          </p:nvPr>
        </p:nvSpPr>
        <p:spPr>
          <a:xfrm>
            <a:off x="838200" y="1825625"/>
            <a:ext cx="10144648" cy="4351338"/>
          </a:xfrm>
        </p:spPr>
        <p:txBody>
          <a:bodyPr>
            <a:normAutofit/>
          </a:bodyPr>
          <a:lstStyle/>
          <a:p>
            <a:endParaRPr lang="nb-NO" sz="1800" b="0" i="0" u="none" strike="noStrike" baseline="0" dirty="0">
              <a:solidFill>
                <a:srgbClr val="000000"/>
              </a:solidFill>
              <a:latin typeface="Myriad Pro"/>
            </a:endParaRPr>
          </a:p>
          <a:p>
            <a:pPr marL="342900" indent="-342900">
              <a:buFont typeface="+mj-lt"/>
              <a:buAutoNum type="arabicPeriod"/>
            </a:pPr>
            <a:r>
              <a:rPr lang="nb-NO" sz="1800" b="0" i="0" u="none" strike="noStrike" baseline="0" dirty="0">
                <a:solidFill>
                  <a:srgbClr val="000000"/>
                </a:solidFill>
                <a:latin typeface="Myriad Pro"/>
              </a:rPr>
              <a:t>Ingen person med nedsatt funksjonsevne skal, uansett bosted eller boform, utsettes for vilkårlige eller ulovlige inngrep i privat- eller familieliv, hjem eller korrespondanse eller andre former for kommunikasjon, eller ulovlige angrep på ære eller omdømme. Mennesker med nedsatt funksjonsevne har rett til lovens beskyttelse mot slike inngrep eller angrep.</a:t>
            </a:r>
          </a:p>
          <a:p>
            <a:pPr marL="342900" indent="-342900">
              <a:buFont typeface="+mj-lt"/>
              <a:buAutoNum type="arabicPeriod"/>
            </a:pPr>
            <a:r>
              <a:rPr lang="nb-NO" sz="1800" b="0" i="0" u="none" strike="noStrike" baseline="0" dirty="0">
                <a:solidFill>
                  <a:srgbClr val="000000"/>
                </a:solidFill>
                <a:latin typeface="Myriad Pro"/>
              </a:rPr>
              <a:t>Partene skal beskytte personopplysninger og opplysninger om helse og rehabilitering for mennesker med nedsatt funksjonsevne, på lik linje med andre. </a:t>
            </a:r>
            <a:endParaRPr lang="nb-NO" sz="1800" b="0" dirty="0">
              <a:solidFill>
                <a:srgbClr val="000000"/>
              </a:solidFill>
              <a:latin typeface="Myriad Pro"/>
            </a:endParaRPr>
          </a:p>
        </p:txBody>
      </p:sp>
    </p:spTree>
    <p:extLst>
      <p:ext uri="{BB962C8B-B14F-4D97-AF65-F5344CB8AC3E}">
        <p14:creationId xmlns:p14="http://schemas.microsoft.com/office/powerpoint/2010/main" val="28636752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3018D-310F-A8F4-B476-15ED0395766E}"/>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3D25AC74-EAD6-B601-3300-A5F7220B919C}"/>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C811682B-0DD1-8435-86EC-D394E29133A2}"/>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343E131C-7A20-B070-0FB8-2C87AA835CE5}"/>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E6E76E0B-6449-9A30-AE8D-2646D08CC2B3}"/>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2" name="Tittel 1">
            <a:extLst>
              <a:ext uri="{FF2B5EF4-FFF2-40B4-BE49-F238E27FC236}">
                <a16:creationId xmlns:a16="http://schemas.microsoft.com/office/drawing/2014/main" id="{6131D9FF-68B0-EAD1-2E03-3628C41DE05C}"/>
              </a:ext>
            </a:extLst>
          </p:cNvPr>
          <p:cNvSpPr>
            <a:spLocks noGrp="1"/>
          </p:cNvSpPr>
          <p:nvPr>
            <p:ph type="title"/>
          </p:nvPr>
        </p:nvSpPr>
        <p:spPr/>
        <p:txBody>
          <a:bodyPr>
            <a:normAutofit/>
          </a:bodyPr>
          <a:lstStyle/>
          <a:p>
            <a:r>
              <a:rPr lang="nb-NO" dirty="0"/>
              <a:t>Bruk verktøykassen</a:t>
            </a:r>
          </a:p>
        </p:txBody>
      </p:sp>
      <p:sp>
        <p:nvSpPr>
          <p:cNvPr id="3" name="Plassholder for innhold 2">
            <a:extLst>
              <a:ext uri="{FF2B5EF4-FFF2-40B4-BE49-F238E27FC236}">
                <a16:creationId xmlns:a16="http://schemas.microsoft.com/office/drawing/2014/main" id="{5905AABE-5563-CDE9-CE47-50C9F3110A09}"/>
              </a:ext>
            </a:extLst>
          </p:cNvPr>
          <p:cNvSpPr>
            <a:spLocks noGrp="1"/>
          </p:cNvSpPr>
          <p:nvPr>
            <p:ph sz="half" idx="4294967295"/>
          </p:nvPr>
        </p:nvSpPr>
        <p:spPr>
          <a:xfrm>
            <a:off x="838200" y="1825625"/>
            <a:ext cx="10144648" cy="4351338"/>
          </a:xfrm>
        </p:spPr>
        <p:txBody>
          <a:bodyPr>
            <a:normAutofit/>
          </a:bodyPr>
          <a:lstStyle/>
          <a:p>
            <a:endParaRPr lang="nb-NO" sz="1800" b="0" dirty="0">
              <a:solidFill>
                <a:srgbClr val="000000"/>
              </a:solidFill>
              <a:latin typeface="Myriad Pro"/>
            </a:endParaRPr>
          </a:p>
          <a:p>
            <a:r>
              <a:rPr lang="nb-NO" sz="1800" b="0" dirty="0">
                <a:solidFill>
                  <a:srgbClr val="000000"/>
                </a:solidFill>
                <a:latin typeface="Myriad Pro"/>
              </a:rPr>
              <a:t>CRPD er en nyttig verktøykasse, uansett </a:t>
            </a:r>
            <a:r>
              <a:rPr lang="nb-NO" sz="1800" b="0" dirty="0" err="1">
                <a:solidFill>
                  <a:srgbClr val="000000"/>
                </a:solidFill>
                <a:latin typeface="Myriad Pro"/>
              </a:rPr>
              <a:t>lovstatus</a:t>
            </a:r>
            <a:endParaRPr lang="nb-NO" sz="1800" b="0" dirty="0">
              <a:solidFill>
                <a:srgbClr val="000000"/>
              </a:solidFill>
              <a:latin typeface="Myriad Pro"/>
            </a:endParaRPr>
          </a:p>
          <a:p>
            <a:r>
              <a:rPr lang="nb-NO" sz="1800" b="0" dirty="0">
                <a:solidFill>
                  <a:srgbClr val="000000"/>
                </a:solidFill>
                <a:latin typeface="Myriad Pro"/>
              </a:rPr>
              <a:t>Man blir ikke populær av å bryte noens menneskerettigheter. Bruk det.</a:t>
            </a:r>
          </a:p>
          <a:p>
            <a:pPr algn="l"/>
            <a:r>
              <a:rPr lang="nb-NO" sz="1800" b="0" i="0" u="none" strike="noStrike" baseline="0" dirty="0">
                <a:latin typeface="SourceSansPro-Regular"/>
              </a:rPr>
              <a:t>Det at en rekke land, inkludert Norge, har ratifisert avtalen, betyr ikke at alle rettighetene blir innfridd av seg selv. Det skjer ikke uten fortsatt rettighetskamp og brukermedvirkning.</a:t>
            </a:r>
            <a:endParaRPr lang="nb-NO" sz="1800" b="0" dirty="0">
              <a:solidFill>
                <a:srgbClr val="000000"/>
              </a:solidFill>
              <a:latin typeface="Myriad Pro"/>
            </a:endParaRPr>
          </a:p>
          <a:p>
            <a:endParaRPr lang="nb-NO" sz="1800" b="0" dirty="0">
              <a:solidFill>
                <a:srgbClr val="000000"/>
              </a:solidFill>
              <a:latin typeface="Myriad Pro"/>
            </a:endParaRPr>
          </a:p>
        </p:txBody>
      </p:sp>
      <p:pic>
        <p:nvPicPr>
          <p:cNvPr id="9" name="Bilde 8" descr="Et bilde som inneholder line, design&#10;&#10;Automatisk generert beskrivelse">
            <a:extLst>
              <a:ext uri="{FF2B5EF4-FFF2-40B4-BE49-F238E27FC236}">
                <a16:creationId xmlns:a16="http://schemas.microsoft.com/office/drawing/2014/main" id="{2C84A354-1D6E-F185-2220-AD39DEE0123C}"/>
              </a:ext>
            </a:extLst>
          </p:cNvPr>
          <p:cNvPicPr>
            <a:picLocks noChangeAspect="1"/>
          </p:cNvPicPr>
          <p:nvPr/>
        </p:nvPicPr>
        <p:blipFill>
          <a:blip r:embed="rId7"/>
          <a:stretch>
            <a:fillRect/>
          </a:stretch>
        </p:blipFill>
        <p:spPr>
          <a:xfrm>
            <a:off x="9133349" y="4017459"/>
            <a:ext cx="2544660" cy="1513216"/>
          </a:xfrm>
          <a:prstGeom prst="rect">
            <a:avLst/>
          </a:prstGeom>
        </p:spPr>
      </p:pic>
    </p:spTree>
    <p:extLst>
      <p:ext uri="{BB962C8B-B14F-4D97-AF65-F5344CB8AC3E}">
        <p14:creationId xmlns:p14="http://schemas.microsoft.com/office/powerpoint/2010/main" val="31681532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26083-7A45-76E4-5CB7-DCC63971B3B3}"/>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AE36FC82-F977-4162-6D4D-7F8AB32BE6C1}"/>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80E17588-ED4B-08D1-4EF4-CAC8036C00E0}"/>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911909A5-E768-3C41-9F58-549B99A689FB}"/>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380EA9AE-A238-2B67-F2F9-75FCFA54EC3B}"/>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3" name="Plassholder for innhold 2">
            <a:extLst>
              <a:ext uri="{FF2B5EF4-FFF2-40B4-BE49-F238E27FC236}">
                <a16:creationId xmlns:a16="http://schemas.microsoft.com/office/drawing/2014/main" id="{B2BE4E94-FBF6-8A4C-2991-A1589FCE23C6}"/>
              </a:ext>
            </a:extLst>
          </p:cNvPr>
          <p:cNvSpPr>
            <a:spLocks noGrp="1"/>
          </p:cNvSpPr>
          <p:nvPr>
            <p:ph sz="half" idx="4294967295"/>
          </p:nvPr>
        </p:nvSpPr>
        <p:spPr>
          <a:xfrm>
            <a:off x="0" y="1825625"/>
            <a:ext cx="10144125" cy="4351338"/>
          </a:xfrm>
        </p:spPr>
        <p:txBody>
          <a:bodyPr>
            <a:normAutofit/>
          </a:bodyPr>
          <a:lstStyle/>
          <a:p>
            <a:endParaRPr lang="nb-NO" sz="1800" b="0" dirty="0">
              <a:solidFill>
                <a:srgbClr val="000000"/>
              </a:solidFill>
              <a:latin typeface="Myriad Pro"/>
            </a:endParaRPr>
          </a:p>
          <a:p>
            <a:endParaRPr lang="nb-NO" sz="1800" b="0" dirty="0">
              <a:solidFill>
                <a:srgbClr val="000000"/>
              </a:solidFill>
              <a:latin typeface="Myriad Pro"/>
            </a:endParaRPr>
          </a:p>
        </p:txBody>
      </p:sp>
      <p:pic>
        <p:nvPicPr>
          <p:cNvPr id="9" name="Bilde 8">
            <a:extLst>
              <a:ext uri="{FF2B5EF4-FFF2-40B4-BE49-F238E27FC236}">
                <a16:creationId xmlns:a16="http://schemas.microsoft.com/office/drawing/2014/main" id="{8D5C98DD-2C5C-7CFA-8D5E-2AFBBF5AAF6E}"/>
              </a:ext>
            </a:extLst>
          </p:cNvPr>
          <p:cNvPicPr>
            <a:picLocks noChangeAspect="1"/>
          </p:cNvPicPr>
          <p:nvPr/>
        </p:nvPicPr>
        <p:blipFill>
          <a:blip r:embed="rId7"/>
          <a:stretch>
            <a:fillRect/>
          </a:stretch>
        </p:blipFill>
        <p:spPr>
          <a:xfrm>
            <a:off x="6684801" y="409308"/>
            <a:ext cx="3459324" cy="4893547"/>
          </a:xfrm>
          <a:prstGeom prst="rect">
            <a:avLst/>
          </a:prstGeom>
        </p:spPr>
      </p:pic>
      <p:pic>
        <p:nvPicPr>
          <p:cNvPr id="11" name="Bilde 10" descr="Et bilde som inneholder tekst, skjermbilde, Font, grafisk design&#10;&#10;Automatisk generert beskrivelse">
            <a:extLst>
              <a:ext uri="{FF2B5EF4-FFF2-40B4-BE49-F238E27FC236}">
                <a16:creationId xmlns:a16="http://schemas.microsoft.com/office/drawing/2014/main" id="{FA726532-E348-A806-20AB-31A6ECEC91B7}"/>
              </a:ext>
            </a:extLst>
          </p:cNvPr>
          <p:cNvPicPr>
            <a:picLocks noChangeAspect="1"/>
          </p:cNvPicPr>
          <p:nvPr/>
        </p:nvPicPr>
        <p:blipFill>
          <a:blip r:embed="rId8"/>
          <a:stretch>
            <a:fillRect/>
          </a:stretch>
        </p:blipFill>
        <p:spPr>
          <a:xfrm>
            <a:off x="2006999" y="409307"/>
            <a:ext cx="3459324" cy="4893547"/>
          </a:xfrm>
          <a:prstGeom prst="rect">
            <a:avLst/>
          </a:prstGeom>
        </p:spPr>
      </p:pic>
    </p:spTree>
    <p:extLst>
      <p:ext uri="{BB962C8B-B14F-4D97-AF65-F5344CB8AC3E}">
        <p14:creationId xmlns:p14="http://schemas.microsoft.com/office/powerpoint/2010/main" val="6915759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075A0-4B0F-F8E6-7E23-568BB6A8F6E7}"/>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F24D9F73-1BA9-6901-9F70-8F8CF7EC1C27}"/>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A2799035-82C5-52E8-4651-E630A980B380}"/>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E182D240-4B01-10FE-AAD8-9CCBBFEA3E21}"/>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6D25CDBD-4185-8328-156F-0E1F8834C7BD}"/>
              </a:ext>
            </a:extLst>
          </p:cNvPr>
          <p:cNvPicPr>
            <a:picLocks noChangeAspect="1"/>
          </p:cNvPicPr>
          <p:nvPr/>
        </p:nvPicPr>
        <p:blipFill>
          <a:blip r:embed="rId6"/>
          <a:stretch>
            <a:fillRect/>
          </a:stretch>
        </p:blipFill>
        <p:spPr>
          <a:xfrm>
            <a:off x="5552316" y="5985648"/>
            <a:ext cx="1087368" cy="853622"/>
          </a:xfrm>
          <a:prstGeom prst="rect">
            <a:avLst/>
          </a:prstGeom>
        </p:spPr>
      </p:pic>
      <p:sp>
        <p:nvSpPr>
          <p:cNvPr id="3" name="Plassholder for innhold 2">
            <a:extLst>
              <a:ext uri="{FF2B5EF4-FFF2-40B4-BE49-F238E27FC236}">
                <a16:creationId xmlns:a16="http://schemas.microsoft.com/office/drawing/2014/main" id="{E0A99529-0C16-617B-1D17-62AD96AD295C}"/>
              </a:ext>
            </a:extLst>
          </p:cNvPr>
          <p:cNvSpPr>
            <a:spLocks noGrp="1"/>
          </p:cNvSpPr>
          <p:nvPr>
            <p:ph sz="half" idx="4294967295"/>
          </p:nvPr>
        </p:nvSpPr>
        <p:spPr>
          <a:xfrm>
            <a:off x="0" y="1825625"/>
            <a:ext cx="10144125" cy="4351338"/>
          </a:xfrm>
        </p:spPr>
        <p:txBody>
          <a:bodyPr>
            <a:normAutofit/>
          </a:bodyPr>
          <a:lstStyle/>
          <a:p>
            <a:endParaRPr lang="nb-NO" sz="1800" b="0" dirty="0">
              <a:solidFill>
                <a:srgbClr val="000000"/>
              </a:solidFill>
              <a:latin typeface="Myriad Pro"/>
            </a:endParaRPr>
          </a:p>
          <a:p>
            <a:endParaRPr lang="nb-NO" sz="1800" b="0" dirty="0">
              <a:solidFill>
                <a:srgbClr val="000000"/>
              </a:solidFill>
              <a:latin typeface="Myriad Pro"/>
            </a:endParaRPr>
          </a:p>
        </p:txBody>
      </p:sp>
      <p:pic>
        <p:nvPicPr>
          <p:cNvPr id="4" name="Bilde 3">
            <a:extLst>
              <a:ext uri="{FF2B5EF4-FFF2-40B4-BE49-F238E27FC236}">
                <a16:creationId xmlns:a16="http://schemas.microsoft.com/office/drawing/2014/main" id="{749AE832-A19B-4C59-5D91-DF8AA152B1AD}"/>
              </a:ext>
            </a:extLst>
          </p:cNvPr>
          <p:cNvPicPr>
            <a:picLocks noChangeAspect="1"/>
          </p:cNvPicPr>
          <p:nvPr/>
        </p:nvPicPr>
        <p:blipFill>
          <a:blip r:embed="rId7"/>
          <a:stretch>
            <a:fillRect/>
          </a:stretch>
        </p:blipFill>
        <p:spPr>
          <a:xfrm>
            <a:off x="2704626" y="1900024"/>
            <a:ext cx="6782747" cy="3057952"/>
          </a:xfrm>
          <a:prstGeom prst="rect">
            <a:avLst/>
          </a:prstGeom>
        </p:spPr>
      </p:pic>
    </p:spTree>
    <p:extLst>
      <p:ext uri="{BB962C8B-B14F-4D97-AF65-F5344CB8AC3E}">
        <p14:creationId xmlns:p14="http://schemas.microsoft.com/office/powerpoint/2010/main" val="4199690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B7C0D7-ECDB-C8C5-14AD-6AD9BE70CEAC}"/>
              </a:ext>
            </a:extLst>
          </p:cNvPr>
          <p:cNvSpPr>
            <a:spLocks noGrp="1"/>
          </p:cNvSpPr>
          <p:nvPr>
            <p:ph type="title"/>
          </p:nvPr>
        </p:nvSpPr>
        <p:spPr/>
        <p:txBody>
          <a:bodyPr/>
          <a:lstStyle/>
          <a:p>
            <a:pPr algn="ctr"/>
            <a:r>
              <a:rPr lang="nb-NO"/>
              <a:t>Utviklet med støtte fra</a:t>
            </a:r>
            <a:endParaRPr lang="nb-NO" dirty="0"/>
          </a:p>
        </p:txBody>
      </p:sp>
      <p:pic>
        <p:nvPicPr>
          <p:cNvPr id="5" name="Bilde 4">
            <a:extLst>
              <a:ext uri="{FF2B5EF4-FFF2-40B4-BE49-F238E27FC236}">
                <a16:creationId xmlns:a16="http://schemas.microsoft.com/office/drawing/2014/main" id="{CDA08ECC-98F8-411E-8220-9FD7D47793F1}"/>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A09262E5-7CB5-22EF-9961-445D818885B3}"/>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43C1EF48-BFC4-73B4-6046-7139A57059D8}"/>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10" name="Bilde 9" descr="Et bilde som inneholder tekst, Font, Grafikk, logo&#10;&#10;Automatisk generert beskrivelse">
            <a:extLst>
              <a:ext uri="{FF2B5EF4-FFF2-40B4-BE49-F238E27FC236}">
                <a16:creationId xmlns:a16="http://schemas.microsoft.com/office/drawing/2014/main" id="{FAB24B9D-205E-19CB-2BBF-0505D148CE09}"/>
              </a:ext>
            </a:extLst>
          </p:cNvPr>
          <p:cNvPicPr>
            <a:picLocks noChangeAspect="1"/>
          </p:cNvPicPr>
          <p:nvPr/>
        </p:nvPicPr>
        <p:blipFill>
          <a:blip r:embed="rId6"/>
          <a:stretch>
            <a:fillRect/>
          </a:stretch>
        </p:blipFill>
        <p:spPr>
          <a:xfrm>
            <a:off x="1684866" y="1886910"/>
            <a:ext cx="8822267" cy="1151467"/>
          </a:xfrm>
          <a:prstGeom prst="rect">
            <a:avLst/>
          </a:prstGeom>
        </p:spPr>
      </p:pic>
      <p:pic>
        <p:nvPicPr>
          <p:cNvPr id="4" name="Bilde 3" descr="Et bilde som inneholder Font, logo, Grafikk, tekst&#10;&#10;Automatisk generert beskrivelse">
            <a:extLst>
              <a:ext uri="{FF2B5EF4-FFF2-40B4-BE49-F238E27FC236}">
                <a16:creationId xmlns:a16="http://schemas.microsoft.com/office/drawing/2014/main" id="{74DAB456-31CD-C182-66B6-F055B14C2240}"/>
              </a:ext>
            </a:extLst>
          </p:cNvPr>
          <p:cNvPicPr>
            <a:picLocks noChangeAspect="1"/>
          </p:cNvPicPr>
          <p:nvPr/>
        </p:nvPicPr>
        <p:blipFill>
          <a:blip r:embed="rId7"/>
          <a:stretch>
            <a:fillRect/>
          </a:stretch>
        </p:blipFill>
        <p:spPr>
          <a:xfrm>
            <a:off x="2877126" y="3641779"/>
            <a:ext cx="6437745" cy="1741550"/>
          </a:xfrm>
          <a:prstGeom prst="rect">
            <a:avLst/>
          </a:prstGeom>
        </p:spPr>
      </p:pic>
      <p:pic>
        <p:nvPicPr>
          <p:cNvPr id="3" name="Bilde 2" descr="Et bilde som inneholder Grafikk, Font, clip art, design&#10;&#10;Automatisk generert beskrivelse">
            <a:extLst>
              <a:ext uri="{FF2B5EF4-FFF2-40B4-BE49-F238E27FC236}">
                <a16:creationId xmlns:a16="http://schemas.microsoft.com/office/drawing/2014/main" id="{CFF08B31-F6E7-2DA6-C1CC-4566F4B0A8E8}"/>
              </a:ext>
            </a:extLst>
          </p:cNvPr>
          <p:cNvPicPr>
            <a:picLocks noChangeAspect="1"/>
          </p:cNvPicPr>
          <p:nvPr/>
        </p:nvPicPr>
        <p:blipFill>
          <a:blip r:embed="rId8"/>
          <a:stretch>
            <a:fillRect/>
          </a:stretch>
        </p:blipFill>
        <p:spPr>
          <a:xfrm>
            <a:off x="5552314" y="6004378"/>
            <a:ext cx="1087368" cy="853622"/>
          </a:xfrm>
          <a:prstGeom prst="rect">
            <a:avLst/>
          </a:prstGeom>
        </p:spPr>
      </p:pic>
    </p:spTree>
    <p:extLst>
      <p:ext uri="{BB962C8B-B14F-4D97-AF65-F5344CB8AC3E}">
        <p14:creationId xmlns:p14="http://schemas.microsoft.com/office/powerpoint/2010/main" val="3948142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B7C0D7-ECDB-C8C5-14AD-6AD9BE70CEAC}"/>
              </a:ext>
            </a:extLst>
          </p:cNvPr>
          <p:cNvSpPr>
            <a:spLocks noGrp="1"/>
          </p:cNvSpPr>
          <p:nvPr>
            <p:ph type="title"/>
          </p:nvPr>
        </p:nvSpPr>
        <p:spPr/>
        <p:txBody>
          <a:bodyPr/>
          <a:lstStyle/>
          <a:p>
            <a:r>
              <a:rPr lang="nb-NO" dirty="0"/>
              <a:t>Flere konvensjoner</a:t>
            </a:r>
          </a:p>
        </p:txBody>
      </p:sp>
      <p:sp>
        <p:nvSpPr>
          <p:cNvPr id="3" name="Plassholder for innhold 2">
            <a:extLst>
              <a:ext uri="{FF2B5EF4-FFF2-40B4-BE49-F238E27FC236}">
                <a16:creationId xmlns:a16="http://schemas.microsoft.com/office/drawing/2014/main" id="{5749A2F2-0248-6429-CBF2-C5D360D4B975}"/>
              </a:ext>
            </a:extLst>
          </p:cNvPr>
          <p:cNvSpPr>
            <a:spLocks noGrp="1"/>
          </p:cNvSpPr>
          <p:nvPr>
            <p:ph idx="1"/>
          </p:nvPr>
        </p:nvSpPr>
        <p:spPr/>
        <p:txBody>
          <a:bodyPr/>
          <a:lstStyle/>
          <a:p>
            <a:pPr marL="0" indent="0">
              <a:buNone/>
            </a:pPr>
            <a:endParaRPr lang="nb-NO" sz="1800" b="0" dirty="0">
              <a:latin typeface="SourceSansPro-Regular"/>
            </a:endParaRPr>
          </a:p>
          <a:p>
            <a:r>
              <a:rPr lang="nb-NO" b="0" i="0" u="none" strike="noStrike" baseline="0" dirty="0">
                <a:latin typeface="SourceSansPro-Regular"/>
              </a:rPr>
              <a:t>Rasediskrimineringskonvensjonen vedtatt 1965</a:t>
            </a:r>
          </a:p>
          <a:p>
            <a:r>
              <a:rPr lang="nb-NO" b="0" i="0" u="none" strike="noStrike" baseline="0" dirty="0">
                <a:latin typeface="SourceSansPro-Regular"/>
              </a:rPr>
              <a:t>Kvinnekonvensjonen vedtatt 1979</a:t>
            </a:r>
          </a:p>
          <a:p>
            <a:r>
              <a:rPr lang="nb-NO" b="0" i="0" u="none" strike="noStrike" baseline="0" dirty="0">
                <a:latin typeface="SourceSansPro-Regular"/>
              </a:rPr>
              <a:t>Torturkonvensjonen vedtatt 1984</a:t>
            </a:r>
          </a:p>
          <a:p>
            <a:r>
              <a:rPr lang="nb-NO" b="0" i="0" u="none" strike="noStrike" baseline="0" dirty="0">
                <a:latin typeface="SourceSansPro-Regular"/>
              </a:rPr>
              <a:t>Barnekonvensjonen vedtatt 1989</a:t>
            </a:r>
          </a:p>
          <a:p>
            <a:r>
              <a:rPr lang="nb-NO" b="0" i="0" u="none" strike="noStrike" baseline="0" dirty="0">
                <a:latin typeface="SourceSansPro-Regular"/>
              </a:rPr>
              <a:t>Fremmedarbeiderkonvensjonen vedtatt 1990</a:t>
            </a:r>
            <a:endParaRPr lang="nb-NO" dirty="0"/>
          </a:p>
        </p:txBody>
      </p:sp>
      <p:pic>
        <p:nvPicPr>
          <p:cNvPr id="5" name="Bilde 4">
            <a:extLst>
              <a:ext uri="{FF2B5EF4-FFF2-40B4-BE49-F238E27FC236}">
                <a16:creationId xmlns:a16="http://schemas.microsoft.com/office/drawing/2014/main" id="{CDA08ECC-98F8-411E-8220-9FD7D47793F1}"/>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A09262E5-7CB5-22EF-9961-445D818885B3}"/>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43C1EF48-BFC4-73B4-6046-7139A57059D8}"/>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A7482962-FC87-BBF0-C712-C3E8D9010006}"/>
              </a:ext>
            </a:extLst>
          </p:cNvPr>
          <p:cNvPicPr>
            <a:picLocks noChangeAspect="1"/>
          </p:cNvPicPr>
          <p:nvPr/>
        </p:nvPicPr>
        <p:blipFill>
          <a:blip r:embed="rId6"/>
          <a:stretch>
            <a:fillRect/>
          </a:stretch>
        </p:blipFill>
        <p:spPr>
          <a:xfrm>
            <a:off x="5552316" y="5985648"/>
            <a:ext cx="1087368" cy="853622"/>
          </a:xfrm>
          <a:prstGeom prst="rect">
            <a:avLst/>
          </a:prstGeom>
        </p:spPr>
      </p:pic>
      <p:pic>
        <p:nvPicPr>
          <p:cNvPr id="9" name="Bilde 8" descr="Et bilde som inneholder Font, Grafikk, design, logo&#10;&#10;Automatisk generert beskrivelse">
            <a:extLst>
              <a:ext uri="{FF2B5EF4-FFF2-40B4-BE49-F238E27FC236}">
                <a16:creationId xmlns:a16="http://schemas.microsoft.com/office/drawing/2014/main" id="{88221C0B-03C7-BE40-43C6-7FE5D3CAD749}"/>
              </a:ext>
            </a:extLst>
          </p:cNvPr>
          <p:cNvPicPr>
            <a:picLocks noChangeAspect="1"/>
          </p:cNvPicPr>
          <p:nvPr/>
        </p:nvPicPr>
        <p:blipFill>
          <a:blip r:embed="rId7"/>
          <a:stretch>
            <a:fillRect/>
          </a:stretch>
        </p:blipFill>
        <p:spPr>
          <a:xfrm>
            <a:off x="10189029" y="4048333"/>
            <a:ext cx="1488980" cy="1763990"/>
          </a:xfrm>
          <a:prstGeom prst="rect">
            <a:avLst/>
          </a:prstGeom>
        </p:spPr>
      </p:pic>
    </p:spTree>
    <p:extLst>
      <p:ext uri="{BB962C8B-B14F-4D97-AF65-F5344CB8AC3E}">
        <p14:creationId xmlns:p14="http://schemas.microsoft.com/office/powerpoint/2010/main" val="3893550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B7C0D7-ECDB-C8C5-14AD-6AD9BE70CEAC}"/>
              </a:ext>
            </a:extLst>
          </p:cNvPr>
          <p:cNvSpPr>
            <a:spLocks noGrp="1"/>
          </p:cNvSpPr>
          <p:nvPr>
            <p:ph type="title"/>
          </p:nvPr>
        </p:nvSpPr>
        <p:spPr/>
        <p:txBody>
          <a:bodyPr>
            <a:normAutofit/>
          </a:bodyPr>
          <a:lstStyle/>
          <a:p>
            <a:pPr algn="l"/>
            <a:r>
              <a:rPr lang="nb-NO" sz="4400" b="0" i="0" u="none" strike="noStrike" baseline="0" dirty="0">
                <a:latin typeface="SourceSansPro-Regular"/>
              </a:rPr>
              <a:t>Typer menneskerettigheter</a:t>
            </a:r>
          </a:p>
        </p:txBody>
      </p:sp>
      <p:sp>
        <p:nvSpPr>
          <p:cNvPr id="3" name="Plassholder for innhold 2">
            <a:extLst>
              <a:ext uri="{FF2B5EF4-FFF2-40B4-BE49-F238E27FC236}">
                <a16:creationId xmlns:a16="http://schemas.microsoft.com/office/drawing/2014/main" id="{5749A2F2-0248-6429-CBF2-C5D360D4B975}"/>
              </a:ext>
            </a:extLst>
          </p:cNvPr>
          <p:cNvSpPr>
            <a:spLocks noGrp="1"/>
          </p:cNvSpPr>
          <p:nvPr>
            <p:ph idx="1"/>
          </p:nvPr>
        </p:nvSpPr>
        <p:spPr>
          <a:xfrm>
            <a:off x="838200" y="1825625"/>
            <a:ext cx="10515600" cy="4168330"/>
          </a:xfrm>
        </p:spPr>
        <p:txBody>
          <a:bodyPr>
            <a:normAutofit fontScale="77500" lnSpcReduction="20000"/>
          </a:bodyPr>
          <a:lstStyle/>
          <a:p>
            <a:pPr marL="342900" lvl="0" indent="-342900">
              <a:lnSpc>
                <a:spcPct val="107000"/>
              </a:lnSpc>
              <a:spcAft>
                <a:spcPts val="800"/>
              </a:spcAft>
              <a:buFont typeface="Symbol" panose="05050102010706020507" pitchFamily="18" charset="2"/>
              <a:buChar char=""/>
              <a:tabLst>
                <a:tab pos="457200" algn="l"/>
              </a:tabLst>
            </a:pPr>
            <a:r>
              <a:rPr lang="nb-NO" sz="2800" kern="100" dirty="0">
                <a:effectLst/>
                <a:latin typeface="Calibri" panose="020F0502020204030204" pitchFamily="34" charset="0"/>
                <a:ea typeface="Calibri" panose="020F0502020204030204" pitchFamily="34" charset="0"/>
                <a:cs typeface="Times New Roman" panose="02020603050405020304" pitchFamily="18" charset="0"/>
              </a:rPr>
              <a:t>Sivile rettigheter: rettigheter som skal sikre menneskers fysiske og mentale integritet og sikkerhet. Eks. retten til liv, forbud mot tortur, tankefrihet, ytringsfrihet og bevegelsesfrihet. </a:t>
            </a:r>
          </a:p>
          <a:p>
            <a:pPr marL="342900" lvl="0" indent="-342900">
              <a:lnSpc>
                <a:spcPct val="107000"/>
              </a:lnSpc>
              <a:spcAft>
                <a:spcPts val="800"/>
              </a:spcAft>
              <a:buFont typeface="Symbol" panose="05050102010706020507" pitchFamily="18" charset="2"/>
              <a:buChar char=""/>
              <a:tabLst>
                <a:tab pos="457200" algn="l"/>
              </a:tabLst>
            </a:pPr>
            <a:r>
              <a:rPr lang="nb-NO" sz="2800" kern="100" dirty="0">
                <a:effectLst/>
                <a:latin typeface="Calibri" panose="020F0502020204030204" pitchFamily="34" charset="0"/>
                <a:ea typeface="Calibri" panose="020F0502020204030204" pitchFamily="34" charset="0"/>
                <a:cs typeface="Times New Roman" panose="02020603050405020304" pitchFamily="18" charset="0"/>
              </a:rPr>
              <a:t>Politiske rettigheter: rettferdighet i loven (rettferdig rettergang, rettferdig prosess); rettigheter til deltakelse i det sivile samfunn og politikk – eks organisasjonsfrihet, stemmeretten. </a:t>
            </a:r>
          </a:p>
          <a:p>
            <a:pPr marL="342900" lvl="0" indent="-342900">
              <a:lnSpc>
                <a:spcPct val="107000"/>
              </a:lnSpc>
              <a:spcAft>
                <a:spcPts val="800"/>
              </a:spcAft>
              <a:buFont typeface="Symbol" panose="05050102010706020507" pitchFamily="18" charset="2"/>
              <a:buChar char=""/>
              <a:tabLst>
                <a:tab pos="457200" algn="l"/>
              </a:tabLst>
            </a:pPr>
            <a:r>
              <a:rPr lang="nb-NO" sz="2800" kern="100" dirty="0">
                <a:effectLst/>
                <a:latin typeface="Calibri" panose="020F0502020204030204" pitchFamily="34" charset="0"/>
                <a:ea typeface="Calibri" panose="020F0502020204030204" pitchFamily="34" charset="0"/>
                <a:cs typeface="Times New Roman" panose="02020603050405020304" pitchFamily="18" charset="0"/>
              </a:rPr>
              <a:t>Sosiale rettigheter: har rett på en tilfredsstillende levestandard (mat, bolig, helse, utdanning) </a:t>
            </a:r>
          </a:p>
          <a:p>
            <a:pPr marL="342900" lvl="0" indent="-342900">
              <a:lnSpc>
                <a:spcPct val="107000"/>
              </a:lnSpc>
              <a:spcAft>
                <a:spcPts val="800"/>
              </a:spcAft>
              <a:buFont typeface="Symbol" panose="05050102010706020507" pitchFamily="18" charset="2"/>
              <a:buChar char=""/>
              <a:tabLst>
                <a:tab pos="457200" algn="l"/>
              </a:tabLst>
            </a:pPr>
            <a:r>
              <a:rPr lang="nb-NO" sz="2800" kern="100" dirty="0">
                <a:effectLst/>
                <a:latin typeface="Calibri" panose="020F0502020204030204" pitchFamily="34" charset="0"/>
                <a:ea typeface="Calibri" panose="020F0502020204030204" pitchFamily="34" charset="0"/>
                <a:cs typeface="Times New Roman" panose="02020603050405020304" pitchFamily="18" charset="0"/>
              </a:rPr>
              <a:t>Økonomiske rettigheter: retten til arbeid og god arbeidsvilkår</a:t>
            </a:r>
          </a:p>
          <a:p>
            <a:pPr marL="342900" lvl="0" indent="-342900">
              <a:lnSpc>
                <a:spcPct val="107000"/>
              </a:lnSpc>
              <a:spcAft>
                <a:spcPts val="800"/>
              </a:spcAft>
              <a:buFont typeface="Symbol" panose="05050102010706020507" pitchFamily="18" charset="2"/>
              <a:buChar char=""/>
              <a:tabLst>
                <a:tab pos="457200" algn="l"/>
              </a:tabLst>
            </a:pPr>
            <a:r>
              <a:rPr lang="nb-NO" sz="2800" kern="100" dirty="0">
                <a:effectLst/>
                <a:latin typeface="Calibri" panose="020F0502020204030204" pitchFamily="34" charset="0"/>
                <a:ea typeface="Calibri" panose="020F0502020204030204" pitchFamily="34" charset="0"/>
                <a:cs typeface="Times New Roman" panose="02020603050405020304" pitchFamily="18" charset="0"/>
              </a:rPr>
              <a:t>Kulturelle rettigheter: rett til å delta i det kulturelle liv</a:t>
            </a:r>
          </a:p>
          <a:p>
            <a:pPr marL="0" indent="0" algn="l">
              <a:buNone/>
            </a:pPr>
            <a:endParaRPr lang="nb-NO" sz="2800" b="0" i="1" u="none" strike="noStrike" baseline="0" dirty="0">
              <a:solidFill>
                <a:schemeClr val="tx2"/>
              </a:solidFill>
              <a:latin typeface="SourceSansPro-It"/>
            </a:endParaRPr>
          </a:p>
        </p:txBody>
      </p:sp>
      <p:pic>
        <p:nvPicPr>
          <p:cNvPr id="5" name="Bilde 4">
            <a:extLst>
              <a:ext uri="{FF2B5EF4-FFF2-40B4-BE49-F238E27FC236}">
                <a16:creationId xmlns:a16="http://schemas.microsoft.com/office/drawing/2014/main" id="{CDA08ECC-98F8-411E-8220-9FD7D47793F1}"/>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A09262E5-7CB5-22EF-9961-445D818885B3}"/>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43C1EF48-BFC4-73B4-6046-7139A57059D8}"/>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A7482962-FC87-BBF0-C712-C3E8D9010006}"/>
              </a:ext>
            </a:extLst>
          </p:cNvPr>
          <p:cNvPicPr>
            <a:picLocks noChangeAspect="1"/>
          </p:cNvPicPr>
          <p:nvPr/>
        </p:nvPicPr>
        <p:blipFill>
          <a:blip r:embed="rId6"/>
          <a:stretch>
            <a:fillRect/>
          </a:stretch>
        </p:blipFill>
        <p:spPr>
          <a:xfrm>
            <a:off x="5552316" y="5985648"/>
            <a:ext cx="1087368" cy="853622"/>
          </a:xfrm>
          <a:prstGeom prst="rect">
            <a:avLst/>
          </a:prstGeom>
        </p:spPr>
      </p:pic>
    </p:spTree>
    <p:extLst>
      <p:ext uri="{BB962C8B-B14F-4D97-AF65-F5344CB8AC3E}">
        <p14:creationId xmlns:p14="http://schemas.microsoft.com/office/powerpoint/2010/main" val="3422563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ssholder for innhold 8">
            <a:extLst>
              <a:ext uri="{FF2B5EF4-FFF2-40B4-BE49-F238E27FC236}">
                <a16:creationId xmlns:a16="http://schemas.microsoft.com/office/drawing/2014/main" id="{877B876C-0CB0-F043-F690-F52E7A753C7E}"/>
              </a:ext>
            </a:extLst>
          </p:cNvPr>
          <p:cNvPicPr>
            <a:picLocks noGrp="1" noChangeAspect="1"/>
          </p:cNvPicPr>
          <p:nvPr>
            <p:ph idx="4294967295"/>
          </p:nvPr>
        </p:nvPicPr>
        <p:blipFill>
          <a:blip r:embed="rId3"/>
          <a:stretch>
            <a:fillRect/>
          </a:stretch>
        </p:blipFill>
        <p:spPr>
          <a:xfrm>
            <a:off x="2671003" y="1751990"/>
            <a:ext cx="5762625" cy="2449512"/>
          </a:xfrm>
        </p:spPr>
      </p:pic>
      <p:pic>
        <p:nvPicPr>
          <p:cNvPr id="5" name="Bilde 4">
            <a:extLst>
              <a:ext uri="{FF2B5EF4-FFF2-40B4-BE49-F238E27FC236}">
                <a16:creationId xmlns:a16="http://schemas.microsoft.com/office/drawing/2014/main" id="{CDA08ECC-98F8-411E-8220-9FD7D47793F1}"/>
              </a:ext>
            </a:extLst>
          </p:cNvPr>
          <p:cNvPicPr>
            <a:picLocks noChangeAspect="1"/>
          </p:cNvPicPr>
          <p:nvPr/>
        </p:nvPicPr>
        <p:blipFill>
          <a:blip r:embed="rId4"/>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A09262E5-7CB5-22EF-9961-445D818885B3}"/>
              </a:ext>
            </a:extLst>
          </p:cNvPr>
          <p:cNvPicPr>
            <a:picLocks noChangeAspect="1"/>
          </p:cNvPicPr>
          <p:nvPr/>
        </p:nvPicPr>
        <p:blipFill>
          <a:blip r:embed="rId5"/>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43C1EF48-BFC4-73B4-6046-7139A57059D8}"/>
              </a:ext>
            </a:extLst>
          </p:cNvPr>
          <p:cNvPicPr>
            <a:picLocks noChangeAspect="1"/>
          </p:cNvPicPr>
          <p:nvPr/>
        </p:nvPicPr>
        <p:blipFill>
          <a:blip r:embed="rId6"/>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A7482962-FC87-BBF0-C712-C3E8D9010006}"/>
              </a:ext>
            </a:extLst>
          </p:cNvPr>
          <p:cNvPicPr>
            <a:picLocks noChangeAspect="1"/>
          </p:cNvPicPr>
          <p:nvPr/>
        </p:nvPicPr>
        <p:blipFill>
          <a:blip r:embed="rId7"/>
          <a:stretch>
            <a:fillRect/>
          </a:stretch>
        </p:blipFill>
        <p:spPr>
          <a:xfrm>
            <a:off x="5552316" y="5985648"/>
            <a:ext cx="1087368" cy="853622"/>
          </a:xfrm>
          <a:prstGeom prst="rect">
            <a:avLst/>
          </a:prstGeom>
        </p:spPr>
      </p:pic>
    </p:spTree>
    <p:extLst>
      <p:ext uri="{BB962C8B-B14F-4D97-AF65-F5344CB8AC3E}">
        <p14:creationId xmlns:p14="http://schemas.microsoft.com/office/powerpoint/2010/main" val="4240250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B7C0D7-ECDB-C8C5-14AD-6AD9BE70CEAC}"/>
              </a:ext>
            </a:extLst>
          </p:cNvPr>
          <p:cNvSpPr>
            <a:spLocks noGrp="1"/>
          </p:cNvSpPr>
          <p:nvPr>
            <p:ph type="title"/>
          </p:nvPr>
        </p:nvSpPr>
        <p:spPr/>
        <p:txBody>
          <a:bodyPr/>
          <a:lstStyle/>
          <a:p>
            <a:r>
              <a:rPr lang="nb-NO" dirty="0"/>
              <a:t>Paradigmeskiftet</a:t>
            </a:r>
          </a:p>
        </p:txBody>
      </p:sp>
      <p:pic>
        <p:nvPicPr>
          <p:cNvPr id="9" name="Plassholder for innhold 8">
            <a:extLst>
              <a:ext uri="{FF2B5EF4-FFF2-40B4-BE49-F238E27FC236}">
                <a16:creationId xmlns:a16="http://schemas.microsoft.com/office/drawing/2014/main" id="{9AE6518F-5233-F99F-7995-32C4678C24A9}"/>
              </a:ext>
            </a:extLst>
          </p:cNvPr>
          <p:cNvPicPr>
            <a:picLocks noGrp="1" noChangeAspect="1"/>
          </p:cNvPicPr>
          <p:nvPr>
            <p:ph idx="1"/>
          </p:nvPr>
        </p:nvPicPr>
        <p:blipFill>
          <a:blip r:embed="rId3"/>
          <a:stretch>
            <a:fillRect/>
          </a:stretch>
        </p:blipFill>
        <p:spPr>
          <a:xfrm>
            <a:off x="2623718" y="1986408"/>
            <a:ext cx="6763694" cy="2743583"/>
          </a:xfrm>
        </p:spPr>
      </p:pic>
      <p:pic>
        <p:nvPicPr>
          <p:cNvPr id="5" name="Bilde 4">
            <a:extLst>
              <a:ext uri="{FF2B5EF4-FFF2-40B4-BE49-F238E27FC236}">
                <a16:creationId xmlns:a16="http://schemas.microsoft.com/office/drawing/2014/main" id="{CDA08ECC-98F8-411E-8220-9FD7D47793F1}"/>
              </a:ext>
            </a:extLst>
          </p:cNvPr>
          <p:cNvPicPr>
            <a:picLocks noChangeAspect="1"/>
          </p:cNvPicPr>
          <p:nvPr/>
        </p:nvPicPr>
        <p:blipFill>
          <a:blip r:embed="rId4"/>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A09262E5-7CB5-22EF-9961-445D818885B3}"/>
              </a:ext>
            </a:extLst>
          </p:cNvPr>
          <p:cNvPicPr>
            <a:picLocks noChangeAspect="1"/>
          </p:cNvPicPr>
          <p:nvPr/>
        </p:nvPicPr>
        <p:blipFill>
          <a:blip r:embed="rId5"/>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43C1EF48-BFC4-73B4-6046-7139A57059D8}"/>
              </a:ext>
            </a:extLst>
          </p:cNvPr>
          <p:cNvPicPr>
            <a:picLocks noChangeAspect="1"/>
          </p:cNvPicPr>
          <p:nvPr/>
        </p:nvPicPr>
        <p:blipFill>
          <a:blip r:embed="rId6"/>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A7482962-FC87-BBF0-C712-C3E8D9010006}"/>
              </a:ext>
            </a:extLst>
          </p:cNvPr>
          <p:cNvPicPr>
            <a:picLocks noChangeAspect="1"/>
          </p:cNvPicPr>
          <p:nvPr/>
        </p:nvPicPr>
        <p:blipFill>
          <a:blip r:embed="rId7"/>
          <a:stretch>
            <a:fillRect/>
          </a:stretch>
        </p:blipFill>
        <p:spPr>
          <a:xfrm>
            <a:off x="5552316" y="5985648"/>
            <a:ext cx="1087368" cy="853622"/>
          </a:xfrm>
          <a:prstGeom prst="rect">
            <a:avLst/>
          </a:prstGeom>
        </p:spPr>
      </p:pic>
    </p:spTree>
    <p:extLst>
      <p:ext uri="{BB962C8B-B14F-4D97-AF65-F5344CB8AC3E}">
        <p14:creationId xmlns:p14="http://schemas.microsoft.com/office/powerpoint/2010/main" val="1806437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CDA08ECC-98F8-411E-8220-9FD7D47793F1}"/>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A09262E5-7CB5-22EF-9961-445D818885B3}"/>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43C1EF48-BFC4-73B4-6046-7139A57059D8}"/>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A7482962-FC87-BBF0-C712-C3E8D9010006}"/>
              </a:ext>
            </a:extLst>
          </p:cNvPr>
          <p:cNvPicPr>
            <a:picLocks noChangeAspect="1"/>
          </p:cNvPicPr>
          <p:nvPr/>
        </p:nvPicPr>
        <p:blipFill>
          <a:blip r:embed="rId6"/>
          <a:stretch>
            <a:fillRect/>
          </a:stretch>
        </p:blipFill>
        <p:spPr>
          <a:xfrm>
            <a:off x="5552316" y="5985648"/>
            <a:ext cx="1087368" cy="853622"/>
          </a:xfrm>
          <a:prstGeom prst="rect">
            <a:avLst/>
          </a:prstGeom>
        </p:spPr>
      </p:pic>
      <p:pic>
        <p:nvPicPr>
          <p:cNvPr id="9" name="Bilde 8">
            <a:extLst>
              <a:ext uri="{FF2B5EF4-FFF2-40B4-BE49-F238E27FC236}">
                <a16:creationId xmlns:a16="http://schemas.microsoft.com/office/drawing/2014/main" id="{FE1D6D22-05A7-F6E1-1D86-1A9F18DBBB41}"/>
              </a:ext>
            </a:extLst>
          </p:cNvPr>
          <p:cNvPicPr>
            <a:picLocks noChangeAspect="1"/>
          </p:cNvPicPr>
          <p:nvPr/>
        </p:nvPicPr>
        <p:blipFill>
          <a:blip r:embed="rId7"/>
          <a:stretch>
            <a:fillRect/>
          </a:stretch>
        </p:blipFill>
        <p:spPr>
          <a:xfrm>
            <a:off x="2859121" y="291404"/>
            <a:ext cx="6473757" cy="5496448"/>
          </a:xfrm>
          <a:prstGeom prst="rect">
            <a:avLst/>
          </a:prstGeom>
        </p:spPr>
      </p:pic>
    </p:spTree>
    <p:extLst>
      <p:ext uri="{BB962C8B-B14F-4D97-AF65-F5344CB8AC3E}">
        <p14:creationId xmlns:p14="http://schemas.microsoft.com/office/powerpoint/2010/main" val="187097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75263-66F8-048A-02B4-32A3CC078EB6}"/>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E89BE649-CEF9-886E-B6FD-58A89C2E227C}"/>
              </a:ext>
            </a:extLst>
          </p:cNvPr>
          <p:cNvPicPr>
            <a:picLocks noChangeAspect="1"/>
          </p:cNvPicPr>
          <p:nvPr/>
        </p:nvPicPr>
        <p:blipFill>
          <a:blip r:embed="rId3"/>
          <a:stretch>
            <a:fillRect/>
          </a:stretch>
        </p:blipFill>
        <p:spPr>
          <a:xfrm>
            <a:off x="0" y="5986732"/>
            <a:ext cx="12192000" cy="874108"/>
          </a:xfrm>
          <a:prstGeom prst="rect">
            <a:avLst/>
          </a:prstGeom>
        </p:spPr>
      </p:pic>
      <p:pic>
        <p:nvPicPr>
          <p:cNvPr id="6" name="Bilde 5" descr="Et bilde som inneholder tekst, Font, logo, Grafikk&#10;&#10;Automatisk generert beskrivelse">
            <a:extLst>
              <a:ext uri="{FF2B5EF4-FFF2-40B4-BE49-F238E27FC236}">
                <a16:creationId xmlns:a16="http://schemas.microsoft.com/office/drawing/2014/main" id="{8D0AD985-40F1-9B81-1253-5D2E604BD7F6}"/>
              </a:ext>
            </a:extLst>
          </p:cNvPr>
          <p:cNvPicPr>
            <a:picLocks noChangeAspect="1"/>
          </p:cNvPicPr>
          <p:nvPr/>
        </p:nvPicPr>
        <p:blipFill>
          <a:blip r:embed="rId4"/>
          <a:stretch>
            <a:fillRect/>
          </a:stretch>
        </p:blipFill>
        <p:spPr>
          <a:xfrm>
            <a:off x="513991" y="5993955"/>
            <a:ext cx="900742" cy="864045"/>
          </a:xfrm>
          <a:prstGeom prst="rect">
            <a:avLst/>
          </a:prstGeom>
        </p:spPr>
      </p:pic>
      <p:pic>
        <p:nvPicPr>
          <p:cNvPr id="8" name="Bilde 7" descr="Et bilde som inneholder Font, tekst, Grafikk, logo&#10;&#10;Automatisk generert beskrivelse">
            <a:extLst>
              <a:ext uri="{FF2B5EF4-FFF2-40B4-BE49-F238E27FC236}">
                <a16:creationId xmlns:a16="http://schemas.microsoft.com/office/drawing/2014/main" id="{ACBDCA86-FDD6-1C6F-8D63-38971CE7F303}"/>
              </a:ext>
            </a:extLst>
          </p:cNvPr>
          <p:cNvPicPr>
            <a:picLocks noChangeAspect="1"/>
          </p:cNvPicPr>
          <p:nvPr/>
        </p:nvPicPr>
        <p:blipFill>
          <a:blip r:embed="rId5"/>
          <a:stretch>
            <a:fillRect/>
          </a:stretch>
        </p:blipFill>
        <p:spPr>
          <a:xfrm>
            <a:off x="10059390" y="6182954"/>
            <a:ext cx="1618619" cy="459011"/>
          </a:xfrm>
          <a:prstGeom prst="rect">
            <a:avLst/>
          </a:prstGeom>
        </p:spPr>
      </p:pic>
      <p:pic>
        <p:nvPicPr>
          <p:cNvPr id="7" name="Bilde 6" descr="Et bilde som inneholder Grafikk, Font, clip art, design&#10;&#10;Automatisk generert beskrivelse">
            <a:extLst>
              <a:ext uri="{FF2B5EF4-FFF2-40B4-BE49-F238E27FC236}">
                <a16:creationId xmlns:a16="http://schemas.microsoft.com/office/drawing/2014/main" id="{5EF24861-A823-3537-B2F2-F5543BC866CD}"/>
              </a:ext>
            </a:extLst>
          </p:cNvPr>
          <p:cNvPicPr>
            <a:picLocks noChangeAspect="1"/>
          </p:cNvPicPr>
          <p:nvPr/>
        </p:nvPicPr>
        <p:blipFill>
          <a:blip r:embed="rId6"/>
          <a:stretch>
            <a:fillRect/>
          </a:stretch>
        </p:blipFill>
        <p:spPr>
          <a:xfrm>
            <a:off x="5552316" y="5985648"/>
            <a:ext cx="1087368" cy="853622"/>
          </a:xfrm>
          <a:prstGeom prst="rect">
            <a:avLst/>
          </a:prstGeom>
        </p:spPr>
      </p:pic>
      <p:pic>
        <p:nvPicPr>
          <p:cNvPr id="10" name="Bilde 9">
            <a:extLst>
              <a:ext uri="{FF2B5EF4-FFF2-40B4-BE49-F238E27FC236}">
                <a16:creationId xmlns:a16="http://schemas.microsoft.com/office/drawing/2014/main" id="{1327FD1A-2D60-2EBD-DFC0-9086442D7110}"/>
              </a:ext>
            </a:extLst>
          </p:cNvPr>
          <p:cNvPicPr>
            <a:picLocks noChangeAspect="1"/>
          </p:cNvPicPr>
          <p:nvPr/>
        </p:nvPicPr>
        <p:blipFill>
          <a:blip r:embed="rId7"/>
          <a:stretch>
            <a:fillRect/>
          </a:stretch>
        </p:blipFill>
        <p:spPr>
          <a:xfrm>
            <a:off x="3104478" y="0"/>
            <a:ext cx="5983043" cy="6858000"/>
          </a:xfrm>
          <a:prstGeom prst="rect">
            <a:avLst/>
          </a:prstGeom>
        </p:spPr>
      </p:pic>
    </p:spTree>
    <p:extLst>
      <p:ext uri="{BB962C8B-B14F-4D97-AF65-F5344CB8AC3E}">
        <p14:creationId xmlns:p14="http://schemas.microsoft.com/office/powerpoint/2010/main" val="3787875511"/>
      </p:ext>
    </p:extLst>
  </p:cSld>
  <p:clrMapOvr>
    <a:masterClrMapping/>
  </p:clrMapOvr>
</p:sld>
</file>

<file path=ppt/theme/theme1.xml><?xml version="1.0" encoding="utf-8"?>
<a:theme xmlns:a="http://schemas.openxmlformats.org/drawingml/2006/main" name="FFM-CRPD">
  <a:themeElements>
    <a:clrScheme name="FFM-CRPD-hefte 1">
      <a:dk1>
        <a:srgbClr val="000000"/>
      </a:dk1>
      <a:lt1>
        <a:srgbClr val="FFFFFF"/>
      </a:lt1>
      <a:dk2>
        <a:srgbClr val="0089C3"/>
      </a:dk2>
      <a:lt2>
        <a:srgbClr val="FDE5A3"/>
      </a:lt2>
      <a:accent1>
        <a:srgbClr val="0089C3"/>
      </a:accent1>
      <a:accent2>
        <a:srgbClr val="E15D2F"/>
      </a:accent2>
      <a:accent3>
        <a:srgbClr val="00995D"/>
      </a:accent3>
      <a:accent4>
        <a:srgbClr val="FDE5A3"/>
      </a:accent4>
      <a:accent5>
        <a:srgbClr val="0089C4"/>
      </a:accent5>
      <a:accent6>
        <a:srgbClr val="0089C4"/>
      </a:accent6>
      <a:hlink>
        <a:srgbClr val="0089C3"/>
      </a:hlink>
      <a:folHlink>
        <a:srgbClr val="42687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PD-testmal" id="{A2FEBDE3-EFD1-4A47-8EF6-5E5E02133F59}" vid="{0703065C-607A-DC49-89C8-FDF4209F999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48F1DBB75082B47AF811C44581CFB78" ma:contentTypeVersion="13" ma:contentTypeDescription="Opprett et nytt dokument." ma:contentTypeScope="" ma:versionID="ad95b922810ecdec0e4d3deccb4d4d07">
  <xsd:schema xmlns:xsd="http://www.w3.org/2001/XMLSchema" xmlns:xs="http://www.w3.org/2001/XMLSchema" xmlns:p="http://schemas.microsoft.com/office/2006/metadata/properties" xmlns:ns2="b60fca47-2708-480d-af4e-f3bca8f763d5" xmlns:ns3="8f22d234-1739-4c6a-9823-64e4a5b8e6c5" targetNamespace="http://schemas.microsoft.com/office/2006/metadata/properties" ma:root="true" ma:fieldsID="2f2fa50178c14f6c10b6ccfc7ae10c93" ns2:_="" ns3:_="">
    <xsd:import namespace="b60fca47-2708-480d-af4e-f3bca8f763d5"/>
    <xsd:import namespace="8f22d234-1739-4c6a-9823-64e4a5b8e6c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0fca47-2708-480d-af4e-f3bca8f763d5"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22d234-1739-4c6a-9823-64e4a5b8e6c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E97954-A20D-4C35-AB85-BDAACFB6FA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0fca47-2708-480d-af4e-f3bca8f763d5"/>
    <ds:schemaRef ds:uri="8f22d234-1739-4c6a-9823-64e4a5b8e6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B63D35-8ACC-4654-86E7-14713158BB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CRPD-mal</Template>
  <TotalTime>17758</TotalTime>
  <Words>3988</Words>
  <Application>Microsoft Office PowerPoint</Application>
  <PresentationFormat>Widescreen</PresentationFormat>
  <Paragraphs>305</Paragraphs>
  <Slides>36</Slides>
  <Notes>36</Notes>
  <HiddenSlides>0</HiddenSlides>
  <MMClips>0</MMClips>
  <ScaleCrop>false</ScaleCrop>
  <HeadingPairs>
    <vt:vector size="6" baseType="variant">
      <vt:variant>
        <vt:lpstr>Brukte skrifter</vt:lpstr>
      </vt:variant>
      <vt:variant>
        <vt:i4>13</vt:i4>
      </vt:variant>
      <vt:variant>
        <vt:lpstr>Tema</vt:lpstr>
      </vt:variant>
      <vt:variant>
        <vt:i4>1</vt:i4>
      </vt:variant>
      <vt:variant>
        <vt:lpstr>Lysbildetitler</vt:lpstr>
      </vt:variant>
      <vt:variant>
        <vt:i4>36</vt:i4>
      </vt:variant>
    </vt:vector>
  </HeadingPairs>
  <TitlesOfParts>
    <vt:vector size="50" baseType="lpstr">
      <vt:lpstr>Aptos</vt:lpstr>
      <vt:lpstr>Arial</vt:lpstr>
      <vt:lpstr>Calibri</vt:lpstr>
      <vt:lpstr>Delicious</vt:lpstr>
      <vt:lpstr>Delicious-Bold</vt:lpstr>
      <vt:lpstr>Myriad Pro</vt:lpstr>
      <vt:lpstr>Source Sans Pro</vt:lpstr>
      <vt:lpstr>Source Sans Pro SemiBold</vt:lpstr>
      <vt:lpstr>SourceSansPro-Bold</vt:lpstr>
      <vt:lpstr>SourceSansPro-It</vt:lpstr>
      <vt:lpstr>SourceSansPro-Regular</vt:lpstr>
      <vt:lpstr>SourceSansPro-Semibold</vt:lpstr>
      <vt:lpstr>Symbol</vt:lpstr>
      <vt:lpstr>FFM-CRPD</vt:lpstr>
      <vt:lpstr>PowerPoint-presentasjon</vt:lpstr>
      <vt:lpstr>Hvorfor en egen konvensjon om menneskerettigheter for personer med nedsatt funksjonsevne?</vt:lpstr>
      <vt:lpstr>Verdenserklæringen om menneskerettigheter 1948</vt:lpstr>
      <vt:lpstr>Flere konvensjoner</vt:lpstr>
      <vt:lpstr>Typer menneskerettigheter</vt:lpstr>
      <vt:lpstr>PowerPoint-presentasjon</vt:lpstr>
      <vt:lpstr>Paradigmeskiftet</vt:lpstr>
      <vt:lpstr>PowerPoint-presentasjon</vt:lpstr>
      <vt:lpstr>PowerPoint-presentasjon</vt:lpstr>
      <vt:lpstr>PowerPoint-presentasjon</vt:lpstr>
      <vt:lpstr>PowerPoint-presentasjon</vt:lpstr>
      <vt:lpstr>Hva inneholder CRPD?</vt:lpstr>
      <vt:lpstr>Hva inneholder CRPD?</vt:lpstr>
      <vt:lpstr>Hva inneholder CRPD?</vt:lpstr>
      <vt:lpstr>Hva inneholder CRPD?</vt:lpstr>
      <vt:lpstr>Praktiske forpliktelser i CRPD</vt:lpstr>
      <vt:lpstr>Praktiske forpliktelser i CRPD</vt:lpstr>
      <vt:lpstr>Hvordan skal artiklene tolkes?</vt:lpstr>
      <vt:lpstr>CRPD og norsk lov</vt:lpstr>
      <vt:lpstr>CRPD og norsk lov</vt:lpstr>
      <vt:lpstr>Trinnhøydeprinsippet</vt:lpstr>
      <vt:lpstr>Hvorfor er det så stor motstand mot å ta CRPD inn i loven?</vt:lpstr>
      <vt:lpstr>Hvordan kan vi bruke CRPD i dag?</vt:lpstr>
      <vt:lpstr>PowerPoint-presentasjon</vt:lpstr>
      <vt:lpstr>Artikkel 19 om retten til et selvstendig liv og til å være en del av samfunnet </vt:lpstr>
      <vt:lpstr>Arikkel 8 Bevisstgjøring</vt:lpstr>
      <vt:lpstr>Artikkel 9 om tilgjengelighet</vt:lpstr>
      <vt:lpstr>Artikkel 14 om frihet og personlig sikkerhet</vt:lpstr>
      <vt:lpstr>Artikkel 15 om frihet fra tortur eller grusom, umenneskelig elle nedverdigende behandling eller straff</vt:lpstr>
      <vt:lpstr>Artikkel 16 om frihet fra utnytting, vold og misbruk</vt:lpstr>
      <vt:lpstr>Artikkel 17 om vern om personlig integritet</vt:lpstr>
      <vt:lpstr>Artikkel 22 - Respekt for privatlivet</vt:lpstr>
      <vt:lpstr>Bruk verktøykassen</vt:lpstr>
      <vt:lpstr>PowerPoint-presentasjon</vt:lpstr>
      <vt:lpstr>PowerPoint-presentasjon</vt:lpstr>
      <vt:lpstr>Utviklet med støtte fra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Tittel</dc:title>
  <dc:creator>tollef.ladehaug</dc:creator>
  <cp:lastModifiedBy>Tollef Ladehaug</cp:lastModifiedBy>
  <cp:revision>69</cp:revision>
  <dcterms:created xsi:type="dcterms:W3CDTF">2024-02-26T13:21:57Z</dcterms:created>
  <dcterms:modified xsi:type="dcterms:W3CDTF">2024-03-27T09:15:10Z</dcterms:modified>
</cp:coreProperties>
</file>