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70" r:id="rId4"/>
    <p:sldId id="277" r:id="rId5"/>
    <p:sldId id="258" r:id="rId6"/>
    <p:sldId id="259" r:id="rId7"/>
    <p:sldId id="260" r:id="rId8"/>
    <p:sldId id="261" r:id="rId9"/>
    <p:sldId id="271" r:id="rId10"/>
    <p:sldId id="272" r:id="rId11"/>
    <p:sldId id="267" r:id="rId12"/>
    <p:sldId id="269" r:id="rId13"/>
    <p:sldId id="262" r:id="rId14"/>
    <p:sldId id="264" r:id="rId15"/>
    <p:sldId id="278" r:id="rId16"/>
    <p:sldId id="273" r:id="rId17"/>
    <p:sldId id="274" r:id="rId18"/>
    <p:sldId id="275" r:id="rId19"/>
    <p:sldId id="276" r:id="rId20"/>
    <p:sldId id="287" r:id="rId21"/>
    <p:sldId id="337" r:id="rId22"/>
    <p:sldId id="289" r:id="rId23"/>
    <p:sldId id="336" r:id="rId24"/>
    <p:sldId id="300" r:id="rId25"/>
    <p:sldId id="301" r:id="rId26"/>
    <p:sldId id="326" r:id="rId27"/>
    <p:sldId id="303" r:id="rId28"/>
    <p:sldId id="325" r:id="rId29"/>
    <p:sldId id="304" r:id="rId30"/>
    <p:sldId id="305" r:id="rId31"/>
    <p:sldId id="333" r:id="rId32"/>
    <p:sldId id="265" r:id="rId33"/>
    <p:sldId id="338" r:id="rId3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60"/>
  </p:normalViewPr>
  <p:slideViewPr>
    <p:cSldViewPr snapToGrid="0">
      <p:cViewPr varScale="1">
        <p:scale>
          <a:sx n="110" d="100"/>
          <a:sy n="110" d="100"/>
        </p:scale>
        <p:origin x="101" y="46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D3177E-BBFE-444D-850F-49042D29539F}"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nb-NO"/>
        </a:p>
      </dgm:t>
    </dgm:pt>
    <dgm:pt modelId="{8A975E3D-6E6C-48B2-B556-8EBAF2B08C68}">
      <dgm:prSet phldrT="[Tekst]"/>
      <dgm:spPr/>
      <dgm:t>
        <a:bodyPr/>
        <a:lstStyle/>
        <a:p>
          <a:r>
            <a:rPr lang="nb-NO" dirty="0"/>
            <a:t>1.Hva skal du snakke om?  </a:t>
          </a:r>
        </a:p>
      </dgm:t>
    </dgm:pt>
    <dgm:pt modelId="{9641A64F-A8DD-4DE4-8A8B-0661B7D39905}" type="parTrans" cxnId="{530BFFAD-7703-49B0-8819-565370429B7B}">
      <dgm:prSet/>
      <dgm:spPr/>
      <dgm:t>
        <a:bodyPr/>
        <a:lstStyle/>
        <a:p>
          <a:endParaRPr lang="nb-NO"/>
        </a:p>
      </dgm:t>
    </dgm:pt>
    <dgm:pt modelId="{79E29636-B4E3-4DDF-8A0E-EE099211612F}" type="sibTrans" cxnId="{530BFFAD-7703-49B0-8819-565370429B7B}">
      <dgm:prSet/>
      <dgm:spPr/>
      <dgm:t>
        <a:bodyPr/>
        <a:lstStyle/>
        <a:p>
          <a:endParaRPr lang="nb-NO"/>
        </a:p>
      </dgm:t>
    </dgm:pt>
    <dgm:pt modelId="{E4310D83-E577-46BC-B866-986E26B2BE88}">
      <dgm:prSet phldrT="[Tekst]"/>
      <dgm:spPr/>
      <dgm:t>
        <a:bodyPr/>
        <a:lstStyle/>
        <a:p>
          <a:r>
            <a:rPr lang="nb-NO" dirty="0"/>
            <a:t>2. Inviter til møte</a:t>
          </a:r>
        </a:p>
      </dgm:t>
    </dgm:pt>
    <dgm:pt modelId="{6EB05EED-BEC8-4810-AA20-9D93ACF8A4C4}" type="parTrans" cxnId="{A9C5671E-BA48-40BD-9702-4AFA70A33BB8}">
      <dgm:prSet/>
      <dgm:spPr/>
      <dgm:t>
        <a:bodyPr/>
        <a:lstStyle/>
        <a:p>
          <a:endParaRPr lang="nb-NO"/>
        </a:p>
      </dgm:t>
    </dgm:pt>
    <dgm:pt modelId="{E58F56C3-0A2B-429A-8A1F-26605F6D1475}" type="sibTrans" cxnId="{A9C5671E-BA48-40BD-9702-4AFA70A33BB8}">
      <dgm:prSet/>
      <dgm:spPr/>
      <dgm:t>
        <a:bodyPr/>
        <a:lstStyle/>
        <a:p>
          <a:endParaRPr lang="nb-NO"/>
        </a:p>
      </dgm:t>
    </dgm:pt>
    <dgm:pt modelId="{10DBC241-3E93-4319-AA88-4907FA84215B}">
      <dgm:prSet phldrT="[Tekst]"/>
      <dgm:spPr/>
      <dgm:t>
        <a:bodyPr/>
        <a:lstStyle/>
        <a:p>
          <a:r>
            <a:rPr lang="nb-NO" dirty="0"/>
            <a:t>3. Øv på budskapet</a:t>
          </a:r>
        </a:p>
      </dgm:t>
    </dgm:pt>
    <dgm:pt modelId="{65E0804A-5AED-4192-BD13-9BADFB1BDD60}" type="parTrans" cxnId="{A953FE9E-EC96-42F3-9953-597CD02AD1A3}">
      <dgm:prSet/>
      <dgm:spPr/>
      <dgm:t>
        <a:bodyPr/>
        <a:lstStyle/>
        <a:p>
          <a:endParaRPr lang="nb-NO"/>
        </a:p>
      </dgm:t>
    </dgm:pt>
    <dgm:pt modelId="{6204F79F-65A9-4460-9753-30AED1418FCD}" type="sibTrans" cxnId="{A953FE9E-EC96-42F3-9953-597CD02AD1A3}">
      <dgm:prSet/>
      <dgm:spPr/>
      <dgm:t>
        <a:bodyPr/>
        <a:lstStyle/>
        <a:p>
          <a:endParaRPr lang="nb-NO"/>
        </a:p>
      </dgm:t>
    </dgm:pt>
    <dgm:pt modelId="{AC222601-781B-4EC1-9591-F6CC92EF48ED}">
      <dgm:prSet phldrT="[Tekst]"/>
      <dgm:spPr/>
      <dgm:t>
        <a:bodyPr/>
        <a:lstStyle/>
        <a:p>
          <a:r>
            <a:rPr lang="nb-NO" dirty="0"/>
            <a:t>4. Gjennomfør møtet</a:t>
          </a:r>
        </a:p>
      </dgm:t>
    </dgm:pt>
    <dgm:pt modelId="{D97B3F09-BBA6-4A99-B710-18220CD7B9F4}" type="parTrans" cxnId="{FC500BD3-2494-4C40-8B91-E4E4E06A7FD4}">
      <dgm:prSet/>
      <dgm:spPr/>
      <dgm:t>
        <a:bodyPr/>
        <a:lstStyle/>
        <a:p>
          <a:endParaRPr lang="nb-NO"/>
        </a:p>
      </dgm:t>
    </dgm:pt>
    <dgm:pt modelId="{2CB56901-60BD-4148-9B3A-38A3C06A7711}" type="sibTrans" cxnId="{FC500BD3-2494-4C40-8B91-E4E4E06A7FD4}">
      <dgm:prSet/>
      <dgm:spPr/>
      <dgm:t>
        <a:bodyPr/>
        <a:lstStyle/>
        <a:p>
          <a:endParaRPr lang="nb-NO"/>
        </a:p>
      </dgm:t>
    </dgm:pt>
    <dgm:pt modelId="{27BFE549-48F3-4FF1-A24D-11DE80E21044}" type="pres">
      <dgm:prSet presAssocID="{03D3177E-BBFE-444D-850F-49042D29539F}" presName="diagram" presStyleCnt="0">
        <dgm:presLayoutVars>
          <dgm:dir/>
          <dgm:resizeHandles val="exact"/>
        </dgm:presLayoutVars>
      </dgm:prSet>
      <dgm:spPr/>
    </dgm:pt>
    <dgm:pt modelId="{D4524FE6-C53A-4B8B-A1CA-F575DEDB8AD9}" type="pres">
      <dgm:prSet presAssocID="{8A975E3D-6E6C-48B2-B556-8EBAF2B08C68}" presName="node" presStyleLbl="node1" presStyleIdx="0" presStyleCnt="4" custLinFactNeighborX="-19377" custLinFactNeighborY="-6876">
        <dgm:presLayoutVars>
          <dgm:bulletEnabled val="1"/>
        </dgm:presLayoutVars>
      </dgm:prSet>
      <dgm:spPr/>
    </dgm:pt>
    <dgm:pt modelId="{483BE792-6A72-4F0F-A544-AC626A629BB7}" type="pres">
      <dgm:prSet presAssocID="{79E29636-B4E3-4DDF-8A0E-EE099211612F}" presName="sibTrans" presStyleCnt="0"/>
      <dgm:spPr/>
    </dgm:pt>
    <dgm:pt modelId="{E51DFE61-E8A0-4E8D-AA44-31548AB6B478}" type="pres">
      <dgm:prSet presAssocID="{E4310D83-E577-46BC-B866-986E26B2BE88}" presName="node" presStyleLbl="node1" presStyleIdx="1" presStyleCnt="4" custLinFactNeighborX="22227">
        <dgm:presLayoutVars>
          <dgm:bulletEnabled val="1"/>
        </dgm:presLayoutVars>
      </dgm:prSet>
      <dgm:spPr/>
    </dgm:pt>
    <dgm:pt modelId="{F713BDE8-7674-4C49-8E39-C631CAC65B70}" type="pres">
      <dgm:prSet presAssocID="{E58F56C3-0A2B-429A-8A1F-26605F6D1475}" presName="sibTrans" presStyleCnt="0"/>
      <dgm:spPr/>
    </dgm:pt>
    <dgm:pt modelId="{F6294BDA-D571-42DD-989A-EB066B6B5F61}" type="pres">
      <dgm:prSet presAssocID="{10DBC241-3E93-4319-AA88-4907FA84215B}" presName="node" presStyleLbl="node1" presStyleIdx="2" presStyleCnt="4" custLinFactNeighborX="-19377" custLinFactNeighborY="2849">
        <dgm:presLayoutVars>
          <dgm:bulletEnabled val="1"/>
        </dgm:presLayoutVars>
      </dgm:prSet>
      <dgm:spPr/>
    </dgm:pt>
    <dgm:pt modelId="{A628147E-C78C-4171-B5B4-8273F5069809}" type="pres">
      <dgm:prSet presAssocID="{6204F79F-65A9-4460-9753-30AED1418FCD}" presName="sibTrans" presStyleCnt="0"/>
      <dgm:spPr/>
    </dgm:pt>
    <dgm:pt modelId="{86A86807-9B15-4648-9AF1-7E956261E3DE}" type="pres">
      <dgm:prSet presAssocID="{AC222601-781B-4EC1-9591-F6CC92EF48ED}" presName="node" presStyleLbl="node1" presStyleIdx="3" presStyleCnt="4" custLinFactNeighborX="21657">
        <dgm:presLayoutVars>
          <dgm:bulletEnabled val="1"/>
        </dgm:presLayoutVars>
      </dgm:prSet>
      <dgm:spPr/>
    </dgm:pt>
  </dgm:ptLst>
  <dgm:cxnLst>
    <dgm:cxn modelId="{A9C5671E-BA48-40BD-9702-4AFA70A33BB8}" srcId="{03D3177E-BBFE-444D-850F-49042D29539F}" destId="{E4310D83-E577-46BC-B866-986E26B2BE88}" srcOrd="1" destOrd="0" parTransId="{6EB05EED-BEC8-4810-AA20-9D93ACF8A4C4}" sibTransId="{E58F56C3-0A2B-429A-8A1F-26605F6D1475}"/>
    <dgm:cxn modelId="{B9D31033-8B9C-4B3F-A234-A4A76E1D509B}" type="presOf" srcId="{8A975E3D-6E6C-48B2-B556-8EBAF2B08C68}" destId="{D4524FE6-C53A-4B8B-A1CA-F575DEDB8AD9}" srcOrd="0" destOrd="0" presId="urn:microsoft.com/office/officeart/2005/8/layout/default"/>
    <dgm:cxn modelId="{523C383C-618E-4EA6-960F-6C7BB75C1031}" type="presOf" srcId="{03D3177E-BBFE-444D-850F-49042D29539F}" destId="{27BFE549-48F3-4FF1-A24D-11DE80E21044}" srcOrd="0" destOrd="0" presId="urn:microsoft.com/office/officeart/2005/8/layout/default"/>
    <dgm:cxn modelId="{7E38F96B-2539-4FD5-B7D7-74C0EDE2E2ED}" type="presOf" srcId="{E4310D83-E577-46BC-B866-986E26B2BE88}" destId="{E51DFE61-E8A0-4E8D-AA44-31548AB6B478}" srcOrd="0" destOrd="0" presId="urn:microsoft.com/office/officeart/2005/8/layout/default"/>
    <dgm:cxn modelId="{A953FE9E-EC96-42F3-9953-597CD02AD1A3}" srcId="{03D3177E-BBFE-444D-850F-49042D29539F}" destId="{10DBC241-3E93-4319-AA88-4907FA84215B}" srcOrd="2" destOrd="0" parTransId="{65E0804A-5AED-4192-BD13-9BADFB1BDD60}" sibTransId="{6204F79F-65A9-4460-9753-30AED1418FCD}"/>
    <dgm:cxn modelId="{530BFFAD-7703-49B0-8819-565370429B7B}" srcId="{03D3177E-BBFE-444D-850F-49042D29539F}" destId="{8A975E3D-6E6C-48B2-B556-8EBAF2B08C68}" srcOrd="0" destOrd="0" parTransId="{9641A64F-A8DD-4DE4-8A8B-0661B7D39905}" sibTransId="{79E29636-B4E3-4DDF-8A0E-EE099211612F}"/>
    <dgm:cxn modelId="{FC500BD3-2494-4C40-8B91-E4E4E06A7FD4}" srcId="{03D3177E-BBFE-444D-850F-49042D29539F}" destId="{AC222601-781B-4EC1-9591-F6CC92EF48ED}" srcOrd="3" destOrd="0" parTransId="{D97B3F09-BBA6-4A99-B710-18220CD7B9F4}" sibTransId="{2CB56901-60BD-4148-9B3A-38A3C06A7711}"/>
    <dgm:cxn modelId="{BBA3D7D3-993B-42C4-9AAB-069699D27DE3}" type="presOf" srcId="{10DBC241-3E93-4319-AA88-4907FA84215B}" destId="{F6294BDA-D571-42DD-989A-EB066B6B5F61}" srcOrd="0" destOrd="0" presId="urn:microsoft.com/office/officeart/2005/8/layout/default"/>
    <dgm:cxn modelId="{7B8B4AE9-5E7D-4061-A2DF-6CE2F5B8113B}" type="presOf" srcId="{AC222601-781B-4EC1-9591-F6CC92EF48ED}" destId="{86A86807-9B15-4648-9AF1-7E956261E3DE}" srcOrd="0" destOrd="0" presId="urn:microsoft.com/office/officeart/2005/8/layout/default"/>
    <dgm:cxn modelId="{2A2C0AD0-BD6F-4FA0-8943-7602BC4C69C8}" type="presParOf" srcId="{27BFE549-48F3-4FF1-A24D-11DE80E21044}" destId="{D4524FE6-C53A-4B8B-A1CA-F575DEDB8AD9}" srcOrd="0" destOrd="0" presId="urn:microsoft.com/office/officeart/2005/8/layout/default"/>
    <dgm:cxn modelId="{38101D1A-5175-4E97-8F6D-93F83A947BCF}" type="presParOf" srcId="{27BFE549-48F3-4FF1-A24D-11DE80E21044}" destId="{483BE792-6A72-4F0F-A544-AC626A629BB7}" srcOrd="1" destOrd="0" presId="urn:microsoft.com/office/officeart/2005/8/layout/default"/>
    <dgm:cxn modelId="{5E55CFF5-3E2D-4EE9-B93E-A5655561D862}" type="presParOf" srcId="{27BFE549-48F3-4FF1-A24D-11DE80E21044}" destId="{E51DFE61-E8A0-4E8D-AA44-31548AB6B478}" srcOrd="2" destOrd="0" presId="urn:microsoft.com/office/officeart/2005/8/layout/default"/>
    <dgm:cxn modelId="{07570B35-541A-4D52-A4D6-62131255FDB9}" type="presParOf" srcId="{27BFE549-48F3-4FF1-A24D-11DE80E21044}" destId="{F713BDE8-7674-4C49-8E39-C631CAC65B70}" srcOrd="3" destOrd="0" presId="urn:microsoft.com/office/officeart/2005/8/layout/default"/>
    <dgm:cxn modelId="{52AF2F77-0A50-4D12-9F1E-76093729A328}" type="presParOf" srcId="{27BFE549-48F3-4FF1-A24D-11DE80E21044}" destId="{F6294BDA-D571-42DD-989A-EB066B6B5F61}" srcOrd="4" destOrd="0" presId="urn:microsoft.com/office/officeart/2005/8/layout/default"/>
    <dgm:cxn modelId="{C7D6631F-EC02-4851-9F5D-F5C6D0BB3410}" type="presParOf" srcId="{27BFE549-48F3-4FF1-A24D-11DE80E21044}" destId="{A628147E-C78C-4171-B5B4-8273F5069809}" srcOrd="5" destOrd="0" presId="urn:microsoft.com/office/officeart/2005/8/layout/default"/>
    <dgm:cxn modelId="{3F71098E-E56B-4CF8-83E1-328CF9DD20EF}" type="presParOf" srcId="{27BFE549-48F3-4FF1-A24D-11DE80E21044}" destId="{86A86807-9B15-4648-9AF1-7E956261E3D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24FE6-C53A-4B8B-A1CA-F575DEDB8AD9}">
      <dsp:nvSpPr>
        <dsp:cNvPr id="0" name=""/>
        <dsp:cNvSpPr/>
      </dsp:nvSpPr>
      <dsp:spPr>
        <a:xfrm>
          <a:off x="1100367" y="0"/>
          <a:ext cx="3342605" cy="20055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nb-NO" sz="4000" kern="1200" dirty="0"/>
            <a:t>1.Hva skal du snakke om?  </a:t>
          </a:r>
        </a:p>
      </dsp:txBody>
      <dsp:txXfrm>
        <a:off x="1100367" y="0"/>
        <a:ext cx="3342605" cy="2005563"/>
      </dsp:txXfrm>
    </dsp:sp>
    <dsp:sp modelId="{E51DFE61-E8A0-4E8D-AA44-31548AB6B478}">
      <dsp:nvSpPr>
        <dsp:cNvPr id="0" name=""/>
        <dsp:cNvSpPr/>
      </dsp:nvSpPr>
      <dsp:spPr>
        <a:xfrm>
          <a:off x="6167891" y="2975"/>
          <a:ext cx="3342605" cy="20055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nb-NO" sz="4000" kern="1200" dirty="0"/>
            <a:t>2. Inviter til møte</a:t>
          </a:r>
        </a:p>
      </dsp:txBody>
      <dsp:txXfrm>
        <a:off x="6167891" y="2975"/>
        <a:ext cx="3342605" cy="2005563"/>
      </dsp:txXfrm>
    </dsp:sp>
    <dsp:sp modelId="{F6294BDA-D571-42DD-989A-EB066B6B5F61}">
      <dsp:nvSpPr>
        <dsp:cNvPr id="0" name=""/>
        <dsp:cNvSpPr/>
      </dsp:nvSpPr>
      <dsp:spPr>
        <a:xfrm>
          <a:off x="1100367" y="2345774"/>
          <a:ext cx="3342605" cy="20055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nb-NO" sz="4000" kern="1200" dirty="0"/>
            <a:t>3. Øv på budskapet</a:t>
          </a:r>
        </a:p>
      </dsp:txBody>
      <dsp:txXfrm>
        <a:off x="1100367" y="2345774"/>
        <a:ext cx="3342605" cy="2005563"/>
      </dsp:txXfrm>
    </dsp:sp>
    <dsp:sp modelId="{86A86807-9B15-4648-9AF1-7E956261E3DE}">
      <dsp:nvSpPr>
        <dsp:cNvPr id="0" name=""/>
        <dsp:cNvSpPr/>
      </dsp:nvSpPr>
      <dsp:spPr>
        <a:xfrm>
          <a:off x="6148838" y="2342799"/>
          <a:ext cx="3342605" cy="20055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nb-NO" sz="4000" kern="1200" dirty="0"/>
            <a:t>4. Gjennomfør møtet</a:t>
          </a:r>
        </a:p>
      </dsp:txBody>
      <dsp:txXfrm>
        <a:off x="6148838" y="2342799"/>
        <a:ext cx="3342605" cy="20055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EDD47-9168-4477-B744-7CF538723AAF}" type="datetimeFigureOut">
              <a:rPr lang="nb-NO" smtClean="0"/>
              <a:t>06.05.2024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1F38FB-8339-434E-B3E3-F85BC6201CAB}" type="slidenum">
              <a:rPr lang="nb-NO" smtClean="0"/>
              <a:t>‹#›</a:t>
            </a:fld>
            <a:endParaRPr lang="nb-NO"/>
          </a:p>
        </p:txBody>
      </p:sp>
    </p:spTree>
    <p:extLst>
      <p:ext uri="{BB962C8B-B14F-4D97-AF65-F5344CB8AC3E}">
        <p14:creationId xmlns:p14="http://schemas.microsoft.com/office/powerpoint/2010/main" val="2358820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2</a:t>
            </a:fld>
            <a:endParaRPr lang="nb-NO"/>
          </a:p>
        </p:txBody>
      </p:sp>
    </p:spTree>
    <p:extLst>
      <p:ext uri="{BB962C8B-B14F-4D97-AF65-F5344CB8AC3E}">
        <p14:creationId xmlns:p14="http://schemas.microsoft.com/office/powerpoint/2010/main" val="1247033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EST TID: 5 min</a:t>
            </a:r>
          </a:p>
          <a:p>
            <a:endParaRPr lang="en-US" dirty="0">
              <a:cs typeface="Calibri"/>
            </a:endParaRPr>
          </a:p>
          <a:p>
            <a:r>
              <a:rPr lang="en-US" dirty="0" err="1">
                <a:cs typeface="Calibri"/>
              </a:rPr>
              <a:t>Spør</a:t>
            </a:r>
            <a:r>
              <a:rPr lang="en-US" dirty="0">
                <a:cs typeface="Calibri"/>
              </a:rPr>
              <a:t> </a:t>
            </a:r>
            <a:r>
              <a:rPr lang="en-US" dirty="0" err="1">
                <a:cs typeface="Calibri"/>
              </a:rPr>
              <a:t>deltakerne</a:t>
            </a:r>
            <a:r>
              <a:rPr lang="en-US" dirty="0">
                <a:cs typeface="Calibri"/>
              </a:rPr>
              <a:t>. </a:t>
            </a:r>
          </a:p>
          <a:p>
            <a:endParaRPr lang="en-US" dirty="0">
              <a:cs typeface="Calibri"/>
            </a:endParaRPr>
          </a:p>
          <a:p>
            <a:r>
              <a:rPr lang="en-US" dirty="0">
                <a:cs typeface="Calibri"/>
              </a:rPr>
              <a:t>Svar:</a:t>
            </a:r>
          </a:p>
          <a:p>
            <a:r>
              <a:rPr lang="en-US" dirty="0" err="1">
                <a:cs typeface="Calibri"/>
              </a:rPr>
              <a:t>Interessepolitikk</a:t>
            </a:r>
            <a:r>
              <a:rPr lang="en-US" dirty="0">
                <a:cs typeface="Calibri"/>
              </a:rPr>
              <a:t> er alle de </a:t>
            </a:r>
            <a:r>
              <a:rPr lang="en-US" dirty="0" err="1">
                <a:cs typeface="Calibri"/>
              </a:rPr>
              <a:t>tingene</a:t>
            </a:r>
            <a:r>
              <a:rPr lang="en-US" dirty="0">
                <a:cs typeface="Calibri"/>
              </a:rPr>
              <a:t> vi </a:t>
            </a:r>
            <a:r>
              <a:rPr lang="en-US" dirty="0" err="1">
                <a:cs typeface="Calibri"/>
              </a:rPr>
              <a:t>gjør</a:t>
            </a:r>
            <a:r>
              <a:rPr lang="en-US" dirty="0">
                <a:cs typeface="Calibri"/>
              </a:rPr>
              <a:t> for å </a:t>
            </a:r>
            <a:r>
              <a:rPr lang="en-US" dirty="0" err="1">
                <a:cs typeface="Calibri"/>
              </a:rPr>
              <a:t>bli</a:t>
            </a:r>
            <a:r>
              <a:rPr lang="en-US" dirty="0">
                <a:cs typeface="Calibri"/>
              </a:rPr>
              <a:t> </a:t>
            </a:r>
            <a:r>
              <a:rPr lang="en-US" dirty="0" err="1">
                <a:cs typeface="Calibri"/>
              </a:rPr>
              <a:t>prioritert</a:t>
            </a:r>
            <a:r>
              <a:rPr lang="en-US" dirty="0">
                <a:cs typeface="Calibri"/>
              </a:rPr>
              <a:t>. Det </a:t>
            </a:r>
            <a:r>
              <a:rPr lang="en-US" dirty="0" err="1">
                <a:cs typeface="Calibri"/>
              </a:rPr>
              <a:t>innebærer</a:t>
            </a:r>
            <a:r>
              <a:rPr lang="en-US" dirty="0">
                <a:cs typeface="Calibri"/>
              </a:rPr>
              <a:t> men er </a:t>
            </a:r>
            <a:r>
              <a:rPr lang="en-US" dirty="0" err="1">
                <a:cs typeface="Calibri"/>
              </a:rPr>
              <a:t>ikke</a:t>
            </a:r>
            <a:r>
              <a:rPr lang="en-US" dirty="0">
                <a:cs typeface="Calibri"/>
              </a:rPr>
              <a:t> </a:t>
            </a:r>
            <a:r>
              <a:rPr lang="en-US" dirty="0" err="1">
                <a:cs typeface="Calibri"/>
              </a:rPr>
              <a:t>begrenset</a:t>
            </a:r>
            <a:r>
              <a:rPr lang="en-US" dirty="0">
                <a:cs typeface="Calibri"/>
              </a:rPr>
              <a:t> </a:t>
            </a:r>
            <a:r>
              <a:rPr lang="en-US" dirty="0" err="1">
                <a:cs typeface="Calibri"/>
              </a:rPr>
              <a:t>til</a:t>
            </a:r>
            <a:r>
              <a:rPr lang="en-US" dirty="0">
                <a:cs typeface="Calibri"/>
              </a:rPr>
              <a:t> </a:t>
            </a:r>
            <a:r>
              <a:rPr lang="en-US" dirty="0" err="1">
                <a:cs typeface="Calibri"/>
              </a:rPr>
              <a:t>møter</a:t>
            </a:r>
            <a:r>
              <a:rPr lang="en-US" dirty="0">
                <a:cs typeface="Calibri"/>
              </a:rPr>
              <a:t> med </a:t>
            </a:r>
            <a:r>
              <a:rPr lang="en-US" dirty="0" err="1">
                <a:cs typeface="Calibri"/>
              </a:rPr>
              <a:t>politikere</a:t>
            </a:r>
            <a:r>
              <a:rPr lang="en-US" dirty="0">
                <a:cs typeface="Calibri"/>
              </a:rPr>
              <a:t>, </a:t>
            </a:r>
            <a:r>
              <a:rPr lang="en-US" dirty="0" err="1">
                <a:cs typeface="Calibri"/>
              </a:rPr>
              <a:t>arrangere</a:t>
            </a:r>
            <a:r>
              <a:rPr lang="en-US" dirty="0">
                <a:cs typeface="Calibri"/>
              </a:rPr>
              <a:t> </a:t>
            </a:r>
            <a:r>
              <a:rPr lang="en-US" dirty="0" err="1">
                <a:cs typeface="Calibri"/>
              </a:rPr>
              <a:t>debatter</a:t>
            </a:r>
            <a:r>
              <a:rPr lang="en-US" dirty="0">
                <a:cs typeface="Calibri"/>
              </a:rPr>
              <a:t>, </a:t>
            </a:r>
            <a:r>
              <a:rPr lang="en-US" dirty="0" err="1">
                <a:cs typeface="Calibri"/>
              </a:rPr>
              <a:t>skrive</a:t>
            </a:r>
            <a:r>
              <a:rPr lang="en-US" dirty="0">
                <a:cs typeface="Calibri"/>
              </a:rPr>
              <a:t> </a:t>
            </a:r>
            <a:r>
              <a:rPr lang="en-US" dirty="0" err="1">
                <a:cs typeface="Calibri"/>
              </a:rPr>
              <a:t>kronikker</a:t>
            </a:r>
            <a:r>
              <a:rPr lang="en-US" dirty="0">
                <a:cs typeface="Calibri"/>
              </a:rPr>
              <a:t>. </a:t>
            </a:r>
          </a:p>
        </p:txBody>
      </p:sp>
      <p:sp>
        <p:nvSpPr>
          <p:cNvPr id="4" name="Plassholder for lysbildenummer 3"/>
          <p:cNvSpPr>
            <a:spLocks noGrp="1"/>
          </p:cNvSpPr>
          <p:nvPr>
            <p:ph type="sldNum" sz="quarter" idx="5"/>
          </p:nvPr>
        </p:nvSpPr>
        <p:spPr/>
        <p:txBody>
          <a:bodyPr/>
          <a:lstStyle/>
          <a:p>
            <a:fld id="{0D9F80B4-B01D-4A70-9B4B-5960511E0486}" type="slidenum">
              <a:rPr lang="nb-NO"/>
              <a:t>11</a:t>
            </a:fld>
            <a:endParaRPr lang="nb-NO"/>
          </a:p>
        </p:txBody>
      </p:sp>
    </p:spTree>
    <p:extLst>
      <p:ext uri="{BB962C8B-B14F-4D97-AF65-F5344CB8AC3E}">
        <p14:creationId xmlns:p14="http://schemas.microsoft.com/office/powerpoint/2010/main" val="2041399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 5 min</a:t>
            </a:r>
          </a:p>
          <a:p>
            <a:endParaRPr lang="nb-NO" dirty="0"/>
          </a:p>
          <a:p>
            <a:r>
              <a:rPr lang="nb-NO" dirty="0"/>
              <a:t>Funkis/[sett inn navn på organisasjon] skal hjelpe </a:t>
            </a:r>
            <a:r>
              <a:rPr lang="nb-NO" dirty="0" err="1"/>
              <a:t>politkerne</a:t>
            </a:r>
            <a:r>
              <a:rPr lang="nb-NO" dirty="0"/>
              <a:t>!</a:t>
            </a:r>
          </a:p>
          <a:p>
            <a:endParaRPr lang="nb-NO" dirty="0"/>
          </a:p>
          <a:p>
            <a:r>
              <a:rPr lang="nb-NO" dirty="0"/>
              <a:t>Politikerne må få hjelp til å forstå hvordan virkeligheten oppleves fra vår side. Vi kan ikke forvente at politikerne vet hvordan det er å leve med en kronisk sykdom, nedsatt funksjonsevne eller har egen erfaring med kommunens/fylkets/statens [velg det som passer] rehabiliteringstilbud. Vi må fortelle dem hva som skal til for at det skal være et godt tilbud for våre medlemmer. </a:t>
            </a:r>
          </a:p>
          <a:p>
            <a:endParaRPr lang="nb-NO" dirty="0"/>
          </a:p>
          <a:p>
            <a:r>
              <a:rPr lang="nb-NO" dirty="0"/>
              <a:t>På bilde ser dere noen veldig flotte damer i Nes NRF. De har arbeidet over flere år med å få kommunen til å bygge et varmtvannsbasseng. Høsten 2018 åpnet kommunen et splitter nytt varmtvannsbasseng! Dette er helt vanlige mennesker som deg og meg som har klart å få kommunen sin til å investere i et nytt basseng. </a:t>
            </a:r>
          </a:p>
          <a:p>
            <a:endParaRPr lang="nb-NO" dirty="0"/>
          </a:p>
          <a:p>
            <a:r>
              <a:rPr lang="nb-NO" dirty="0"/>
              <a:t>Som vi var innom er politikere helt vanlige folk. De er også veldig klar over sin rolle som folkevalgt og har veldig lyst til å snakke med frivillige organisasjoner. </a:t>
            </a:r>
          </a:p>
          <a:p>
            <a:endParaRPr lang="nb-NO" dirty="0"/>
          </a:p>
          <a:p>
            <a:r>
              <a:rPr lang="nb-NO" dirty="0"/>
              <a:t>Vår rolle er å fortelle politikerne vår historie. Vi må fortelle dem hva vi trenger for at vi skal være friske og dermed ha mulighet til å bidra i samfunnet som arbeidstakere, familiemedlemmer og i offentligheten. Vi skal kjempe for rettighetene våre og til våre pasientgrupper. Stortinget har gjennom lov gitt oss rett til for eksempel rehabilitering, mestringskurs og et godt helsetilbud i kommunen. Her må vi si ifra til våre politikere hva som trengs for at våre rettigheter skal innfris. </a:t>
            </a:r>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12</a:t>
            </a:fld>
            <a:endParaRPr lang="nb-NO"/>
          </a:p>
        </p:txBody>
      </p:sp>
    </p:spTree>
    <p:extLst>
      <p:ext uri="{BB962C8B-B14F-4D97-AF65-F5344CB8AC3E}">
        <p14:creationId xmlns:p14="http://schemas.microsoft.com/office/powerpoint/2010/main" val="4012758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EST TIDSBRUK 5 MIN</a:t>
            </a:r>
          </a:p>
          <a:p>
            <a:r>
              <a:rPr lang="en-US" dirty="0">
                <a:cs typeface="Calibri"/>
              </a:rPr>
              <a:t>Som </a:t>
            </a:r>
            <a:r>
              <a:rPr lang="en-US" dirty="0" err="1">
                <a:cs typeface="Calibri"/>
              </a:rPr>
              <a:t>sagt</a:t>
            </a:r>
            <a:r>
              <a:rPr lang="en-US" dirty="0">
                <a:cs typeface="Calibri"/>
              </a:rPr>
              <a:t> er </a:t>
            </a:r>
            <a:r>
              <a:rPr lang="en-US" dirty="0" err="1">
                <a:cs typeface="Calibri"/>
              </a:rPr>
              <a:t>politikk</a:t>
            </a:r>
            <a:r>
              <a:rPr lang="en-US" dirty="0">
                <a:cs typeface="Calibri"/>
              </a:rPr>
              <a:t> å </a:t>
            </a:r>
            <a:r>
              <a:rPr lang="en-US" dirty="0" err="1">
                <a:cs typeface="Calibri"/>
              </a:rPr>
              <a:t>prioritere</a:t>
            </a:r>
            <a:r>
              <a:rPr lang="en-US" dirty="0">
                <a:cs typeface="Calibri"/>
              </a:rPr>
              <a:t>, </a:t>
            </a:r>
            <a:r>
              <a:rPr lang="en-US" dirty="0" err="1">
                <a:cs typeface="Calibri"/>
              </a:rPr>
              <a:t>og</a:t>
            </a:r>
            <a:r>
              <a:rPr lang="en-US" dirty="0">
                <a:cs typeface="Calibri"/>
              </a:rPr>
              <a:t> det </a:t>
            </a:r>
            <a:r>
              <a:rPr lang="en-US" dirty="0" err="1">
                <a:cs typeface="Calibri"/>
              </a:rPr>
              <a:t>politikerene</a:t>
            </a:r>
            <a:r>
              <a:rPr lang="en-US" dirty="0">
                <a:cs typeface="Calibri"/>
              </a:rPr>
              <a:t> </a:t>
            </a:r>
            <a:r>
              <a:rPr lang="en-US" dirty="0" err="1">
                <a:cs typeface="Calibri"/>
              </a:rPr>
              <a:t>prioriterer</a:t>
            </a:r>
            <a:r>
              <a:rPr lang="en-US" dirty="0">
                <a:cs typeface="Calibri"/>
              </a:rPr>
              <a:t> er </a:t>
            </a:r>
            <a:r>
              <a:rPr lang="en-US" dirty="0" err="1">
                <a:cs typeface="Calibri"/>
              </a:rPr>
              <a:t>penger</a:t>
            </a:r>
            <a:r>
              <a:rPr lang="en-US" dirty="0">
                <a:cs typeface="Calibri"/>
              </a:rPr>
              <a:t> </a:t>
            </a:r>
            <a:r>
              <a:rPr lang="en-US" dirty="0" err="1">
                <a:cs typeface="Calibri"/>
              </a:rPr>
              <a:t>og</a:t>
            </a:r>
            <a:r>
              <a:rPr lang="en-US" dirty="0">
                <a:cs typeface="Calibri"/>
              </a:rPr>
              <a:t> </a:t>
            </a:r>
            <a:r>
              <a:rPr lang="en-US" dirty="0" err="1">
                <a:cs typeface="Calibri"/>
              </a:rPr>
              <a:t>hva</a:t>
            </a:r>
            <a:r>
              <a:rPr lang="en-US" dirty="0">
                <a:cs typeface="Calibri"/>
              </a:rPr>
              <a:t> </a:t>
            </a:r>
            <a:r>
              <a:rPr lang="en-US" dirty="0" err="1">
                <a:cs typeface="Calibri"/>
              </a:rPr>
              <a:t>som</a:t>
            </a:r>
            <a:r>
              <a:rPr lang="en-US" dirty="0">
                <a:cs typeface="Calibri"/>
              </a:rPr>
              <a:t> </a:t>
            </a:r>
            <a:r>
              <a:rPr lang="en-US" dirty="0" err="1">
                <a:cs typeface="Calibri"/>
              </a:rPr>
              <a:t>skal</a:t>
            </a:r>
            <a:r>
              <a:rPr lang="en-US" dirty="0">
                <a:cs typeface="Calibri"/>
              </a:rPr>
              <a:t> </a:t>
            </a:r>
            <a:r>
              <a:rPr lang="en-US" dirty="0" err="1">
                <a:cs typeface="Calibri"/>
              </a:rPr>
              <a:t>gjøres</a:t>
            </a:r>
            <a:r>
              <a:rPr lang="en-US" dirty="0">
                <a:cs typeface="Calibri"/>
              </a:rPr>
              <a:t> med </a:t>
            </a:r>
            <a:r>
              <a:rPr lang="en-US" dirty="0" err="1">
                <a:cs typeface="Calibri"/>
              </a:rPr>
              <a:t>pengene</a:t>
            </a:r>
            <a:r>
              <a:rPr lang="en-US" dirty="0">
                <a:cs typeface="Calibri"/>
              </a:rPr>
              <a:t>. </a:t>
            </a:r>
            <a:r>
              <a:rPr lang="en-US" dirty="0" err="1">
                <a:cs typeface="Calibri"/>
              </a:rPr>
              <a:t>Statsbudsjettet</a:t>
            </a:r>
            <a:r>
              <a:rPr lang="en-US" dirty="0">
                <a:cs typeface="Calibri"/>
              </a:rPr>
              <a:t> er </a:t>
            </a:r>
            <a:r>
              <a:rPr lang="en-US" dirty="0" err="1">
                <a:cs typeface="Calibri"/>
              </a:rPr>
              <a:t>nå</a:t>
            </a:r>
            <a:r>
              <a:rPr lang="en-US" dirty="0">
                <a:cs typeface="Calibri"/>
              </a:rPr>
              <a:t> </a:t>
            </a:r>
            <a:r>
              <a:rPr lang="en-US" dirty="0" err="1">
                <a:cs typeface="Calibri"/>
              </a:rPr>
              <a:t>på</a:t>
            </a:r>
            <a:r>
              <a:rPr lang="en-US" dirty="0">
                <a:cs typeface="Calibri"/>
              </a:rPr>
              <a:t> </a:t>
            </a:r>
            <a:r>
              <a:rPr lang="en-US" dirty="0" err="1">
                <a:cs typeface="Calibri"/>
              </a:rPr>
              <a:t>nesten</a:t>
            </a:r>
            <a:r>
              <a:rPr lang="en-US" dirty="0">
                <a:cs typeface="Calibri"/>
              </a:rPr>
              <a:t> 1900 </a:t>
            </a:r>
            <a:r>
              <a:rPr lang="en-US" dirty="0" err="1">
                <a:cs typeface="Calibri"/>
              </a:rPr>
              <a:t>milliarder</a:t>
            </a:r>
            <a:r>
              <a:rPr lang="en-US" dirty="0">
                <a:cs typeface="Calibri"/>
              </a:rPr>
              <a:t> kroner. Men </a:t>
            </a:r>
            <a:r>
              <a:rPr lang="en-US" dirty="0" err="1">
                <a:cs typeface="Calibri"/>
              </a:rPr>
              <a:t>mesteparten</a:t>
            </a:r>
            <a:r>
              <a:rPr lang="en-US" dirty="0">
                <a:cs typeface="Calibri"/>
              </a:rPr>
              <a:t> av </a:t>
            </a:r>
            <a:r>
              <a:rPr lang="en-US" dirty="0" err="1">
                <a:cs typeface="Calibri"/>
              </a:rPr>
              <a:t>disse</a:t>
            </a:r>
            <a:r>
              <a:rPr lang="en-US" dirty="0">
                <a:cs typeface="Calibri"/>
              </a:rPr>
              <a:t> </a:t>
            </a:r>
            <a:r>
              <a:rPr lang="en-US" dirty="0" err="1">
                <a:cs typeface="Calibri"/>
              </a:rPr>
              <a:t>pengene</a:t>
            </a:r>
            <a:r>
              <a:rPr lang="en-US" dirty="0">
                <a:cs typeface="Calibri"/>
              </a:rPr>
              <a:t> er "</a:t>
            </a:r>
            <a:r>
              <a:rPr lang="en-US" dirty="0" err="1">
                <a:cs typeface="Calibri"/>
              </a:rPr>
              <a:t>låst</a:t>
            </a:r>
            <a:r>
              <a:rPr lang="en-US" dirty="0">
                <a:cs typeface="Calibri"/>
              </a:rPr>
              <a:t>" I </a:t>
            </a:r>
            <a:r>
              <a:rPr lang="en-US" dirty="0" err="1">
                <a:cs typeface="Calibri"/>
              </a:rPr>
              <a:t>etablerte</a:t>
            </a:r>
            <a:r>
              <a:rPr lang="en-US" dirty="0">
                <a:cs typeface="Calibri"/>
              </a:rPr>
              <a:t> </a:t>
            </a:r>
            <a:r>
              <a:rPr lang="en-US" dirty="0" err="1">
                <a:cs typeface="Calibri"/>
              </a:rPr>
              <a:t>forpliktelser</a:t>
            </a:r>
            <a:r>
              <a:rPr lang="en-US" dirty="0">
                <a:cs typeface="Calibri"/>
              </a:rPr>
              <a:t>. Ca 1/3 </a:t>
            </a:r>
            <a:r>
              <a:rPr lang="en-US" dirty="0" err="1">
                <a:cs typeface="Calibri"/>
              </a:rPr>
              <a:t>går</a:t>
            </a:r>
            <a:r>
              <a:rPr lang="en-US" dirty="0">
                <a:cs typeface="Calibri"/>
              </a:rPr>
              <a:t> </a:t>
            </a:r>
            <a:r>
              <a:rPr lang="en-US" dirty="0" err="1">
                <a:cs typeface="Calibri"/>
              </a:rPr>
              <a:t>til</a:t>
            </a:r>
            <a:r>
              <a:rPr lang="en-US" dirty="0">
                <a:cs typeface="Calibri"/>
              </a:rPr>
              <a:t> </a:t>
            </a:r>
            <a:r>
              <a:rPr lang="en-US" dirty="0" err="1">
                <a:cs typeface="Calibri"/>
              </a:rPr>
              <a:t>folketrygden</a:t>
            </a:r>
            <a:r>
              <a:rPr lang="en-US" dirty="0">
                <a:cs typeface="Calibri"/>
              </a:rPr>
              <a:t> for å </a:t>
            </a:r>
            <a:r>
              <a:rPr lang="en-US" dirty="0" err="1">
                <a:cs typeface="Calibri"/>
              </a:rPr>
              <a:t>betale</a:t>
            </a:r>
            <a:r>
              <a:rPr lang="en-US" dirty="0">
                <a:cs typeface="Calibri"/>
              </a:rPr>
              <a:t> </a:t>
            </a:r>
            <a:r>
              <a:rPr lang="en-US" dirty="0" err="1">
                <a:cs typeface="Calibri"/>
              </a:rPr>
              <a:t>pensjoner</a:t>
            </a:r>
            <a:r>
              <a:rPr lang="en-US" dirty="0">
                <a:cs typeface="Calibri"/>
              </a:rPr>
              <a:t>, </a:t>
            </a:r>
            <a:r>
              <a:rPr lang="en-US" dirty="0" err="1">
                <a:cs typeface="Calibri"/>
              </a:rPr>
              <a:t>sykepenger</a:t>
            </a:r>
            <a:r>
              <a:rPr lang="en-US" dirty="0">
                <a:cs typeface="Calibri"/>
              </a:rPr>
              <a:t> </a:t>
            </a:r>
            <a:r>
              <a:rPr lang="en-US" dirty="0" err="1">
                <a:cs typeface="Calibri"/>
              </a:rPr>
              <a:t>og</a:t>
            </a:r>
            <a:r>
              <a:rPr lang="en-US" dirty="0">
                <a:cs typeface="Calibri"/>
              </a:rPr>
              <a:t> </a:t>
            </a:r>
            <a:r>
              <a:rPr lang="en-US" dirty="0" err="1">
                <a:cs typeface="Calibri"/>
              </a:rPr>
              <a:t>andre</a:t>
            </a:r>
            <a:r>
              <a:rPr lang="en-US" dirty="0">
                <a:cs typeface="Calibri"/>
              </a:rPr>
              <a:t> </a:t>
            </a:r>
            <a:r>
              <a:rPr lang="en-US" dirty="0" err="1">
                <a:cs typeface="Calibri"/>
              </a:rPr>
              <a:t>trygdeytelser</a:t>
            </a:r>
            <a:r>
              <a:rPr lang="en-US" dirty="0">
                <a:cs typeface="Calibri"/>
              </a:rPr>
              <a:t> </a:t>
            </a:r>
            <a:r>
              <a:rPr lang="en-US" dirty="0" err="1">
                <a:cs typeface="Calibri"/>
              </a:rPr>
              <a:t>til</a:t>
            </a:r>
            <a:r>
              <a:rPr lang="en-US" dirty="0">
                <a:cs typeface="Calibri"/>
              </a:rPr>
              <a:t> deg </a:t>
            </a:r>
            <a:r>
              <a:rPr lang="en-US" dirty="0" err="1">
                <a:cs typeface="Calibri"/>
              </a:rPr>
              <a:t>og</a:t>
            </a:r>
            <a:r>
              <a:rPr lang="en-US" dirty="0">
                <a:cs typeface="Calibri"/>
              </a:rPr>
              <a:t> meg. </a:t>
            </a:r>
            <a:r>
              <a:rPr lang="en-US" dirty="0" err="1">
                <a:cs typeface="Calibri"/>
              </a:rPr>
              <a:t>Mens</a:t>
            </a:r>
            <a:r>
              <a:rPr lang="en-US" dirty="0">
                <a:cs typeface="Calibri"/>
              </a:rPr>
              <a:t> </a:t>
            </a:r>
            <a:r>
              <a:rPr lang="en-US" dirty="0" err="1">
                <a:cs typeface="Calibri"/>
              </a:rPr>
              <a:t>andre</a:t>
            </a:r>
            <a:r>
              <a:rPr lang="en-US" dirty="0">
                <a:cs typeface="Calibri"/>
              </a:rPr>
              <a:t> store </a:t>
            </a:r>
            <a:r>
              <a:rPr lang="en-US" dirty="0" err="1">
                <a:cs typeface="Calibri"/>
              </a:rPr>
              <a:t>bevilgninger</a:t>
            </a:r>
            <a:r>
              <a:rPr lang="en-US" dirty="0">
                <a:cs typeface="Calibri"/>
              </a:rPr>
              <a:t> er </a:t>
            </a:r>
            <a:r>
              <a:rPr lang="en-US" dirty="0" err="1">
                <a:cs typeface="Calibri"/>
              </a:rPr>
              <a:t>rammetilskudd</a:t>
            </a:r>
            <a:r>
              <a:rPr lang="en-US" dirty="0">
                <a:cs typeface="Calibri"/>
              </a:rPr>
              <a:t> </a:t>
            </a:r>
            <a:r>
              <a:rPr lang="en-US" dirty="0" err="1">
                <a:cs typeface="Calibri"/>
              </a:rPr>
              <a:t>til</a:t>
            </a:r>
            <a:r>
              <a:rPr lang="en-US" dirty="0">
                <a:cs typeface="Calibri"/>
              </a:rPr>
              <a:t> </a:t>
            </a:r>
            <a:r>
              <a:rPr lang="en-US" dirty="0" err="1">
                <a:cs typeface="Calibri"/>
              </a:rPr>
              <a:t>kommuner</a:t>
            </a:r>
            <a:r>
              <a:rPr lang="en-US" dirty="0">
                <a:cs typeface="Calibri"/>
              </a:rPr>
              <a:t> </a:t>
            </a:r>
            <a:r>
              <a:rPr lang="en-US" dirty="0" err="1">
                <a:cs typeface="Calibri"/>
              </a:rPr>
              <a:t>og</a:t>
            </a:r>
            <a:r>
              <a:rPr lang="en-US" dirty="0">
                <a:cs typeface="Calibri"/>
              </a:rPr>
              <a:t> </a:t>
            </a:r>
            <a:r>
              <a:rPr lang="en-US" dirty="0" err="1">
                <a:cs typeface="Calibri"/>
              </a:rPr>
              <a:t>fylkeskommuner</a:t>
            </a:r>
            <a:r>
              <a:rPr lang="en-US" dirty="0">
                <a:cs typeface="Calibri"/>
              </a:rPr>
              <a:t>, </a:t>
            </a:r>
            <a:r>
              <a:rPr lang="en-US" dirty="0" err="1">
                <a:cs typeface="Calibri"/>
              </a:rPr>
              <a:t>helse</a:t>
            </a:r>
            <a:r>
              <a:rPr lang="en-US" dirty="0">
                <a:cs typeface="Calibri"/>
              </a:rPr>
              <a:t> </a:t>
            </a:r>
            <a:r>
              <a:rPr lang="en-US" dirty="0" err="1">
                <a:cs typeface="Calibri"/>
              </a:rPr>
              <a:t>og</a:t>
            </a:r>
            <a:r>
              <a:rPr lang="en-US" dirty="0">
                <a:cs typeface="Calibri"/>
              </a:rPr>
              <a:t> </a:t>
            </a:r>
            <a:r>
              <a:rPr lang="en-US" dirty="0" err="1">
                <a:cs typeface="Calibri"/>
              </a:rPr>
              <a:t>forsvar</a:t>
            </a:r>
            <a:r>
              <a:rPr lang="en-US" dirty="0">
                <a:cs typeface="Calibri"/>
              </a:rPr>
              <a:t>. </a:t>
            </a:r>
          </a:p>
          <a:p>
            <a:endParaRPr lang="en-US" dirty="0">
              <a:cs typeface="Calibri"/>
            </a:endParaRPr>
          </a:p>
          <a:p>
            <a:r>
              <a:rPr lang="en-US" dirty="0" err="1">
                <a:cs typeface="Calibri"/>
              </a:rPr>
              <a:t>Rammetilskuddet</a:t>
            </a:r>
            <a:r>
              <a:rPr lang="en-US" dirty="0">
                <a:cs typeface="Calibri"/>
              </a:rPr>
              <a:t> </a:t>
            </a:r>
            <a:r>
              <a:rPr lang="en-US" dirty="0" err="1">
                <a:cs typeface="Calibri"/>
              </a:rPr>
              <a:t>fra</a:t>
            </a:r>
            <a:r>
              <a:rPr lang="en-US" dirty="0">
                <a:cs typeface="Calibri"/>
              </a:rPr>
              <a:t> </a:t>
            </a:r>
            <a:r>
              <a:rPr lang="en-US" dirty="0" err="1">
                <a:cs typeface="Calibri"/>
              </a:rPr>
              <a:t>staten</a:t>
            </a:r>
            <a:r>
              <a:rPr lang="en-US" dirty="0">
                <a:cs typeface="Calibri"/>
              </a:rPr>
              <a:t> </a:t>
            </a:r>
            <a:r>
              <a:rPr lang="en-US" dirty="0" err="1">
                <a:cs typeface="Calibri"/>
              </a:rPr>
              <a:t>utgjør</a:t>
            </a:r>
            <a:r>
              <a:rPr lang="en-US" dirty="0">
                <a:cs typeface="Calibri"/>
              </a:rPr>
              <a:t> </a:t>
            </a:r>
            <a:r>
              <a:rPr lang="en-US" dirty="0" err="1">
                <a:cs typeface="Calibri"/>
              </a:rPr>
              <a:t>størstedelen</a:t>
            </a:r>
            <a:r>
              <a:rPr lang="en-US" dirty="0">
                <a:cs typeface="Calibri"/>
              </a:rPr>
              <a:t> av </a:t>
            </a:r>
            <a:r>
              <a:rPr lang="en-US" dirty="0" err="1">
                <a:cs typeface="Calibri"/>
              </a:rPr>
              <a:t>inntektene</a:t>
            </a:r>
            <a:r>
              <a:rPr lang="en-US" dirty="0">
                <a:cs typeface="Calibri"/>
              </a:rPr>
              <a:t> </a:t>
            </a:r>
            <a:r>
              <a:rPr lang="en-US" dirty="0" err="1">
                <a:cs typeface="Calibri"/>
              </a:rPr>
              <a:t>til</a:t>
            </a:r>
            <a:r>
              <a:rPr lang="en-US" dirty="0">
                <a:cs typeface="Calibri"/>
              </a:rPr>
              <a:t> </a:t>
            </a:r>
            <a:r>
              <a:rPr lang="en-US" dirty="0" err="1">
                <a:cs typeface="Calibri"/>
              </a:rPr>
              <a:t>kommunene</a:t>
            </a:r>
            <a:r>
              <a:rPr lang="en-US" dirty="0">
                <a:cs typeface="Calibri"/>
              </a:rPr>
              <a:t> </a:t>
            </a:r>
            <a:r>
              <a:rPr lang="en-US" dirty="0" err="1">
                <a:cs typeface="Calibri"/>
              </a:rPr>
              <a:t>og</a:t>
            </a:r>
            <a:r>
              <a:rPr lang="en-US" dirty="0">
                <a:cs typeface="Calibri"/>
              </a:rPr>
              <a:t> </a:t>
            </a:r>
            <a:r>
              <a:rPr lang="en-US" dirty="0" err="1">
                <a:cs typeface="Calibri"/>
              </a:rPr>
              <a:t>fylkesstyrene</a:t>
            </a:r>
            <a:r>
              <a:rPr lang="en-US" dirty="0">
                <a:cs typeface="Calibri"/>
              </a:rPr>
              <a:t> . I </a:t>
            </a:r>
            <a:r>
              <a:rPr lang="en-US" dirty="0" err="1">
                <a:cs typeface="Calibri"/>
              </a:rPr>
              <a:t>tillegg</a:t>
            </a:r>
            <a:r>
              <a:rPr lang="en-US" dirty="0">
                <a:cs typeface="Calibri"/>
              </a:rPr>
              <a:t> </a:t>
            </a:r>
            <a:r>
              <a:rPr lang="en-US" dirty="0" err="1">
                <a:cs typeface="Calibri"/>
              </a:rPr>
              <a:t>kommer</a:t>
            </a:r>
            <a:r>
              <a:rPr lang="en-US" dirty="0">
                <a:cs typeface="Calibri"/>
              </a:rPr>
              <a:t> </a:t>
            </a:r>
            <a:r>
              <a:rPr lang="en-US" dirty="0" err="1">
                <a:cs typeface="Calibri"/>
              </a:rPr>
              <a:t>kraftinntekter</a:t>
            </a:r>
            <a:r>
              <a:rPr lang="en-US" dirty="0">
                <a:cs typeface="Calibri"/>
              </a:rPr>
              <a:t> </a:t>
            </a:r>
            <a:r>
              <a:rPr lang="en-US" dirty="0" err="1">
                <a:cs typeface="Calibri"/>
              </a:rPr>
              <a:t>og</a:t>
            </a:r>
            <a:r>
              <a:rPr lang="en-US" dirty="0">
                <a:cs typeface="Calibri"/>
              </a:rPr>
              <a:t> </a:t>
            </a:r>
            <a:r>
              <a:rPr lang="en-US" dirty="0" err="1">
                <a:cs typeface="Calibri"/>
              </a:rPr>
              <a:t>skatteinntekter</a:t>
            </a:r>
            <a:r>
              <a:rPr lang="en-US" dirty="0">
                <a:cs typeface="Calibri"/>
              </a:rPr>
              <a:t> </a:t>
            </a:r>
            <a:r>
              <a:rPr lang="en-US" dirty="0" err="1">
                <a:cs typeface="Calibri"/>
              </a:rPr>
              <a:t>fra</a:t>
            </a:r>
            <a:r>
              <a:rPr lang="en-US" dirty="0">
                <a:cs typeface="Calibri"/>
              </a:rPr>
              <a:t> </a:t>
            </a:r>
            <a:r>
              <a:rPr lang="en-US" dirty="0" err="1">
                <a:cs typeface="Calibri"/>
              </a:rPr>
              <a:t>innbyggerne</a:t>
            </a:r>
            <a:r>
              <a:rPr lang="en-US" dirty="0">
                <a:cs typeface="Calibri"/>
              </a:rPr>
              <a:t>. Stat, </a:t>
            </a:r>
            <a:r>
              <a:rPr lang="en-US" dirty="0" err="1">
                <a:cs typeface="Calibri"/>
              </a:rPr>
              <a:t>fylke</a:t>
            </a:r>
            <a:r>
              <a:rPr lang="en-US" dirty="0">
                <a:cs typeface="Calibri"/>
              </a:rPr>
              <a:t> </a:t>
            </a:r>
            <a:r>
              <a:rPr lang="en-US" dirty="0" err="1">
                <a:cs typeface="Calibri"/>
              </a:rPr>
              <a:t>og</a:t>
            </a:r>
            <a:r>
              <a:rPr lang="en-US" dirty="0">
                <a:cs typeface="Calibri"/>
              </a:rPr>
              <a:t> </a:t>
            </a:r>
            <a:r>
              <a:rPr lang="en-US" dirty="0" err="1">
                <a:cs typeface="Calibri"/>
              </a:rPr>
              <a:t>kommune</a:t>
            </a:r>
            <a:r>
              <a:rPr lang="en-US" dirty="0">
                <a:cs typeface="Calibri"/>
              </a:rPr>
              <a:t> </a:t>
            </a:r>
            <a:r>
              <a:rPr lang="en-US" dirty="0" err="1">
                <a:cs typeface="Calibri"/>
              </a:rPr>
              <a:t>har</a:t>
            </a:r>
            <a:r>
              <a:rPr lang="en-US" dirty="0">
                <a:cs typeface="Calibri"/>
              </a:rPr>
              <a:t> </a:t>
            </a:r>
            <a:r>
              <a:rPr lang="en-US" dirty="0" err="1">
                <a:cs typeface="Calibri"/>
              </a:rPr>
              <a:t>sammen</a:t>
            </a:r>
            <a:r>
              <a:rPr lang="en-US" dirty="0">
                <a:cs typeface="Calibri"/>
              </a:rPr>
              <a:t> </a:t>
            </a:r>
            <a:r>
              <a:rPr lang="en-US" dirty="0" err="1">
                <a:cs typeface="Calibri"/>
              </a:rPr>
              <a:t>ansvar</a:t>
            </a:r>
            <a:r>
              <a:rPr lang="en-US" dirty="0">
                <a:cs typeface="Calibri"/>
              </a:rPr>
              <a:t> for det </a:t>
            </a:r>
            <a:r>
              <a:rPr lang="en-US" dirty="0" err="1">
                <a:cs typeface="Calibri"/>
              </a:rPr>
              <a:t>totale</a:t>
            </a:r>
            <a:r>
              <a:rPr lang="en-US" dirty="0">
                <a:cs typeface="Calibri"/>
              </a:rPr>
              <a:t> </a:t>
            </a:r>
            <a:r>
              <a:rPr lang="en-US" dirty="0" err="1">
                <a:cs typeface="Calibri"/>
              </a:rPr>
              <a:t>tjenestetilbudet</a:t>
            </a:r>
            <a:r>
              <a:rPr lang="en-US" dirty="0">
                <a:cs typeface="Calibri"/>
              </a:rPr>
              <a:t> </a:t>
            </a:r>
            <a:r>
              <a:rPr lang="en-US" dirty="0" err="1">
                <a:cs typeface="Calibri"/>
              </a:rPr>
              <a:t>til</a:t>
            </a:r>
            <a:r>
              <a:rPr lang="en-US" dirty="0">
                <a:cs typeface="Calibri"/>
              </a:rPr>
              <a:t> </a:t>
            </a:r>
            <a:r>
              <a:rPr lang="en-US" dirty="0" err="1">
                <a:cs typeface="Calibri"/>
              </a:rPr>
              <a:t>innbyggerne</a:t>
            </a:r>
            <a:r>
              <a:rPr lang="en-US" dirty="0">
                <a:cs typeface="Calibri"/>
              </a:rPr>
              <a:t> sine, men </a:t>
            </a:r>
            <a:r>
              <a:rPr lang="en-US" dirty="0" err="1">
                <a:cs typeface="Calibri"/>
              </a:rPr>
              <a:t>ansvaret</a:t>
            </a:r>
            <a:r>
              <a:rPr lang="en-US" dirty="0">
                <a:cs typeface="Calibri"/>
              </a:rPr>
              <a:t> er </a:t>
            </a:r>
            <a:r>
              <a:rPr lang="en-US" dirty="0" err="1">
                <a:cs typeface="Calibri"/>
              </a:rPr>
              <a:t>fordelt</a:t>
            </a:r>
            <a:r>
              <a:rPr lang="en-US" dirty="0">
                <a:cs typeface="Calibri"/>
              </a:rPr>
              <a:t>. </a:t>
            </a:r>
            <a:r>
              <a:rPr lang="en-US" dirty="0" err="1">
                <a:cs typeface="Calibri"/>
              </a:rPr>
              <a:t>Feks</a:t>
            </a:r>
            <a:r>
              <a:rPr lang="en-US" dirty="0">
                <a:cs typeface="Calibri"/>
              </a:rPr>
              <a:t> </a:t>
            </a:r>
            <a:r>
              <a:rPr lang="en-US" dirty="0" err="1">
                <a:cs typeface="Calibri"/>
              </a:rPr>
              <a:t>så</a:t>
            </a:r>
            <a:r>
              <a:rPr lang="en-US" dirty="0">
                <a:cs typeface="Calibri"/>
              </a:rPr>
              <a:t> </a:t>
            </a:r>
            <a:r>
              <a:rPr lang="en-US" dirty="0" err="1">
                <a:cs typeface="Calibri"/>
              </a:rPr>
              <a:t>har</a:t>
            </a:r>
            <a:r>
              <a:rPr lang="en-US" dirty="0">
                <a:cs typeface="Calibri"/>
              </a:rPr>
              <a:t> </a:t>
            </a:r>
            <a:r>
              <a:rPr lang="en-US" dirty="0" err="1">
                <a:cs typeface="Calibri"/>
              </a:rPr>
              <a:t>kommunene</a:t>
            </a:r>
            <a:r>
              <a:rPr lang="en-US" dirty="0">
                <a:cs typeface="Calibri"/>
              </a:rPr>
              <a:t> </a:t>
            </a:r>
            <a:r>
              <a:rPr lang="en-US" dirty="0" err="1">
                <a:cs typeface="Calibri"/>
              </a:rPr>
              <a:t>ansvar</a:t>
            </a:r>
            <a:r>
              <a:rPr lang="en-US" dirty="0">
                <a:cs typeface="Calibri"/>
              </a:rPr>
              <a:t> for </a:t>
            </a:r>
            <a:r>
              <a:rPr lang="en-US" dirty="0" err="1">
                <a:cs typeface="Calibri"/>
              </a:rPr>
              <a:t>primærhelsetjenesten</a:t>
            </a:r>
            <a:r>
              <a:rPr lang="en-US" dirty="0">
                <a:cs typeface="Calibri"/>
              </a:rPr>
              <a:t>, </a:t>
            </a:r>
            <a:r>
              <a:rPr lang="en-US" dirty="0" err="1">
                <a:cs typeface="Calibri"/>
              </a:rPr>
              <a:t>staten</a:t>
            </a:r>
            <a:r>
              <a:rPr lang="en-US" dirty="0">
                <a:cs typeface="Calibri"/>
              </a:rPr>
              <a:t> </a:t>
            </a:r>
            <a:r>
              <a:rPr lang="en-US" dirty="0" err="1">
                <a:cs typeface="Calibri"/>
              </a:rPr>
              <a:t>har</a:t>
            </a:r>
            <a:r>
              <a:rPr lang="en-US" dirty="0">
                <a:cs typeface="Calibri"/>
              </a:rPr>
              <a:t> for </a:t>
            </a:r>
            <a:r>
              <a:rPr lang="en-US" dirty="0" err="1">
                <a:cs typeface="Calibri"/>
              </a:rPr>
              <a:t>spesialisthelsetjenesten</a:t>
            </a:r>
            <a:r>
              <a:rPr lang="en-US" dirty="0">
                <a:cs typeface="Calibri"/>
              </a:rPr>
              <a:t> </a:t>
            </a:r>
            <a:r>
              <a:rPr lang="en-US" dirty="0" err="1">
                <a:cs typeface="Calibri"/>
              </a:rPr>
              <a:t>og</a:t>
            </a:r>
            <a:r>
              <a:rPr lang="en-US" dirty="0">
                <a:cs typeface="Calibri"/>
              </a:rPr>
              <a:t> </a:t>
            </a:r>
            <a:r>
              <a:rPr lang="en-US" dirty="0" err="1">
                <a:cs typeface="Calibri"/>
              </a:rPr>
              <a:t>fylkene</a:t>
            </a:r>
            <a:r>
              <a:rPr lang="en-US" dirty="0">
                <a:cs typeface="Calibri"/>
              </a:rPr>
              <a:t> </a:t>
            </a:r>
            <a:r>
              <a:rPr lang="en-US" dirty="0" err="1">
                <a:cs typeface="Calibri"/>
              </a:rPr>
              <a:t>har</a:t>
            </a:r>
            <a:r>
              <a:rPr lang="en-US" dirty="0">
                <a:cs typeface="Calibri"/>
              </a:rPr>
              <a:t> for </a:t>
            </a:r>
            <a:r>
              <a:rPr lang="en-US" dirty="0" err="1">
                <a:cs typeface="Calibri"/>
              </a:rPr>
              <a:t>tannhelsetjenesten</a:t>
            </a:r>
            <a:r>
              <a:rPr lang="en-US" dirty="0">
                <a:cs typeface="Calibri"/>
              </a:rPr>
              <a:t>. </a:t>
            </a:r>
          </a:p>
          <a:p>
            <a:endParaRPr lang="en-US" dirty="0">
              <a:cs typeface="Calibri"/>
            </a:endParaRPr>
          </a:p>
          <a:p>
            <a:r>
              <a:rPr lang="en-US" dirty="0" err="1">
                <a:cs typeface="Calibri"/>
              </a:rPr>
              <a:t>Poenget</a:t>
            </a:r>
            <a:r>
              <a:rPr lang="en-US" dirty="0">
                <a:cs typeface="Calibri"/>
              </a:rPr>
              <a:t> med </a:t>
            </a:r>
            <a:r>
              <a:rPr lang="en-US" dirty="0" err="1">
                <a:cs typeface="Calibri"/>
              </a:rPr>
              <a:t>dette</a:t>
            </a:r>
            <a:r>
              <a:rPr lang="en-US" dirty="0">
                <a:cs typeface="Calibri"/>
              </a:rPr>
              <a:t> er å vise at </a:t>
            </a:r>
            <a:r>
              <a:rPr lang="en-US" dirty="0" err="1">
                <a:cs typeface="Calibri"/>
              </a:rPr>
              <a:t>vår</a:t>
            </a:r>
            <a:r>
              <a:rPr lang="en-US" dirty="0">
                <a:cs typeface="Calibri"/>
              </a:rPr>
              <a:t> </a:t>
            </a:r>
            <a:r>
              <a:rPr lang="en-US" dirty="0" err="1">
                <a:cs typeface="Calibri"/>
              </a:rPr>
              <a:t>sak</a:t>
            </a:r>
            <a:r>
              <a:rPr lang="en-US" dirty="0">
                <a:cs typeface="Calibri"/>
              </a:rPr>
              <a:t> </a:t>
            </a:r>
            <a:r>
              <a:rPr lang="en-US" dirty="0" err="1">
                <a:cs typeface="Calibri"/>
              </a:rPr>
              <a:t>kjemper</a:t>
            </a:r>
            <a:r>
              <a:rPr lang="en-US" dirty="0">
                <a:cs typeface="Calibri"/>
              </a:rPr>
              <a:t> mot </a:t>
            </a:r>
            <a:r>
              <a:rPr lang="en-US" dirty="0" err="1">
                <a:cs typeface="Calibri"/>
              </a:rPr>
              <a:t>veldig</a:t>
            </a:r>
            <a:r>
              <a:rPr lang="en-US" dirty="0">
                <a:cs typeface="Calibri"/>
              </a:rPr>
              <a:t> mange </a:t>
            </a:r>
            <a:r>
              <a:rPr lang="en-US" dirty="0" err="1">
                <a:cs typeface="Calibri"/>
              </a:rPr>
              <a:t>andre</a:t>
            </a:r>
            <a:r>
              <a:rPr lang="en-US" dirty="0">
                <a:cs typeface="Calibri"/>
              </a:rPr>
              <a:t> </a:t>
            </a:r>
            <a:r>
              <a:rPr lang="en-US" dirty="0" err="1">
                <a:cs typeface="Calibri"/>
              </a:rPr>
              <a:t>gode</a:t>
            </a:r>
            <a:r>
              <a:rPr lang="en-US" dirty="0">
                <a:cs typeface="Calibri"/>
              </a:rPr>
              <a:t> formal, </a:t>
            </a:r>
            <a:r>
              <a:rPr lang="en-US" dirty="0" err="1">
                <a:cs typeface="Calibri"/>
              </a:rPr>
              <a:t>både</a:t>
            </a:r>
            <a:r>
              <a:rPr lang="en-US" dirty="0">
                <a:cs typeface="Calibri"/>
              </a:rPr>
              <a:t> om </a:t>
            </a:r>
            <a:r>
              <a:rPr lang="en-US" dirty="0" err="1">
                <a:cs typeface="Calibri"/>
              </a:rPr>
              <a:t>saken</a:t>
            </a:r>
            <a:r>
              <a:rPr lang="en-US" dirty="0">
                <a:cs typeface="Calibri"/>
              </a:rPr>
              <a:t> </a:t>
            </a:r>
            <a:r>
              <a:rPr lang="en-US" dirty="0" err="1">
                <a:cs typeface="Calibri"/>
              </a:rPr>
              <a:t>vår</a:t>
            </a:r>
            <a:r>
              <a:rPr lang="en-US" dirty="0">
                <a:cs typeface="Calibri"/>
              </a:rPr>
              <a:t> </a:t>
            </a:r>
            <a:r>
              <a:rPr lang="en-US" dirty="0" err="1">
                <a:cs typeface="Calibri"/>
              </a:rPr>
              <a:t>hører</a:t>
            </a:r>
            <a:r>
              <a:rPr lang="en-US" dirty="0">
                <a:cs typeface="Calibri"/>
              </a:rPr>
              <a:t> </a:t>
            </a:r>
            <a:r>
              <a:rPr lang="en-US" dirty="0" err="1">
                <a:cs typeface="Calibri"/>
              </a:rPr>
              <a:t>hjemme</a:t>
            </a:r>
            <a:r>
              <a:rPr lang="en-US" dirty="0">
                <a:cs typeface="Calibri"/>
              </a:rPr>
              <a:t> </a:t>
            </a:r>
            <a:r>
              <a:rPr lang="en-US" dirty="0" err="1">
                <a:cs typeface="Calibri"/>
              </a:rPr>
              <a:t>på</a:t>
            </a:r>
            <a:r>
              <a:rPr lang="en-US" dirty="0">
                <a:cs typeface="Calibri"/>
              </a:rPr>
              <a:t> </a:t>
            </a:r>
            <a:r>
              <a:rPr lang="en-US" dirty="0" err="1">
                <a:cs typeface="Calibri"/>
              </a:rPr>
              <a:t>Stortinget</a:t>
            </a:r>
            <a:r>
              <a:rPr lang="en-US" dirty="0">
                <a:cs typeface="Calibri"/>
              </a:rPr>
              <a:t> </a:t>
            </a:r>
            <a:r>
              <a:rPr lang="en-US" dirty="0" err="1">
                <a:cs typeface="Calibri"/>
              </a:rPr>
              <a:t>eller</a:t>
            </a:r>
            <a:r>
              <a:rPr lang="en-US" dirty="0">
                <a:cs typeface="Calibri"/>
              </a:rPr>
              <a:t> I </a:t>
            </a:r>
            <a:r>
              <a:rPr lang="en-US" dirty="0" err="1">
                <a:cs typeface="Calibri"/>
              </a:rPr>
              <a:t>kommunestyret</a:t>
            </a:r>
            <a:r>
              <a:rPr lang="en-US" dirty="0">
                <a:cs typeface="Calibri"/>
              </a:rPr>
              <a:t>. </a:t>
            </a:r>
            <a:r>
              <a:rPr lang="en-US" dirty="0" err="1">
                <a:cs typeface="Calibri"/>
              </a:rPr>
              <a:t>Noen</a:t>
            </a:r>
            <a:r>
              <a:rPr lang="en-US" dirty="0">
                <a:cs typeface="Calibri"/>
              </a:rPr>
              <a:t> av dem er </a:t>
            </a:r>
            <a:r>
              <a:rPr lang="en-US" dirty="0" err="1">
                <a:cs typeface="Calibri"/>
              </a:rPr>
              <a:t>lovpålagt</a:t>
            </a:r>
            <a:r>
              <a:rPr lang="en-US" dirty="0">
                <a:cs typeface="Calibri"/>
              </a:rPr>
              <a:t> </a:t>
            </a:r>
            <a:r>
              <a:rPr lang="en-US" dirty="0" err="1">
                <a:cs typeface="Calibri"/>
              </a:rPr>
              <a:t>andre</a:t>
            </a:r>
            <a:r>
              <a:rPr lang="en-US" dirty="0">
                <a:cs typeface="Calibri"/>
              </a:rPr>
              <a:t> er </a:t>
            </a:r>
            <a:r>
              <a:rPr lang="en-US" dirty="0" err="1">
                <a:cs typeface="Calibri"/>
              </a:rPr>
              <a:t>prioriteringer</a:t>
            </a:r>
            <a:r>
              <a:rPr lang="en-US" dirty="0">
                <a:cs typeface="Calibri"/>
              </a:rPr>
              <a:t> </a:t>
            </a:r>
            <a:r>
              <a:rPr lang="en-US" dirty="0" err="1">
                <a:cs typeface="Calibri"/>
              </a:rPr>
              <a:t>fra</a:t>
            </a:r>
            <a:r>
              <a:rPr lang="en-US" dirty="0">
                <a:cs typeface="Calibri"/>
              </a:rPr>
              <a:t> </a:t>
            </a:r>
            <a:r>
              <a:rPr lang="en-US" dirty="0" err="1">
                <a:cs typeface="Calibri"/>
              </a:rPr>
              <a:t>politikerne</a:t>
            </a:r>
            <a:r>
              <a:rPr lang="en-US" dirty="0">
                <a:cs typeface="Calibri"/>
              </a:rPr>
              <a:t>. Dersom man </a:t>
            </a:r>
            <a:r>
              <a:rPr lang="en-US" dirty="0" err="1">
                <a:cs typeface="Calibri"/>
              </a:rPr>
              <a:t>opplever</a:t>
            </a:r>
            <a:r>
              <a:rPr lang="en-US" dirty="0">
                <a:cs typeface="Calibri"/>
              </a:rPr>
              <a:t> å </a:t>
            </a:r>
            <a:r>
              <a:rPr lang="en-US" dirty="0" err="1">
                <a:cs typeface="Calibri"/>
              </a:rPr>
              <a:t>ikke</a:t>
            </a:r>
            <a:r>
              <a:rPr lang="en-US" dirty="0">
                <a:cs typeface="Calibri"/>
              </a:rPr>
              <a:t> </a:t>
            </a:r>
            <a:r>
              <a:rPr lang="en-US" dirty="0" err="1">
                <a:cs typeface="Calibri"/>
              </a:rPr>
              <a:t>bli</a:t>
            </a:r>
            <a:r>
              <a:rPr lang="en-US" dirty="0">
                <a:cs typeface="Calibri"/>
              </a:rPr>
              <a:t> </a:t>
            </a:r>
            <a:r>
              <a:rPr lang="en-US" dirty="0" err="1">
                <a:cs typeface="Calibri"/>
              </a:rPr>
              <a:t>prioritert</a:t>
            </a:r>
            <a:r>
              <a:rPr lang="en-US" dirty="0">
                <a:cs typeface="Calibri"/>
              </a:rPr>
              <a:t> handler det </a:t>
            </a:r>
            <a:r>
              <a:rPr lang="en-US" dirty="0" err="1">
                <a:cs typeface="Calibri"/>
              </a:rPr>
              <a:t>ikke</a:t>
            </a:r>
            <a:r>
              <a:rPr lang="en-US" dirty="0">
                <a:cs typeface="Calibri"/>
              </a:rPr>
              <a:t> om at </a:t>
            </a:r>
            <a:r>
              <a:rPr lang="en-US" dirty="0" err="1">
                <a:cs typeface="Calibri"/>
              </a:rPr>
              <a:t>politikerne</a:t>
            </a:r>
            <a:r>
              <a:rPr lang="en-US" dirty="0">
                <a:cs typeface="Calibri"/>
              </a:rPr>
              <a:t> </a:t>
            </a:r>
            <a:r>
              <a:rPr lang="en-US" dirty="0" err="1">
                <a:cs typeface="Calibri"/>
              </a:rPr>
              <a:t>ikke</a:t>
            </a:r>
            <a:r>
              <a:rPr lang="en-US" dirty="0">
                <a:cs typeface="Calibri"/>
              </a:rPr>
              <a:t> </a:t>
            </a:r>
            <a:r>
              <a:rPr lang="en-US" dirty="0" err="1">
                <a:cs typeface="Calibri"/>
              </a:rPr>
              <a:t>vil</a:t>
            </a:r>
            <a:r>
              <a:rPr lang="en-US" dirty="0">
                <a:cs typeface="Calibri"/>
              </a:rPr>
              <a:t>, men at det er </a:t>
            </a:r>
            <a:r>
              <a:rPr lang="en-US" dirty="0" err="1">
                <a:cs typeface="Calibri"/>
              </a:rPr>
              <a:t>vanskelige</a:t>
            </a:r>
            <a:r>
              <a:rPr lang="en-US" dirty="0">
                <a:cs typeface="Calibri"/>
              </a:rPr>
              <a:t> </a:t>
            </a:r>
            <a:r>
              <a:rPr lang="en-US" dirty="0" err="1">
                <a:cs typeface="Calibri"/>
              </a:rPr>
              <a:t>prioriteringer</a:t>
            </a:r>
            <a:r>
              <a:rPr lang="en-US" dirty="0">
                <a:cs typeface="Calibri"/>
              </a:rPr>
              <a:t> de </a:t>
            </a:r>
            <a:r>
              <a:rPr lang="en-US" dirty="0" err="1">
                <a:cs typeface="Calibri"/>
              </a:rPr>
              <a:t>gjør</a:t>
            </a:r>
            <a:r>
              <a:rPr lang="en-US" dirty="0">
                <a:cs typeface="Calibri"/>
              </a:rPr>
              <a:t> </a:t>
            </a:r>
            <a:r>
              <a:rPr lang="en-US" dirty="0" err="1">
                <a:cs typeface="Calibri"/>
              </a:rPr>
              <a:t>og</a:t>
            </a:r>
            <a:r>
              <a:rPr lang="en-US" dirty="0">
                <a:cs typeface="Calibri"/>
              </a:rPr>
              <a:t> alle ting </a:t>
            </a:r>
            <a:r>
              <a:rPr lang="en-US" dirty="0" err="1">
                <a:cs typeface="Calibri"/>
              </a:rPr>
              <a:t>kan</a:t>
            </a:r>
            <a:r>
              <a:rPr lang="en-US" dirty="0">
                <a:cs typeface="Calibri"/>
              </a:rPr>
              <a:t> </a:t>
            </a:r>
            <a:r>
              <a:rPr lang="en-US" dirty="0" err="1">
                <a:cs typeface="Calibri"/>
              </a:rPr>
              <a:t>ikke</a:t>
            </a:r>
            <a:r>
              <a:rPr lang="en-US" dirty="0">
                <a:cs typeface="Calibri"/>
              </a:rPr>
              <a:t> </a:t>
            </a:r>
            <a:r>
              <a:rPr lang="en-US" dirty="0" err="1">
                <a:cs typeface="Calibri"/>
              </a:rPr>
              <a:t>prioriteres</a:t>
            </a:r>
            <a:r>
              <a:rPr lang="en-US" dirty="0">
                <a:cs typeface="Calibri"/>
              </a:rPr>
              <a:t> </a:t>
            </a:r>
            <a:r>
              <a:rPr lang="en-US" dirty="0" err="1">
                <a:cs typeface="Calibri"/>
              </a:rPr>
              <a:t>samtidig</a:t>
            </a:r>
            <a:r>
              <a:rPr lang="en-US" dirty="0">
                <a:cs typeface="Calibri"/>
              </a:rPr>
              <a:t>. </a:t>
            </a:r>
          </a:p>
        </p:txBody>
      </p:sp>
      <p:sp>
        <p:nvSpPr>
          <p:cNvPr id="4" name="Plassholder for lysbildenummer 3"/>
          <p:cNvSpPr>
            <a:spLocks noGrp="1"/>
          </p:cNvSpPr>
          <p:nvPr>
            <p:ph type="sldNum" sz="quarter" idx="5"/>
          </p:nvPr>
        </p:nvSpPr>
        <p:spPr/>
        <p:txBody>
          <a:bodyPr/>
          <a:lstStyle/>
          <a:p>
            <a:fld id="{0D9F80B4-B01D-4A70-9B4B-5960511E0486}" type="slidenum">
              <a:t>13</a:t>
            </a:fld>
            <a:endParaRPr lang="nb-NO"/>
          </a:p>
        </p:txBody>
      </p:sp>
    </p:spTree>
    <p:extLst>
      <p:ext uri="{BB962C8B-B14F-4D97-AF65-F5344CB8AC3E}">
        <p14:creationId xmlns:p14="http://schemas.microsoft.com/office/powerpoint/2010/main" val="381598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EST TIDSBRUK 20 min </a:t>
            </a:r>
          </a:p>
          <a:p>
            <a:endParaRPr lang="en-US" dirty="0">
              <a:cs typeface="Calibri"/>
            </a:endParaRPr>
          </a:p>
          <a:p>
            <a:r>
              <a:rPr lang="en-US" dirty="0">
                <a:cs typeface="Calibri"/>
              </a:rPr>
              <a:t>Det </a:t>
            </a:r>
            <a:r>
              <a:rPr lang="nb-NO" noProof="0" dirty="0">
                <a:cs typeface="Calibri"/>
              </a:rPr>
              <a:t>første</a:t>
            </a:r>
            <a:r>
              <a:rPr lang="en-US" dirty="0">
                <a:cs typeface="Calibri"/>
              </a:rPr>
              <a:t> vi </a:t>
            </a:r>
            <a:r>
              <a:rPr lang="en-US" dirty="0" err="1">
                <a:cs typeface="Calibri"/>
              </a:rPr>
              <a:t>må</a:t>
            </a:r>
            <a:r>
              <a:rPr lang="en-US" dirty="0">
                <a:cs typeface="Calibri"/>
              </a:rPr>
              <a:t> </a:t>
            </a:r>
            <a:r>
              <a:rPr lang="en-US" dirty="0" err="1">
                <a:cs typeface="Calibri"/>
              </a:rPr>
              <a:t>vite</a:t>
            </a:r>
            <a:r>
              <a:rPr lang="en-US" dirty="0">
                <a:cs typeface="Calibri"/>
              </a:rPr>
              <a:t> er: HVA ER SAKEN </a:t>
            </a:r>
            <a:r>
              <a:rPr lang="en-US" dirty="0" err="1">
                <a:cs typeface="Calibri"/>
              </a:rPr>
              <a:t>og</a:t>
            </a:r>
            <a:r>
              <a:rPr lang="en-US" dirty="0">
                <a:cs typeface="Calibri"/>
              </a:rPr>
              <a:t> </a:t>
            </a:r>
            <a:r>
              <a:rPr lang="en-US" dirty="0" err="1">
                <a:cs typeface="Calibri"/>
              </a:rPr>
              <a:t>ikke</a:t>
            </a:r>
            <a:r>
              <a:rPr lang="en-US" dirty="0">
                <a:cs typeface="Calibri"/>
              </a:rPr>
              <a:t> </a:t>
            </a:r>
            <a:r>
              <a:rPr lang="en-US" dirty="0" err="1">
                <a:cs typeface="Calibri"/>
              </a:rPr>
              <a:t>minst</a:t>
            </a:r>
            <a:r>
              <a:rPr lang="en-US" dirty="0">
                <a:cs typeface="Calibri"/>
              </a:rPr>
              <a:t> </a:t>
            </a:r>
            <a:r>
              <a:rPr lang="en-US" dirty="0" err="1">
                <a:cs typeface="Calibri"/>
              </a:rPr>
              <a:t>hvilket</a:t>
            </a:r>
            <a:r>
              <a:rPr lang="en-US" dirty="0">
                <a:cs typeface="Calibri"/>
              </a:rPr>
              <a:t> </a:t>
            </a:r>
            <a:r>
              <a:rPr lang="en-US" dirty="0" err="1">
                <a:cs typeface="Calibri"/>
              </a:rPr>
              <a:t>utfall</a:t>
            </a:r>
            <a:r>
              <a:rPr lang="en-US" dirty="0">
                <a:cs typeface="Calibri"/>
              </a:rPr>
              <a:t> </a:t>
            </a:r>
            <a:r>
              <a:rPr lang="en-US" dirty="0" err="1">
                <a:cs typeface="Calibri"/>
              </a:rPr>
              <a:t>ønsker</a:t>
            </a:r>
            <a:r>
              <a:rPr lang="en-US" dirty="0">
                <a:cs typeface="Calibri"/>
              </a:rPr>
              <a:t> du å </a:t>
            </a:r>
            <a:r>
              <a:rPr lang="en-US" dirty="0" err="1">
                <a:cs typeface="Calibri"/>
              </a:rPr>
              <a:t>oppnå</a:t>
            </a:r>
            <a:r>
              <a:rPr lang="en-US" dirty="0">
                <a:cs typeface="Calibri"/>
              </a:rPr>
              <a:t>. </a:t>
            </a:r>
            <a:endParaRPr lang="nb-NO" dirty="0"/>
          </a:p>
          <a:p>
            <a:endParaRPr lang="en-US" dirty="0">
              <a:cs typeface="Calibri"/>
            </a:endParaRPr>
          </a:p>
          <a:p>
            <a:r>
              <a:rPr lang="en-US" dirty="0" err="1">
                <a:cs typeface="Calibri"/>
              </a:rPr>
              <a:t>Oppgave</a:t>
            </a:r>
            <a:r>
              <a:rPr lang="en-US" dirty="0">
                <a:cs typeface="Calibri"/>
              </a:rPr>
              <a:t>: del </a:t>
            </a:r>
            <a:r>
              <a:rPr lang="en-US" dirty="0" err="1">
                <a:cs typeface="Calibri"/>
              </a:rPr>
              <a:t>deltakerne</a:t>
            </a:r>
            <a:r>
              <a:rPr lang="en-US" dirty="0">
                <a:cs typeface="Calibri"/>
              </a:rPr>
              <a:t> inn I </a:t>
            </a:r>
            <a:r>
              <a:rPr lang="en-US" dirty="0" err="1">
                <a:cs typeface="Calibri"/>
              </a:rPr>
              <a:t>grupper</a:t>
            </a:r>
            <a:r>
              <a:rPr lang="en-US" dirty="0">
                <a:cs typeface="Calibri"/>
              </a:rPr>
              <a:t> </a:t>
            </a:r>
            <a:r>
              <a:rPr lang="en-US" dirty="0" err="1">
                <a:cs typeface="Calibri"/>
              </a:rPr>
              <a:t>på</a:t>
            </a:r>
            <a:r>
              <a:rPr lang="en-US" dirty="0">
                <a:cs typeface="Calibri"/>
              </a:rPr>
              <a:t> 3-4/</a:t>
            </a:r>
            <a:r>
              <a:rPr lang="en-US" dirty="0" err="1">
                <a:cs typeface="Calibri"/>
              </a:rPr>
              <a:t>gruppe</a:t>
            </a:r>
            <a:r>
              <a:rPr lang="en-US" dirty="0">
                <a:cs typeface="Calibri"/>
              </a:rPr>
              <a:t>. </a:t>
            </a:r>
            <a:r>
              <a:rPr lang="en-US" dirty="0" err="1">
                <a:cs typeface="Calibri"/>
              </a:rPr>
              <a:t>Oppgaven</a:t>
            </a:r>
            <a:r>
              <a:rPr lang="en-US" dirty="0">
                <a:cs typeface="Calibri"/>
              </a:rPr>
              <a:t> er å </a:t>
            </a:r>
            <a:r>
              <a:rPr lang="en-US" dirty="0" err="1">
                <a:cs typeface="Calibri"/>
              </a:rPr>
              <a:t>definere</a:t>
            </a:r>
            <a:r>
              <a:rPr lang="en-US" dirty="0">
                <a:cs typeface="Calibri"/>
              </a:rPr>
              <a:t> </a:t>
            </a:r>
            <a:r>
              <a:rPr lang="en-US" dirty="0" err="1">
                <a:cs typeface="Calibri"/>
              </a:rPr>
              <a:t>en</a:t>
            </a:r>
            <a:r>
              <a:rPr lang="en-US" dirty="0">
                <a:cs typeface="Calibri"/>
              </a:rPr>
              <a:t> </a:t>
            </a:r>
            <a:r>
              <a:rPr lang="en-US" dirty="0" err="1">
                <a:cs typeface="Calibri"/>
              </a:rPr>
              <a:t>sak</a:t>
            </a:r>
            <a:r>
              <a:rPr lang="en-US" dirty="0">
                <a:cs typeface="Calibri"/>
              </a:rPr>
              <a:t> </a:t>
            </a:r>
            <a:r>
              <a:rPr lang="en-US" dirty="0" err="1">
                <a:cs typeface="Calibri"/>
              </a:rPr>
              <a:t>som</a:t>
            </a:r>
            <a:r>
              <a:rPr lang="en-US" dirty="0">
                <a:cs typeface="Calibri"/>
              </a:rPr>
              <a:t> </a:t>
            </a:r>
            <a:r>
              <a:rPr lang="en-US" dirty="0" err="1">
                <a:cs typeface="Calibri"/>
              </a:rPr>
              <a:t>fylkesleddet</a:t>
            </a:r>
            <a:r>
              <a:rPr lang="en-US" dirty="0">
                <a:cs typeface="Calibri"/>
              </a:rPr>
              <a:t>/</a:t>
            </a:r>
            <a:r>
              <a:rPr lang="en-US" dirty="0" err="1">
                <a:cs typeface="Calibri"/>
              </a:rPr>
              <a:t>organisasjonen</a:t>
            </a:r>
            <a:r>
              <a:rPr lang="en-US" dirty="0">
                <a:cs typeface="Calibri"/>
              </a:rPr>
              <a:t> </a:t>
            </a:r>
            <a:r>
              <a:rPr lang="en-US" dirty="0" err="1">
                <a:cs typeface="Calibri"/>
              </a:rPr>
              <a:t>kan</a:t>
            </a:r>
            <a:r>
              <a:rPr lang="en-US" dirty="0">
                <a:cs typeface="Calibri"/>
              </a:rPr>
              <a:t>/</a:t>
            </a:r>
            <a:r>
              <a:rPr lang="en-US" dirty="0" err="1">
                <a:cs typeface="Calibri"/>
              </a:rPr>
              <a:t>bør</a:t>
            </a:r>
            <a:r>
              <a:rPr lang="en-US" dirty="0">
                <a:cs typeface="Calibri"/>
              </a:rPr>
              <a:t> </a:t>
            </a:r>
            <a:r>
              <a:rPr lang="en-US" dirty="0" err="1">
                <a:cs typeface="Calibri"/>
              </a:rPr>
              <a:t>jobbe</a:t>
            </a:r>
            <a:r>
              <a:rPr lang="en-US" dirty="0">
                <a:cs typeface="Calibri"/>
              </a:rPr>
              <a:t> med </a:t>
            </a:r>
            <a:r>
              <a:rPr lang="en-US" dirty="0" err="1">
                <a:cs typeface="Calibri"/>
              </a:rPr>
              <a:t>og</a:t>
            </a:r>
            <a:r>
              <a:rPr lang="en-US" dirty="0">
                <a:cs typeface="Calibri"/>
              </a:rPr>
              <a:t> </a:t>
            </a:r>
            <a:r>
              <a:rPr lang="en-US" dirty="0" err="1">
                <a:cs typeface="Calibri"/>
              </a:rPr>
              <a:t>svare</a:t>
            </a:r>
            <a:r>
              <a:rPr lang="en-US" dirty="0">
                <a:cs typeface="Calibri"/>
              </a:rPr>
              <a:t> </a:t>
            </a:r>
            <a:r>
              <a:rPr lang="en-US" dirty="0" err="1">
                <a:cs typeface="Calibri"/>
              </a:rPr>
              <a:t>på</a:t>
            </a:r>
            <a:r>
              <a:rPr lang="en-US" dirty="0">
                <a:cs typeface="Calibri"/>
              </a:rPr>
              <a:t> </a:t>
            </a:r>
            <a:r>
              <a:rPr lang="en-US" dirty="0" err="1">
                <a:cs typeface="Calibri"/>
              </a:rPr>
              <a:t>spm</a:t>
            </a:r>
            <a:r>
              <a:rPr lang="en-US" dirty="0">
                <a:cs typeface="Calibri"/>
              </a:rPr>
              <a:t> </a:t>
            </a:r>
            <a:r>
              <a:rPr lang="en-US" dirty="0" err="1">
                <a:cs typeface="Calibri"/>
              </a:rPr>
              <a:t>på</a:t>
            </a:r>
            <a:r>
              <a:rPr lang="en-US" dirty="0">
                <a:cs typeface="Calibri"/>
              </a:rPr>
              <a:t> </a:t>
            </a:r>
            <a:r>
              <a:rPr lang="en-US" dirty="0" err="1">
                <a:cs typeface="Calibri"/>
              </a:rPr>
              <a:t>skjermen</a:t>
            </a:r>
            <a:r>
              <a:rPr lang="en-US" dirty="0">
                <a:cs typeface="Calibri"/>
              </a:rPr>
              <a:t>. </a:t>
            </a:r>
          </a:p>
          <a:p>
            <a:endParaRPr lang="en-US" dirty="0">
              <a:cs typeface="Calibri"/>
            </a:endParaRPr>
          </a:p>
          <a:p>
            <a:r>
              <a:rPr lang="en-US" dirty="0" err="1">
                <a:cs typeface="Calibri"/>
              </a:rPr>
              <a:t>Oppsummering</a:t>
            </a:r>
            <a:r>
              <a:rPr lang="en-US" dirty="0">
                <a:cs typeface="Calibri"/>
              </a:rPr>
              <a:t>: </a:t>
            </a:r>
            <a:r>
              <a:rPr lang="en-US" dirty="0" err="1">
                <a:cs typeface="Calibri"/>
              </a:rPr>
              <a:t>hver</a:t>
            </a:r>
            <a:r>
              <a:rPr lang="en-US" dirty="0">
                <a:cs typeface="Calibri"/>
              </a:rPr>
              <a:t> </a:t>
            </a:r>
            <a:r>
              <a:rPr lang="en-US" dirty="0" err="1">
                <a:cs typeface="Calibri"/>
              </a:rPr>
              <a:t>gruppe</a:t>
            </a:r>
            <a:r>
              <a:rPr lang="en-US" dirty="0">
                <a:cs typeface="Calibri"/>
              </a:rPr>
              <a:t> </a:t>
            </a:r>
            <a:r>
              <a:rPr lang="en-US" dirty="0" err="1">
                <a:cs typeface="Calibri"/>
              </a:rPr>
              <a:t>går</a:t>
            </a:r>
            <a:r>
              <a:rPr lang="en-US" dirty="0">
                <a:cs typeface="Calibri"/>
              </a:rPr>
              <a:t> </a:t>
            </a:r>
            <a:r>
              <a:rPr lang="en-US" dirty="0" err="1">
                <a:cs typeface="Calibri"/>
              </a:rPr>
              <a:t>igjennom</a:t>
            </a:r>
            <a:r>
              <a:rPr lang="en-US" dirty="0">
                <a:cs typeface="Calibri"/>
              </a:rPr>
              <a:t> det de </a:t>
            </a:r>
            <a:r>
              <a:rPr lang="en-US" dirty="0" err="1">
                <a:cs typeface="Calibri"/>
              </a:rPr>
              <a:t>har</a:t>
            </a:r>
            <a:r>
              <a:rPr lang="en-US" dirty="0">
                <a:cs typeface="Calibri"/>
              </a:rPr>
              <a:t> </a:t>
            </a:r>
            <a:r>
              <a:rPr lang="en-US" dirty="0" err="1">
                <a:cs typeface="Calibri"/>
              </a:rPr>
              <a:t>kommet</a:t>
            </a:r>
            <a:r>
              <a:rPr lang="en-US" dirty="0">
                <a:cs typeface="Calibri"/>
              </a:rPr>
              <a:t> </a:t>
            </a:r>
            <a:r>
              <a:rPr lang="en-US" dirty="0" err="1">
                <a:cs typeface="Calibri"/>
              </a:rPr>
              <a:t>frem</a:t>
            </a:r>
            <a:r>
              <a:rPr lang="en-US" dirty="0">
                <a:cs typeface="Calibri"/>
              </a:rPr>
              <a:t> </a:t>
            </a:r>
            <a:r>
              <a:rPr lang="en-US" dirty="0" err="1">
                <a:cs typeface="Calibri"/>
              </a:rPr>
              <a:t>til</a:t>
            </a:r>
            <a:r>
              <a:rPr lang="en-US" dirty="0">
                <a:cs typeface="Calibri"/>
              </a:rPr>
              <a:t> </a:t>
            </a:r>
            <a:r>
              <a:rPr lang="en-US" dirty="0" err="1">
                <a:cs typeface="Calibri"/>
              </a:rPr>
              <a:t>som</a:t>
            </a:r>
            <a:r>
              <a:rPr lang="en-US" dirty="0">
                <a:cs typeface="Calibri"/>
              </a:rPr>
              <a:t> </a:t>
            </a:r>
            <a:r>
              <a:rPr lang="en-US" dirty="0" err="1">
                <a:cs typeface="Calibri"/>
              </a:rPr>
              <a:t>svar</a:t>
            </a:r>
            <a:r>
              <a:rPr lang="en-US" dirty="0">
                <a:cs typeface="Calibri"/>
              </a:rPr>
              <a:t> </a:t>
            </a:r>
            <a:r>
              <a:rPr lang="en-US" dirty="0" err="1">
                <a:cs typeface="Calibri"/>
              </a:rPr>
              <a:t>på</a:t>
            </a:r>
            <a:r>
              <a:rPr lang="en-US" dirty="0">
                <a:cs typeface="Calibri"/>
              </a:rPr>
              <a:t> </a:t>
            </a:r>
            <a:r>
              <a:rPr lang="en-US" dirty="0" err="1">
                <a:cs typeface="Calibri"/>
              </a:rPr>
              <a:t>spm</a:t>
            </a:r>
            <a:r>
              <a:rPr lang="en-US" dirty="0">
                <a:cs typeface="Calibri"/>
              </a:rPr>
              <a:t>. </a:t>
            </a:r>
          </a:p>
          <a:p>
            <a:r>
              <a:rPr lang="en-US" dirty="0" err="1">
                <a:cs typeface="Calibri"/>
              </a:rPr>
              <a:t>Utfordring</a:t>
            </a:r>
            <a:r>
              <a:rPr lang="en-US" dirty="0">
                <a:cs typeface="Calibri"/>
              </a:rPr>
              <a:t> I plenum: er det </a:t>
            </a:r>
            <a:r>
              <a:rPr lang="en-US" dirty="0" err="1">
                <a:cs typeface="Calibri"/>
              </a:rPr>
              <a:t>andre</a:t>
            </a:r>
            <a:r>
              <a:rPr lang="en-US" dirty="0">
                <a:cs typeface="Calibri"/>
              </a:rPr>
              <a:t> </a:t>
            </a:r>
            <a:r>
              <a:rPr lang="en-US" dirty="0" err="1">
                <a:cs typeface="Calibri"/>
              </a:rPr>
              <a:t>vinklinger</a:t>
            </a:r>
            <a:r>
              <a:rPr lang="en-US" dirty="0">
                <a:cs typeface="Calibri"/>
              </a:rPr>
              <a:t> </a:t>
            </a:r>
            <a:r>
              <a:rPr lang="en-US" dirty="0" err="1">
                <a:cs typeface="Calibri"/>
              </a:rPr>
              <a:t>som</a:t>
            </a:r>
            <a:r>
              <a:rPr lang="en-US" dirty="0">
                <a:cs typeface="Calibri"/>
              </a:rPr>
              <a:t> </a:t>
            </a:r>
            <a:r>
              <a:rPr lang="en-US" dirty="0" err="1">
                <a:cs typeface="Calibri"/>
              </a:rPr>
              <a:t>kunne</a:t>
            </a:r>
            <a:r>
              <a:rPr lang="en-US" dirty="0">
                <a:cs typeface="Calibri"/>
              </a:rPr>
              <a:t> </a:t>
            </a:r>
            <a:r>
              <a:rPr lang="en-US" dirty="0" err="1">
                <a:cs typeface="Calibri"/>
              </a:rPr>
              <a:t>vært</a:t>
            </a:r>
            <a:r>
              <a:rPr lang="en-US" dirty="0">
                <a:cs typeface="Calibri"/>
              </a:rPr>
              <a:t> </a:t>
            </a:r>
            <a:r>
              <a:rPr lang="en-US" dirty="0" err="1">
                <a:cs typeface="Calibri"/>
              </a:rPr>
              <a:t>trukket</a:t>
            </a:r>
            <a:r>
              <a:rPr lang="en-US" dirty="0">
                <a:cs typeface="Calibri"/>
              </a:rPr>
              <a:t> </a:t>
            </a:r>
            <a:r>
              <a:rPr lang="en-US" dirty="0" err="1">
                <a:cs typeface="Calibri"/>
              </a:rPr>
              <a:t>frem</a:t>
            </a:r>
            <a:r>
              <a:rPr lang="en-US" dirty="0">
                <a:cs typeface="Calibri"/>
              </a:rPr>
              <a:t>? Er det </a:t>
            </a:r>
            <a:r>
              <a:rPr lang="en-US" dirty="0" err="1">
                <a:cs typeface="Calibri"/>
              </a:rPr>
              <a:t>andre</a:t>
            </a:r>
            <a:r>
              <a:rPr lang="en-US" dirty="0">
                <a:cs typeface="Calibri"/>
              </a:rPr>
              <a:t> </a:t>
            </a:r>
            <a:r>
              <a:rPr lang="en-US" dirty="0" err="1">
                <a:cs typeface="Calibri"/>
              </a:rPr>
              <a:t>argumenter</a:t>
            </a:r>
            <a:r>
              <a:rPr lang="en-US" dirty="0">
                <a:cs typeface="Calibri"/>
              </a:rPr>
              <a:t> for/mot? </a:t>
            </a:r>
            <a:r>
              <a:rPr lang="en-US" dirty="0" err="1">
                <a:cs typeface="Calibri"/>
              </a:rPr>
              <a:t>Hvor</a:t>
            </a:r>
            <a:r>
              <a:rPr lang="en-US" dirty="0">
                <a:cs typeface="Calibri"/>
              </a:rPr>
              <a:t> </a:t>
            </a:r>
            <a:r>
              <a:rPr lang="en-US" dirty="0" err="1">
                <a:cs typeface="Calibri"/>
              </a:rPr>
              <a:t>finner</a:t>
            </a:r>
            <a:r>
              <a:rPr lang="en-US" dirty="0">
                <a:cs typeface="Calibri"/>
              </a:rPr>
              <a:t> man </a:t>
            </a:r>
            <a:r>
              <a:rPr lang="en-US" dirty="0" err="1">
                <a:cs typeface="Calibri"/>
              </a:rPr>
              <a:t>mer</a:t>
            </a:r>
            <a:r>
              <a:rPr lang="en-US" dirty="0">
                <a:cs typeface="Calibri"/>
              </a:rPr>
              <a:t> </a:t>
            </a:r>
            <a:r>
              <a:rPr lang="en-US" dirty="0" err="1">
                <a:cs typeface="Calibri"/>
              </a:rPr>
              <a:t>informasjon</a:t>
            </a:r>
            <a:r>
              <a:rPr lang="en-US" dirty="0">
                <a:cs typeface="Calibri"/>
              </a:rPr>
              <a:t>?</a:t>
            </a:r>
          </a:p>
          <a:p>
            <a:endParaRPr lang="en-US" dirty="0">
              <a:cs typeface="Calibri"/>
            </a:endParaRPr>
          </a:p>
          <a:p>
            <a:r>
              <a:rPr lang="en-US" dirty="0" err="1">
                <a:cs typeface="Calibri"/>
              </a:rPr>
              <a:t>Ekempler</a:t>
            </a:r>
            <a:r>
              <a:rPr lang="en-US" dirty="0">
                <a:cs typeface="Calibri"/>
              </a:rPr>
              <a:t> </a:t>
            </a:r>
            <a:r>
              <a:rPr lang="en-US" dirty="0" err="1">
                <a:cs typeface="Calibri"/>
              </a:rPr>
              <a:t>på</a:t>
            </a:r>
            <a:r>
              <a:rPr lang="en-US" dirty="0">
                <a:cs typeface="Calibri"/>
              </a:rPr>
              <a:t> de </a:t>
            </a:r>
            <a:r>
              <a:rPr lang="en-US" dirty="0" err="1">
                <a:cs typeface="Calibri"/>
              </a:rPr>
              <a:t>siste</a:t>
            </a:r>
            <a:r>
              <a:rPr lang="en-US" dirty="0">
                <a:cs typeface="Calibri"/>
              </a:rPr>
              <a:t>:</a:t>
            </a:r>
          </a:p>
          <a:p>
            <a:pPr marL="171450" indent="-171450">
              <a:buFont typeface="Arial" panose="020B0604020202020204" pitchFamily="34" charset="0"/>
              <a:buChar char="•"/>
            </a:pPr>
            <a:r>
              <a:rPr lang="en-US" dirty="0" err="1">
                <a:cs typeface="Calibri"/>
              </a:rPr>
              <a:t>Hva</a:t>
            </a:r>
            <a:r>
              <a:rPr lang="en-US" dirty="0">
                <a:cs typeface="Calibri"/>
              </a:rPr>
              <a:t> </a:t>
            </a:r>
            <a:r>
              <a:rPr lang="en-US" dirty="0" err="1">
                <a:cs typeface="Calibri"/>
              </a:rPr>
              <a:t>finnes</a:t>
            </a:r>
            <a:r>
              <a:rPr lang="en-US" dirty="0">
                <a:cs typeface="Calibri"/>
              </a:rPr>
              <a:t> av </a:t>
            </a:r>
            <a:r>
              <a:rPr lang="en-US" dirty="0" err="1">
                <a:cs typeface="Calibri"/>
              </a:rPr>
              <a:t>forskning</a:t>
            </a:r>
            <a:r>
              <a:rPr lang="en-US" dirty="0">
                <a:cs typeface="Calibri"/>
              </a:rPr>
              <a:t> </a:t>
            </a:r>
            <a:r>
              <a:rPr lang="en-US" dirty="0" err="1">
                <a:cs typeface="Calibri"/>
              </a:rPr>
              <a:t>og</a:t>
            </a:r>
            <a:r>
              <a:rPr lang="en-US" dirty="0">
                <a:cs typeface="Calibri"/>
              </a:rPr>
              <a:t> </a:t>
            </a:r>
            <a:r>
              <a:rPr lang="en-US" dirty="0" err="1">
                <a:cs typeface="Calibri"/>
              </a:rPr>
              <a:t>rapporter</a:t>
            </a:r>
            <a:r>
              <a:rPr lang="en-US" dirty="0">
                <a:cs typeface="Calibri"/>
              </a:rPr>
              <a:t>? </a:t>
            </a:r>
          </a:p>
          <a:p>
            <a:pPr marL="171450" indent="-171450">
              <a:buFont typeface="Arial" panose="020B0604020202020204" pitchFamily="34" charset="0"/>
              <a:buChar char="•"/>
            </a:pPr>
            <a:r>
              <a:rPr lang="en-US" dirty="0" err="1">
                <a:cs typeface="Calibri"/>
              </a:rPr>
              <a:t>Hva</a:t>
            </a:r>
            <a:r>
              <a:rPr lang="en-US" dirty="0">
                <a:cs typeface="Calibri"/>
              </a:rPr>
              <a:t> </a:t>
            </a:r>
            <a:r>
              <a:rPr lang="en-US" dirty="0" err="1">
                <a:cs typeface="Calibri"/>
              </a:rPr>
              <a:t>finnes</a:t>
            </a:r>
            <a:r>
              <a:rPr lang="en-US" dirty="0">
                <a:cs typeface="Calibri"/>
              </a:rPr>
              <a:t> av </a:t>
            </a:r>
            <a:r>
              <a:rPr lang="en-US" dirty="0" err="1">
                <a:cs typeface="Calibri"/>
              </a:rPr>
              <a:t>informasjon</a:t>
            </a:r>
            <a:r>
              <a:rPr lang="en-US" dirty="0">
                <a:cs typeface="Calibri"/>
              </a:rPr>
              <a:t> I </a:t>
            </a:r>
            <a:r>
              <a:rPr lang="en-US" dirty="0" err="1">
                <a:cs typeface="Calibri"/>
              </a:rPr>
              <a:t>egen</a:t>
            </a:r>
            <a:r>
              <a:rPr lang="en-US" dirty="0">
                <a:cs typeface="Calibri"/>
              </a:rPr>
              <a:t> </a:t>
            </a:r>
            <a:r>
              <a:rPr lang="en-US" dirty="0" err="1">
                <a:cs typeface="Calibri"/>
              </a:rPr>
              <a:t>organisasjon</a:t>
            </a:r>
            <a:r>
              <a:rPr lang="en-US" dirty="0">
                <a:cs typeface="Calibri"/>
              </a:rPr>
              <a:t>? </a:t>
            </a:r>
          </a:p>
          <a:p>
            <a:pPr marL="171450" indent="-171450">
              <a:buFont typeface="Arial" panose="020B0604020202020204" pitchFamily="34" charset="0"/>
              <a:buChar char="•"/>
            </a:pPr>
            <a:r>
              <a:rPr lang="en-US" dirty="0">
                <a:cs typeface="Calibri"/>
              </a:rPr>
              <a:t>(</a:t>
            </a:r>
            <a:r>
              <a:rPr lang="en-US" dirty="0" err="1">
                <a:cs typeface="Calibri"/>
              </a:rPr>
              <a:t>hvis</a:t>
            </a:r>
            <a:r>
              <a:rPr lang="en-US" dirty="0">
                <a:cs typeface="Calibri"/>
              </a:rPr>
              <a:t> </a:t>
            </a:r>
            <a:r>
              <a:rPr lang="en-US" dirty="0" err="1">
                <a:cs typeface="Calibri"/>
              </a:rPr>
              <a:t>økonomi</a:t>
            </a:r>
            <a:r>
              <a:rPr lang="en-US" dirty="0">
                <a:cs typeface="Calibri"/>
              </a:rPr>
              <a:t> er relevant) </a:t>
            </a:r>
            <a:r>
              <a:rPr lang="en-US" dirty="0" err="1">
                <a:cs typeface="Calibri"/>
              </a:rPr>
              <a:t>hva</a:t>
            </a:r>
            <a:r>
              <a:rPr lang="en-US" dirty="0">
                <a:cs typeface="Calibri"/>
              </a:rPr>
              <a:t> </a:t>
            </a:r>
            <a:r>
              <a:rPr lang="nb-NO" noProof="0" dirty="0">
                <a:cs typeface="Calibri"/>
              </a:rPr>
              <a:t>står</a:t>
            </a:r>
            <a:r>
              <a:rPr lang="en-US" dirty="0">
                <a:cs typeface="Calibri"/>
              </a:rPr>
              <a:t> I </a:t>
            </a:r>
            <a:r>
              <a:rPr lang="en-US" dirty="0" err="1">
                <a:cs typeface="Calibri"/>
              </a:rPr>
              <a:t>budsjettdokumentene</a:t>
            </a:r>
            <a:r>
              <a:rPr lang="en-US" dirty="0">
                <a:cs typeface="Calibri"/>
              </a:rPr>
              <a:t> </a:t>
            </a:r>
            <a:r>
              <a:rPr lang="en-US" dirty="0" err="1">
                <a:cs typeface="Calibri"/>
              </a:rPr>
              <a:t>til</a:t>
            </a:r>
            <a:r>
              <a:rPr lang="en-US" dirty="0">
                <a:cs typeface="Calibri"/>
              </a:rPr>
              <a:t> </a:t>
            </a:r>
            <a:r>
              <a:rPr lang="en-US" dirty="0" err="1">
                <a:cs typeface="Calibri"/>
              </a:rPr>
              <a:t>fylket</a:t>
            </a:r>
            <a:r>
              <a:rPr lang="en-US" dirty="0">
                <a:cs typeface="Calibri"/>
              </a:rPr>
              <a:t>/</a:t>
            </a:r>
            <a:r>
              <a:rPr lang="en-US" dirty="0" err="1">
                <a:cs typeface="Calibri"/>
              </a:rPr>
              <a:t>kommuen</a:t>
            </a:r>
            <a:r>
              <a:rPr lang="en-US" dirty="0">
                <a:cs typeface="Calibri"/>
              </a:rPr>
              <a:t>?</a:t>
            </a:r>
          </a:p>
          <a:p>
            <a:pPr marL="171450" indent="-171450">
              <a:buFont typeface="Arial" panose="020B0604020202020204" pitchFamily="34" charset="0"/>
              <a:buChar char="•"/>
            </a:pPr>
            <a:r>
              <a:rPr lang="en-US" dirty="0" err="1">
                <a:cs typeface="Calibri"/>
              </a:rPr>
              <a:t>Hva</a:t>
            </a:r>
            <a:r>
              <a:rPr lang="en-US" dirty="0">
                <a:cs typeface="Calibri"/>
              </a:rPr>
              <a:t> star I </a:t>
            </a:r>
            <a:r>
              <a:rPr lang="en-US" dirty="0" err="1">
                <a:cs typeface="Calibri"/>
              </a:rPr>
              <a:t>strategidokumentene</a:t>
            </a:r>
            <a:r>
              <a:rPr lang="en-US" dirty="0">
                <a:cs typeface="Calibri"/>
              </a:rPr>
              <a:t> </a:t>
            </a:r>
            <a:r>
              <a:rPr lang="en-US" dirty="0" err="1">
                <a:cs typeface="Calibri"/>
              </a:rPr>
              <a:t>til</a:t>
            </a:r>
            <a:r>
              <a:rPr lang="en-US" dirty="0">
                <a:cs typeface="Calibri"/>
              </a:rPr>
              <a:t> </a:t>
            </a:r>
            <a:r>
              <a:rPr lang="en-US" dirty="0" err="1">
                <a:cs typeface="Calibri"/>
              </a:rPr>
              <a:t>fylket</a:t>
            </a:r>
            <a:r>
              <a:rPr lang="en-US" dirty="0">
                <a:cs typeface="Calibri"/>
              </a:rPr>
              <a:t>/</a:t>
            </a:r>
            <a:r>
              <a:rPr lang="en-US" dirty="0" err="1">
                <a:cs typeface="Calibri"/>
              </a:rPr>
              <a:t>kommunen</a:t>
            </a:r>
            <a:r>
              <a:rPr lang="en-US" dirty="0">
                <a:cs typeface="Calibri"/>
              </a:rPr>
              <a:t>? </a:t>
            </a:r>
          </a:p>
          <a:p>
            <a:pPr marL="171450" indent="-171450">
              <a:buFont typeface="Arial" panose="020B0604020202020204" pitchFamily="34" charset="0"/>
              <a:buChar char="•"/>
            </a:pPr>
            <a:endParaRPr lang="en-US" dirty="0">
              <a:cs typeface="Calibri"/>
            </a:endParaRPr>
          </a:p>
          <a:p>
            <a:pPr marL="0" indent="0">
              <a:buFont typeface="Arial" panose="020B0604020202020204" pitchFamily="34" charset="0"/>
              <a:buNone/>
            </a:pPr>
            <a:r>
              <a:rPr lang="en-US" dirty="0">
                <a:cs typeface="Calibri"/>
              </a:rPr>
              <a:t>NB! Her er det </a:t>
            </a:r>
            <a:r>
              <a:rPr lang="en-US" dirty="0" err="1">
                <a:cs typeface="Calibri"/>
              </a:rPr>
              <a:t>viktig</a:t>
            </a:r>
            <a:r>
              <a:rPr lang="en-US" dirty="0">
                <a:cs typeface="Calibri"/>
              </a:rPr>
              <a:t> å </a:t>
            </a:r>
            <a:r>
              <a:rPr lang="en-US" dirty="0" err="1">
                <a:cs typeface="Calibri"/>
              </a:rPr>
              <a:t>få</a:t>
            </a:r>
            <a:r>
              <a:rPr lang="en-US" dirty="0">
                <a:cs typeface="Calibri"/>
              </a:rPr>
              <a:t> </a:t>
            </a:r>
            <a:r>
              <a:rPr lang="en-US" dirty="0" err="1">
                <a:cs typeface="Calibri"/>
              </a:rPr>
              <a:t>frem</a:t>
            </a:r>
            <a:r>
              <a:rPr lang="en-US" dirty="0">
                <a:cs typeface="Calibri"/>
              </a:rPr>
              <a:t> </a:t>
            </a:r>
            <a:r>
              <a:rPr lang="en-US" dirty="0" err="1">
                <a:cs typeface="Calibri"/>
              </a:rPr>
              <a:t>hvilken</a:t>
            </a:r>
            <a:r>
              <a:rPr lang="en-US" dirty="0">
                <a:cs typeface="Calibri"/>
              </a:rPr>
              <a:t> </a:t>
            </a:r>
            <a:r>
              <a:rPr lang="en-US" dirty="0" err="1">
                <a:cs typeface="Calibri"/>
              </a:rPr>
              <a:t>merverdi</a:t>
            </a:r>
            <a:r>
              <a:rPr lang="en-US" dirty="0">
                <a:cs typeface="Calibri"/>
              </a:rPr>
              <a:t> for </a:t>
            </a:r>
            <a:r>
              <a:rPr lang="en-US" dirty="0" err="1">
                <a:cs typeface="Calibri"/>
              </a:rPr>
              <a:t>samfunnet</a:t>
            </a:r>
            <a:r>
              <a:rPr lang="en-US" dirty="0">
                <a:cs typeface="Calibri"/>
              </a:rPr>
              <a:t> </a:t>
            </a:r>
            <a:r>
              <a:rPr lang="en-US" dirty="0" err="1">
                <a:cs typeface="Calibri"/>
              </a:rPr>
              <a:t>organisasjonen</a:t>
            </a:r>
            <a:r>
              <a:rPr lang="en-US" dirty="0">
                <a:cs typeface="Calibri"/>
              </a:rPr>
              <a:t> </a:t>
            </a:r>
            <a:r>
              <a:rPr lang="en-US" dirty="0" err="1">
                <a:cs typeface="Calibri"/>
              </a:rPr>
              <a:t>har</a:t>
            </a:r>
            <a:r>
              <a:rPr lang="en-US" dirty="0">
                <a:cs typeface="Calibri"/>
              </a:rPr>
              <a:t> </a:t>
            </a:r>
            <a:r>
              <a:rPr lang="en-US" dirty="0" err="1">
                <a:cs typeface="Calibri"/>
              </a:rPr>
              <a:t>og</a:t>
            </a:r>
            <a:r>
              <a:rPr lang="en-US" dirty="0">
                <a:cs typeface="Calibri"/>
              </a:rPr>
              <a:t> </a:t>
            </a:r>
            <a:r>
              <a:rPr lang="en-US" dirty="0" err="1">
                <a:cs typeface="Calibri"/>
              </a:rPr>
              <a:t>ikke</a:t>
            </a:r>
            <a:r>
              <a:rPr lang="en-US" dirty="0">
                <a:cs typeface="Calibri"/>
              </a:rPr>
              <a:t> </a:t>
            </a:r>
            <a:r>
              <a:rPr lang="en-US" dirty="0" err="1">
                <a:cs typeface="Calibri"/>
              </a:rPr>
              <a:t>minst</a:t>
            </a:r>
            <a:r>
              <a:rPr lang="en-US" dirty="0">
                <a:cs typeface="Calibri"/>
              </a:rPr>
              <a:t> </a:t>
            </a:r>
            <a:r>
              <a:rPr lang="en-US" dirty="0" err="1">
                <a:cs typeface="Calibri"/>
              </a:rPr>
              <a:t>hvilke</a:t>
            </a:r>
            <a:r>
              <a:rPr lang="en-US" dirty="0">
                <a:cs typeface="Calibri"/>
              </a:rPr>
              <a:t> </a:t>
            </a:r>
            <a:r>
              <a:rPr lang="en-US" dirty="0" err="1">
                <a:cs typeface="Calibri"/>
              </a:rPr>
              <a:t>oppgaver</a:t>
            </a:r>
            <a:r>
              <a:rPr lang="en-US" dirty="0">
                <a:cs typeface="Calibri"/>
              </a:rPr>
              <a:t> man </a:t>
            </a:r>
            <a:r>
              <a:rPr lang="en-US" dirty="0" err="1">
                <a:cs typeface="Calibri"/>
              </a:rPr>
              <a:t>løser</a:t>
            </a:r>
            <a:r>
              <a:rPr lang="en-US" dirty="0">
                <a:cs typeface="Calibri"/>
              </a:rPr>
              <a:t> </a:t>
            </a:r>
            <a:r>
              <a:rPr lang="en-US" dirty="0" err="1">
                <a:cs typeface="Calibri"/>
              </a:rPr>
              <a:t>på</a:t>
            </a:r>
            <a:r>
              <a:rPr lang="en-US" dirty="0">
                <a:cs typeface="Calibri"/>
              </a:rPr>
              <a:t> </a:t>
            </a:r>
            <a:r>
              <a:rPr lang="en-US" dirty="0" err="1">
                <a:cs typeface="Calibri"/>
              </a:rPr>
              <a:t>vegne</a:t>
            </a:r>
            <a:r>
              <a:rPr lang="en-US" dirty="0">
                <a:cs typeface="Calibri"/>
              </a:rPr>
              <a:t> av </a:t>
            </a:r>
            <a:r>
              <a:rPr lang="en-US" dirty="0" err="1">
                <a:cs typeface="Calibri"/>
              </a:rPr>
              <a:t>samfunnet</a:t>
            </a:r>
            <a:r>
              <a:rPr lang="en-US" dirty="0">
                <a:cs typeface="Calibri"/>
              </a:rPr>
              <a:t>. </a:t>
            </a:r>
          </a:p>
          <a:p>
            <a:pPr marL="171450" indent="-171450">
              <a:buFont typeface="Arial" panose="020B0604020202020204" pitchFamily="34" charset="0"/>
              <a:buChar char="•"/>
            </a:pPr>
            <a:endParaRPr lang="en-US" dirty="0">
              <a:cs typeface="Calibri"/>
            </a:endParaRPr>
          </a:p>
          <a:p>
            <a:pPr marL="0" indent="0">
              <a:buFont typeface="Arial" panose="020B0604020202020204" pitchFamily="34" charset="0"/>
              <a:buNone/>
            </a:pPr>
            <a:r>
              <a:rPr lang="en-US" dirty="0" err="1">
                <a:cs typeface="Calibri"/>
              </a:rPr>
              <a:t>Formål</a:t>
            </a:r>
            <a:r>
              <a:rPr lang="en-US" dirty="0">
                <a:cs typeface="Calibri"/>
              </a:rPr>
              <a:t> med </a:t>
            </a:r>
            <a:r>
              <a:rPr lang="en-US" dirty="0" err="1">
                <a:cs typeface="Calibri"/>
              </a:rPr>
              <a:t>oppgaven</a:t>
            </a:r>
            <a:r>
              <a:rPr lang="en-US" dirty="0">
                <a:cs typeface="Calibri"/>
              </a:rPr>
              <a:t>;</a:t>
            </a:r>
          </a:p>
          <a:p>
            <a:pPr marL="171450" indent="-171450">
              <a:buFont typeface="Arial" panose="020B0604020202020204" pitchFamily="34" charset="0"/>
              <a:buChar char="•"/>
            </a:pPr>
            <a:r>
              <a:rPr lang="en-US" dirty="0" err="1">
                <a:cs typeface="Calibri"/>
              </a:rPr>
              <a:t>Interessepolitikk</a:t>
            </a:r>
            <a:r>
              <a:rPr lang="en-US" dirty="0">
                <a:cs typeface="Calibri"/>
              </a:rPr>
              <a:t> er </a:t>
            </a:r>
            <a:r>
              <a:rPr lang="en-US" dirty="0" err="1">
                <a:cs typeface="Calibri"/>
              </a:rPr>
              <a:t>ikke</a:t>
            </a:r>
            <a:r>
              <a:rPr lang="en-US" dirty="0">
                <a:cs typeface="Calibri"/>
              </a:rPr>
              <a:t> </a:t>
            </a:r>
            <a:r>
              <a:rPr lang="en-US" dirty="0" err="1">
                <a:cs typeface="Calibri"/>
              </a:rPr>
              <a:t>noe</a:t>
            </a:r>
            <a:r>
              <a:rPr lang="en-US" dirty="0">
                <a:cs typeface="Calibri"/>
              </a:rPr>
              <a:t> man </a:t>
            </a:r>
            <a:r>
              <a:rPr lang="en-US" dirty="0" err="1">
                <a:cs typeface="Calibri"/>
              </a:rPr>
              <a:t>kan</a:t>
            </a:r>
            <a:r>
              <a:rPr lang="en-US" dirty="0">
                <a:cs typeface="Calibri"/>
              </a:rPr>
              <a:t> </a:t>
            </a:r>
            <a:r>
              <a:rPr lang="en-US" dirty="0" err="1">
                <a:cs typeface="Calibri"/>
              </a:rPr>
              <a:t>delegere</a:t>
            </a:r>
            <a:r>
              <a:rPr lang="en-US" dirty="0">
                <a:cs typeface="Calibri"/>
              </a:rPr>
              <a:t> </a:t>
            </a:r>
            <a:r>
              <a:rPr lang="en-US" dirty="0" err="1">
                <a:cs typeface="Calibri"/>
              </a:rPr>
              <a:t>til</a:t>
            </a:r>
            <a:r>
              <a:rPr lang="en-US" dirty="0">
                <a:cs typeface="Calibri"/>
              </a:rPr>
              <a:t> </a:t>
            </a:r>
            <a:r>
              <a:rPr lang="en-US" dirty="0" err="1">
                <a:cs typeface="Calibri"/>
              </a:rPr>
              <a:t>én</a:t>
            </a:r>
            <a:r>
              <a:rPr lang="en-US" dirty="0">
                <a:cs typeface="Calibri"/>
              </a:rPr>
              <a:t> person å </a:t>
            </a:r>
            <a:r>
              <a:rPr lang="en-US" dirty="0" err="1">
                <a:cs typeface="Calibri"/>
              </a:rPr>
              <a:t>gjøre</a:t>
            </a:r>
            <a:r>
              <a:rPr lang="en-US" dirty="0">
                <a:cs typeface="Calibri"/>
              </a:rPr>
              <a:t>. Man </a:t>
            </a:r>
            <a:r>
              <a:rPr lang="en-US" dirty="0" err="1">
                <a:cs typeface="Calibri"/>
              </a:rPr>
              <a:t>trenger</a:t>
            </a:r>
            <a:r>
              <a:rPr lang="en-US" dirty="0">
                <a:cs typeface="Calibri"/>
              </a:rPr>
              <a:t> å </a:t>
            </a:r>
            <a:r>
              <a:rPr lang="en-US" dirty="0" err="1">
                <a:cs typeface="Calibri"/>
              </a:rPr>
              <a:t>diskutere</a:t>
            </a:r>
            <a:r>
              <a:rPr lang="en-US" dirty="0">
                <a:cs typeface="Calibri"/>
              </a:rPr>
              <a:t> seg </a:t>
            </a:r>
            <a:r>
              <a:rPr lang="en-US" dirty="0" err="1">
                <a:cs typeface="Calibri"/>
              </a:rPr>
              <a:t>gjennom</a:t>
            </a:r>
            <a:r>
              <a:rPr lang="en-US" dirty="0">
                <a:cs typeface="Calibri"/>
              </a:rPr>
              <a:t> </a:t>
            </a:r>
            <a:r>
              <a:rPr lang="en-US" dirty="0" err="1">
                <a:cs typeface="Calibri"/>
              </a:rPr>
              <a:t>saken</a:t>
            </a:r>
            <a:r>
              <a:rPr lang="en-US" dirty="0">
                <a:cs typeface="Calibri"/>
              </a:rPr>
              <a:t> </a:t>
            </a:r>
            <a:r>
              <a:rPr lang="en-US" dirty="0" err="1">
                <a:cs typeface="Calibri"/>
              </a:rPr>
              <a:t>og</a:t>
            </a:r>
            <a:r>
              <a:rPr lang="en-US" dirty="0">
                <a:cs typeface="Calibri"/>
              </a:rPr>
              <a:t> </a:t>
            </a:r>
            <a:r>
              <a:rPr lang="en-US" dirty="0" err="1">
                <a:cs typeface="Calibri"/>
              </a:rPr>
              <a:t>ikke</a:t>
            </a:r>
            <a:r>
              <a:rPr lang="en-US" dirty="0">
                <a:cs typeface="Calibri"/>
              </a:rPr>
              <a:t> </a:t>
            </a:r>
            <a:r>
              <a:rPr lang="en-US" dirty="0" err="1">
                <a:cs typeface="Calibri"/>
              </a:rPr>
              <a:t>minst</a:t>
            </a:r>
            <a:r>
              <a:rPr lang="en-US" dirty="0">
                <a:cs typeface="Calibri"/>
              </a:rPr>
              <a:t> </a:t>
            </a:r>
            <a:r>
              <a:rPr lang="en-US" dirty="0" err="1">
                <a:cs typeface="Calibri"/>
              </a:rPr>
              <a:t>arbeide</a:t>
            </a:r>
            <a:r>
              <a:rPr lang="en-US" dirty="0">
                <a:cs typeface="Calibri"/>
              </a:rPr>
              <a:t> </a:t>
            </a:r>
            <a:r>
              <a:rPr lang="en-US" dirty="0" err="1">
                <a:cs typeface="Calibri"/>
              </a:rPr>
              <a:t>frem</a:t>
            </a:r>
            <a:r>
              <a:rPr lang="en-US" dirty="0">
                <a:cs typeface="Calibri"/>
              </a:rPr>
              <a:t> </a:t>
            </a:r>
            <a:r>
              <a:rPr lang="en-US" dirty="0" err="1">
                <a:cs typeface="Calibri"/>
              </a:rPr>
              <a:t>gode</a:t>
            </a:r>
            <a:r>
              <a:rPr lang="en-US" dirty="0">
                <a:cs typeface="Calibri"/>
              </a:rPr>
              <a:t> </a:t>
            </a:r>
            <a:r>
              <a:rPr lang="en-US" dirty="0" err="1">
                <a:cs typeface="Calibri"/>
              </a:rPr>
              <a:t>argumenter</a:t>
            </a:r>
            <a:r>
              <a:rPr lang="en-US" dirty="0">
                <a:cs typeface="Calibri"/>
              </a:rPr>
              <a:t>. </a:t>
            </a:r>
          </a:p>
          <a:p>
            <a:pPr marL="171450" indent="-171450">
              <a:buFont typeface="Arial" panose="020B0604020202020204" pitchFamily="34" charset="0"/>
              <a:buChar char="•"/>
            </a:pPr>
            <a:r>
              <a:rPr lang="en-US" dirty="0">
                <a:cs typeface="Calibri"/>
              </a:rPr>
              <a:t>Det er </a:t>
            </a:r>
            <a:r>
              <a:rPr lang="en-US" dirty="0" err="1">
                <a:cs typeface="Calibri"/>
              </a:rPr>
              <a:t>nødvendig</a:t>
            </a:r>
            <a:r>
              <a:rPr lang="en-US" dirty="0">
                <a:cs typeface="Calibri"/>
              </a:rPr>
              <a:t> å </a:t>
            </a:r>
            <a:r>
              <a:rPr lang="en-US" dirty="0" err="1">
                <a:cs typeface="Calibri"/>
              </a:rPr>
              <a:t>oppsøke</a:t>
            </a:r>
            <a:r>
              <a:rPr lang="en-US" dirty="0">
                <a:cs typeface="Calibri"/>
              </a:rPr>
              <a:t> </a:t>
            </a:r>
            <a:r>
              <a:rPr lang="en-US" dirty="0" err="1">
                <a:cs typeface="Calibri"/>
              </a:rPr>
              <a:t>informasjon</a:t>
            </a:r>
            <a:r>
              <a:rPr lang="en-US" dirty="0">
                <a:cs typeface="Calibri"/>
              </a:rPr>
              <a:t> </a:t>
            </a:r>
            <a:r>
              <a:rPr lang="en-US" dirty="0" err="1">
                <a:cs typeface="Calibri"/>
              </a:rPr>
              <a:t>som</a:t>
            </a:r>
            <a:r>
              <a:rPr lang="en-US" dirty="0">
                <a:cs typeface="Calibri"/>
              </a:rPr>
              <a:t> </a:t>
            </a:r>
            <a:r>
              <a:rPr lang="en-US" dirty="0" err="1">
                <a:cs typeface="Calibri"/>
              </a:rPr>
              <a:t>kan</a:t>
            </a:r>
            <a:r>
              <a:rPr lang="en-US" dirty="0">
                <a:cs typeface="Calibri"/>
              </a:rPr>
              <a:t> </a:t>
            </a:r>
            <a:r>
              <a:rPr lang="en-US" dirty="0" err="1">
                <a:cs typeface="Calibri"/>
              </a:rPr>
              <a:t>brukes</a:t>
            </a:r>
            <a:r>
              <a:rPr lang="en-US" dirty="0">
                <a:cs typeface="Calibri"/>
              </a:rPr>
              <a:t> </a:t>
            </a:r>
            <a:r>
              <a:rPr lang="en-US" dirty="0" err="1">
                <a:cs typeface="Calibri"/>
              </a:rPr>
              <a:t>til</a:t>
            </a:r>
            <a:r>
              <a:rPr lang="en-US" dirty="0">
                <a:cs typeface="Calibri"/>
              </a:rPr>
              <a:t> å </a:t>
            </a:r>
            <a:r>
              <a:rPr lang="en-US" dirty="0" err="1">
                <a:cs typeface="Calibri"/>
              </a:rPr>
              <a:t>støtte</a:t>
            </a:r>
            <a:r>
              <a:rPr lang="en-US" dirty="0">
                <a:cs typeface="Calibri"/>
              </a:rPr>
              <a:t> </a:t>
            </a:r>
            <a:r>
              <a:rPr lang="en-US" dirty="0" err="1">
                <a:cs typeface="Calibri"/>
              </a:rPr>
              <a:t>egen</a:t>
            </a:r>
            <a:r>
              <a:rPr lang="en-US" dirty="0">
                <a:cs typeface="Calibri"/>
              </a:rPr>
              <a:t> </a:t>
            </a:r>
            <a:r>
              <a:rPr lang="en-US" dirty="0" err="1">
                <a:cs typeface="Calibri"/>
              </a:rPr>
              <a:t>sak</a:t>
            </a:r>
            <a:r>
              <a:rPr lang="en-US" dirty="0">
                <a:cs typeface="Calibri"/>
              </a:rPr>
              <a:t>. Dette </a:t>
            </a:r>
            <a:r>
              <a:rPr lang="en-US" dirty="0" err="1">
                <a:cs typeface="Calibri"/>
              </a:rPr>
              <a:t>kan</a:t>
            </a:r>
            <a:r>
              <a:rPr lang="en-US" dirty="0">
                <a:cs typeface="Calibri"/>
              </a:rPr>
              <a:t> </a:t>
            </a:r>
            <a:r>
              <a:rPr lang="en-US" dirty="0" err="1">
                <a:cs typeface="Calibri"/>
              </a:rPr>
              <a:t>være</a:t>
            </a:r>
            <a:r>
              <a:rPr lang="en-US" dirty="0">
                <a:cs typeface="Calibri"/>
              </a:rPr>
              <a:t> </a:t>
            </a:r>
            <a:r>
              <a:rPr lang="en-US" dirty="0" err="1">
                <a:cs typeface="Calibri"/>
              </a:rPr>
              <a:t>informasjon</a:t>
            </a:r>
            <a:r>
              <a:rPr lang="en-US" dirty="0">
                <a:cs typeface="Calibri"/>
              </a:rPr>
              <a:t> man </a:t>
            </a:r>
            <a:r>
              <a:rPr lang="en-US" dirty="0" err="1">
                <a:cs typeface="Calibri"/>
              </a:rPr>
              <a:t>har</a:t>
            </a:r>
            <a:r>
              <a:rPr lang="en-US" dirty="0">
                <a:cs typeface="Calibri"/>
              </a:rPr>
              <a:t> </a:t>
            </a:r>
            <a:r>
              <a:rPr lang="en-US" dirty="0" err="1">
                <a:cs typeface="Calibri"/>
              </a:rPr>
              <a:t>internt</a:t>
            </a:r>
            <a:r>
              <a:rPr lang="en-US" dirty="0">
                <a:cs typeface="Calibri"/>
              </a:rPr>
              <a:t> I </a:t>
            </a:r>
            <a:r>
              <a:rPr lang="en-US" dirty="0" err="1">
                <a:cs typeface="Calibri"/>
              </a:rPr>
              <a:t>organisasjonen</a:t>
            </a:r>
            <a:r>
              <a:rPr lang="en-US" dirty="0">
                <a:cs typeface="Calibri"/>
              </a:rPr>
              <a:t>, </a:t>
            </a:r>
            <a:r>
              <a:rPr lang="en-US" dirty="0" err="1">
                <a:cs typeface="Calibri"/>
              </a:rPr>
              <a:t>forskningsrapporter</a:t>
            </a:r>
            <a:r>
              <a:rPr lang="en-US" dirty="0">
                <a:cs typeface="Calibri"/>
              </a:rPr>
              <a:t>, </a:t>
            </a:r>
            <a:r>
              <a:rPr lang="en-US" dirty="0" err="1">
                <a:cs typeface="Calibri"/>
              </a:rPr>
              <a:t>offisielle</a:t>
            </a:r>
            <a:r>
              <a:rPr lang="en-US" dirty="0">
                <a:cs typeface="Calibri"/>
              </a:rPr>
              <a:t> </a:t>
            </a:r>
            <a:r>
              <a:rPr lang="en-US" dirty="0" err="1">
                <a:cs typeface="Calibri"/>
              </a:rPr>
              <a:t>utredninger</a:t>
            </a:r>
            <a:r>
              <a:rPr lang="en-US" dirty="0">
                <a:cs typeface="Calibri"/>
              </a:rPr>
              <a:t> </a:t>
            </a:r>
            <a:r>
              <a:rPr lang="en-US" dirty="0" err="1">
                <a:cs typeface="Calibri"/>
              </a:rPr>
              <a:t>og</a:t>
            </a:r>
            <a:r>
              <a:rPr lang="en-US" dirty="0">
                <a:cs typeface="Calibri"/>
              </a:rPr>
              <a:t> </a:t>
            </a:r>
            <a:r>
              <a:rPr lang="en-US" dirty="0" err="1">
                <a:cs typeface="Calibri"/>
              </a:rPr>
              <a:t>kommunenes</a:t>
            </a:r>
            <a:r>
              <a:rPr lang="en-US" dirty="0">
                <a:cs typeface="Calibri"/>
              </a:rPr>
              <a:t>/</a:t>
            </a:r>
            <a:r>
              <a:rPr lang="en-US" dirty="0" err="1">
                <a:cs typeface="Calibri"/>
              </a:rPr>
              <a:t>fylkenes</a:t>
            </a:r>
            <a:r>
              <a:rPr lang="en-US" dirty="0">
                <a:cs typeface="Calibri"/>
              </a:rPr>
              <a:t> </a:t>
            </a:r>
            <a:r>
              <a:rPr lang="en-US" dirty="0" err="1">
                <a:cs typeface="Calibri"/>
              </a:rPr>
              <a:t>dokumenter</a:t>
            </a:r>
            <a:r>
              <a:rPr lang="en-US" dirty="0">
                <a:cs typeface="Calibri"/>
              </a:rPr>
              <a:t>.</a:t>
            </a:r>
          </a:p>
          <a:p>
            <a:pPr marL="0" indent="0">
              <a:buFont typeface="Arial" panose="020B0604020202020204" pitchFamily="34" charset="0"/>
              <a:buNone/>
            </a:pPr>
            <a:endParaRPr lang="en-US" dirty="0">
              <a:cs typeface="Calibri"/>
            </a:endParaRPr>
          </a:p>
          <a:p>
            <a:endParaRPr lang="en-US" dirty="0">
              <a:cs typeface="Calibri"/>
            </a:endParaRPr>
          </a:p>
          <a:p>
            <a:r>
              <a:rPr lang="en-US" dirty="0">
                <a:cs typeface="Calibri"/>
              </a:rPr>
              <a:t>I </a:t>
            </a:r>
            <a:r>
              <a:rPr lang="en-US" dirty="0" err="1">
                <a:cs typeface="Calibri"/>
              </a:rPr>
              <a:t>overgang</a:t>
            </a:r>
            <a:r>
              <a:rPr lang="en-US" dirty="0">
                <a:cs typeface="Calibri"/>
              </a:rPr>
              <a:t> </a:t>
            </a:r>
            <a:r>
              <a:rPr lang="en-US" dirty="0" err="1">
                <a:cs typeface="Calibri"/>
              </a:rPr>
              <a:t>til</a:t>
            </a:r>
            <a:r>
              <a:rPr lang="en-US" dirty="0">
                <a:cs typeface="Calibri"/>
              </a:rPr>
              <a:t> </a:t>
            </a:r>
            <a:r>
              <a:rPr lang="en-US" dirty="0" err="1">
                <a:cs typeface="Calibri"/>
              </a:rPr>
              <a:t>neste</a:t>
            </a:r>
            <a:r>
              <a:rPr lang="en-US" dirty="0">
                <a:cs typeface="Calibri"/>
              </a:rPr>
              <a:t> slide: all </a:t>
            </a:r>
            <a:r>
              <a:rPr lang="en-US" dirty="0" err="1">
                <a:cs typeface="Calibri"/>
              </a:rPr>
              <a:t>denne</a:t>
            </a:r>
            <a:r>
              <a:rPr lang="en-US" dirty="0">
                <a:cs typeface="Calibri"/>
              </a:rPr>
              <a:t> </a:t>
            </a:r>
            <a:r>
              <a:rPr lang="en-US" dirty="0" err="1">
                <a:cs typeface="Calibri"/>
              </a:rPr>
              <a:t>informasjonen</a:t>
            </a:r>
            <a:r>
              <a:rPr lang="en-US" dirty="0">
                <a:cs typeface="Calibri"/>
              </a:rPr>
              <a:t> </a:t>
            </a:r>
            <a:r>
              <a:rPr lang="en-US" dirty="0" err="1">
                <a:cs typeface="Calibri"/>
              </a:rPr>
              <a:t>må</a:t>
            </a:r>
            <a:r>
              <a:rPr lang="en-US" dirty="0">
                <a:cs typeface="Calibri"/>
              </a:rPr>
              <a:t> </a:t>
            </a:r>
            <a:r>
              <a:rPr lang="en-US" dirty="0" err="1">
                <a:cs typeface="Calibri"/>
              </a:rPr>
              <a:t>skrives</a:t>
            </a:r>
            <a:r>
              <a:rPr lang="en-US" dirty="0">
                <a:cs typeface="Calibri"/>
              </a:rPr>
              <a:t> </a:t>
            </a:r>
            <a:r>
              <a:rPr lang="en-US" dirty="0" err="1">
                <a:cs typeface="Calibri"/>
              </a:rPr>
              <a:t>ned</a:t>
            </a:r>
            <a:r>
              <a:rPr lang="en-US" dirty="0">
                <a:cs typeface="Calibri"/>
              </a:rPr>
              <a:t> I det </a:t>
            </a:r>
            <a:r>
              <a:rPr lang="en-US" dirty="0" err="1">
                <a:cs typeface="Calibri"/>
              </a:rPr>
              <a:t>som</a:t>
            </a:r>
            <a:r>
              <a:rPr lang="en-US" dirty="0">
                <a:cs typeface="Calibri"/>
              </a:rPr>
              <a:t> </a:t>
            </a:r>
            <a:r>
              <a:rPr lang="en-US" dirty="0" err="1">
                <a:cs typeface="Calibri"/>
              </a:rPr>
              <a:t>populært</a:t>
            </a:r>
            <a:r>
              <a:rPr lang="en-US" dirty="0">
                <a:cs typeface="Calibri"/>
              </a:rPr>
              <a:t> </a:t>
            </a:r>
            <a:r>
              <a:rPr lang="en-US" dirty="0" err="1">
                <a:cs typeface="Calibri"/>
              </a:rPr>
              <a:t>kalles</a:t>
            </a:r>
            <a:r>
              <a:rPr lang="en-US" dirty="0">
                <a:cs typeface="Calibri"/>
              </a:rPr>
              <a:t> et </a:t>
            </a:r>
            <a:r>
              <a:rPr lang="en-US" dirty="0" err="1">
                <a:cs typeface="Calibri"/>
              </a:rPr>
              <a:t>lobbenotat</a:t>
            </a:r>
            <a:r>
              <a:rPr lang="en-US" dirty="0">
                <a:cs typeface="Calibri"/>
              </a:rPr>
              <a:t>. </a:t>
            </a:r>
          </a:p>
        </p:txBody>
      </p:sp>
      <p:sp>
        <p:nvSpPr>
          <p:cNvPr id="4" name="Plassholder for lysbildenummer 3"/>
          <p:cNvSpPr>
            <a:spLocks noGrp="1"/>
          </p:cNvSpPr>
          <p:nvPr>
            <p:ph type="sldNum" sz="quarter" idx="5"/>
          </p:nvPr>
        </p:nvSpPr>
        <p:spPr/>
        <p:txBody>
          <a:bodyPr/>
          <a:lstStyle/>
          <a:p>
            <a:fld id="{0D9F80B4-B01D-4A70-9B4B-5960511E0486}" type="slidenum">
              <a:t>14</a:t>
            </a:fld>
            <a:endParaRPr lang="nb-NO"/>
          </a:p>
        </p:txBody>
      </p:sp>
    </p:spTree>
    <p:extLst>
      <p:ext uri="{BB962C8B-B14F-4D97-AF65-F5344CB8AC3E}">
        <p14:creationId xmlns:p14="http://schemas.microsoft.com/office/powerpoint/2010/main" val="2479488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5 min </a:t>
            </a:r>
          </a:p>
          <a:p>
            <a:endParaRPr lang="nb-NO" dirty="0"/>
          </a:p>
          <a:p>
            <a:endParaRPr lang="nb-NO" dirty="0"/>
          </a:p>
          <a:p>
            <a:r>
              <a:rPr lang="nb-NO" dirty="0"/>
              <a:t>Møtenotatet, eller lobbenotatet, er et kort notat som kjapt og enkelt gir andre innsikt i den saken som er viktig for dere og hva dere ønsker å oppnå. Dette notatet kan medbringes på møter med politikerne eller sendes på epost. </a:t>
            </a:r>
          </a:p>
          <a:p>
            <a:endParaRPr lang="nb-NO" dirty="0"/>
          </a:p>
          <a:p>
            <a:r>
              <a:rPr lang="nb-NO" dirty="0"/>
              <a:t>Det er viktig at notatet er:</a:t>
            </a:r>
          </a:p>
          <a:p>
            <a:pPr marL="171450" indent="-171450">
              <a:buFont typeface="Arial" panose="020B0604020202020204" pitchFamily="34" charset="0"/>
              <a:buChar char="•"/>
            </a:pPr>
            <a:r>
              <a:rPr lang="nb-NO" dirty="0"/>
              <a:t>kort. Maks 1-1,5 side</a:t>
            </a:r>
          </a:p>
          <a:p>
            <a:pPr marL="171450" indent="-171450">
              <a:buFont typeface="Arial" panose="020B0604020202020204" pitchFamily="34" charset="0"/>
              <a:buChar char="•"/>
            </a:pPr>
            <a:r>
              <a:rPr lang="nb-NO" dirty="0"/>
              <a:t>Skriv med fallende viktighet og oppsummer i starten. Det skal ikke være tvil om hva dere ønsker å oppnå. Kom med konkrete ønsker. </a:t>
            </a:r>
          </a:p>
          <a:p>
            <a:pPr marL="171450" indent="-171450">
              <a:buFont typeface="Arial" panose="020B0604020202020204" pitchFamily="34" charset="0"/>
              <a:buChar char="•"/>
            </a:pPr>
            <a:r>
              <a:rPr lang="nb-NO" dirty="0"/>
              <a:t>Det du skal oppnå bør helst være i tråd med det politikerne ønsker. De har blitt valgt inn på eget program og har ikke tid til å få gjennomført alle de tingene de selv ønsker. Hvis du kan vise at du kan bidra til å løse et problem som politikeren også er opptatt av, øker det sjansen for gjennomslag. </a:t>
            </a:r>
          </a:p>
          <a:p>
            <a:pPr marL="171450" indent="-171450">
              <a:buFont typeface="Arial" panose="020B0604020202020204" pitchFamily="34" charset="0"/>
              <a:buChar char="•"/>
            </a:pPr>
            <a:r>
              <a:rPr lang="nb-NO" dirty="0"/>
              <a:t>Politikerne mottar kjeft for både det ene og det andre, og vil alltid måtte ta upopulære avgjørelser. Vær raus med politikerne, gi ros for det de allerede har gjort for saken og ikke minst vær positiv i møte med politikerne. </a:t>
            </a:r>
          </a:p>
          <a:p>
            <a:pPr marL="171450" indent="-171450">
              <a:buFont typeface="Arial" panose="020B0604020202020204" pitchFamily="34" charset="0"/>
              <a:buChar char="•"/>
            </a:pPr>
            <a:r>
              <a:rPr lang="nb-NO" dirty="0"/>
              <a:t>Det er lett å tenke at man skal være ekspert i møte med politikerne, men det viktigste er å begynne å skape en god relasjon, som man kan bygge videre på. Derfor er det viktig å fange interessen og gjøre det til et minnerikt møte, for eksempel ved å fortelle en historie som eksemplifiserer budskapet. </a:t>
            </a:r>
          </a:p>
          <a:p>
            <a:pPr marL="171450" indent="-171450">
              <a:buFont typeface="Arial" panose="020B0604020202020204" pitchFamily="34" charset="0"/>
              <a:buChar char="•"/>
            </a:pPr>
            <a:r>
              <a:rPr lang="nb-NO" dirty="0"/>
              <a:t>Selvforklarende. Før det tas med på møtet/sendes på epost så be noen som ikke kjenner saken lese det for å kvalitetssikre det. </a:t>
            </a:r>
          </a:p>
          <a:p>
            <a:pPr marL="171450" indent="-171450">
              <a:buFont typeface="Arial" panose="020B0604020202020204" pitchFamily="34" charset="0"/>
              <a:buChar char="•"/>
            </a:pPr>
            <a:r>
              <a:rPr lang="nb-NO" dirty="0"/>
              <a:t>Dropp stammespråket og forkortelser. </a:t>
            </a:r>
          </a:p>
          <a:p>
            <a:pPr marL="171450" indent="-171450">
              <a:buFont typeface="Arial" panose="020B0604020202020204" pitchFamily="34" charset="0"/>
              <a:buChar char="•"/>
            </a:pPr>
            <a:r>
              <a:rPr lang="nb-NO" dirty="0"/>
              <a:t>Det trenger ikke være uttømmende (all informasjon man har) men det må være sammenhengende og overbevisende argumentasjon. </a:t>
            </a:r>
          </a:p>
          <a:p>
            <a:pPr marL="171450" indent="-171450">
              <a:buFont typeface="Arial" panose="020B0604020202020204" pitchFamily="34" charset="0"/>
              <a:buChar char="•"/>
            </a:pPr>
            <a:r>
              <a:rPr lang="nb-NO" dirty="0"/>
              <a:t>Husk å ta med kontaktinformasjon. Dersom mottakerne har ytterligere spørsmål skal det være enkelt å finne ut hvem de skal ta kontakt med. </a:t>
            </a:r>
          </a:p>
        </p:txBody>
      </p:sp>
      <p:sp>
        <p:nvSpPr>
          <p:cNvPr id="4" name="Plassholder for lysbildenummer 3"/>
          <p:cNvSpPr>
            <a:spLocks noGrp="1"/>
          </p:cNvSpPr>
          <p:nvPr>
            <p:ph type="sldNum" sz="quarter" idx="5"/>
          </p:nvPr>
        </p:nvSpPr>
        <p:spPr/>
        <p:txBody>
          <a:bodyPr/>
          <a:lstStyle/>
          <a:p>
            <a:fld id="{0D9F80B4-B01D-4A70-9B4B-5960511E0486}" type="slidenum">
              <a:rPr lang="nb-NO" smtClean="0"/>
              <a:t>15</a:t>
            </a:fld>
            <a:endParaRPr lang="nb-NO"/>
          </a:p>
        </p:txBody>
      </p:sp>
    </p:spTree>
    <p:extLst>
      <p:ext uri="{BB962C8B-B14F-4D97-AF65-F5344CB8AC3E}">
        <p14:creationId xmlns:p14="http://schemas.microsoft.com/office/powerpoint/2010/main" val="3480207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a:t>EST TIDSBRUK: 5 min</a:t>
            </a:r>
          </a:p>
          <a:p>
            <a:endParaRPr lang="nb-NO" altLang="nb-NO" dirty="0"/>
          </a:p>
          <a:p>
            <a:r>
              <a:rPr lang="nb-NO" altLang="nb-NO" dirty="0"/>
              <a:t>I dag har vi vært gjennom en grunnleggende gjennomgang av hva politikken er og hvordan vi kan drive interessepolitiske arbeidet. Men det viktigste budskapet er:</a:t>
            </a:r>
          </a:p>
          <a:p>
            <a:pPr marL="171450" indent="-171450">
              <a:buFont typeface="Arial" panose="020B0604020202020204" pitchFamily="34" charset="0"/>
              <a:buChar char="•"/>
            </a:pPr>
            <a:r>
              <a:rPr lang="nb-NO" altLang="nb-NO" dirty="0"/>
              <a:t>Man får ikke gjennomslag uten å prøve, og det nytter å prøve! </a:t>
            </a:r>
          </a:p>
          <a:p>
            <a:pPr marL="171450" indent="-171450">
              <a:buFont typeface="Arial" panose="020B0604020202020204" pitchFamily="34" charset="0"/>
              <a:buChar char="•"/>
            </a:pPr>
            <a:r>
              <a:rPr lang="nb-NO" altLang="nb-NO" dirty="0"/>
              <a:t>Man må ikke være First House for å få gjennomslag for sine saker!</a:t>
            </a:r>
          </a:p>
          <a:p>
            <a:pPr marL="171450" indent="-171450">
              <a:buFont typeface="Arial" panose="020B0604020202020204" pitchFamily="34" charset="0"/>
              <a:buChar char="•"/>
            </a:pPr>
            <a:r>
              <a:rPr lang="nb-NO" altLang="nb-NO" dirty="0"/>
              <a:t>Man må ikke vite nøyaktig hva man skal si. Man må ikke vite nøyaktig når man skal si det, eller til hvem.</a:t>
            </a:r>
          </a:p>
          <a:p>
            <a:pPr marL="171450" indent="-171450">
              <a:buFont typeface="Arial" panose="020B0604020202020204" pitchFamily="34" charset="0"/>
              <a:buChar char="•"/>
            </a:pPr>
            <a:r>
              <a:rPr lang="nb-NO" altLang="nb-NO" dirty="0"/>
              <a:t>Og budskapet må ikke komme i en spesiell stortingsgodkjent og </a:t>
            </a:r>
            <a:r>
              <a:rPr lang="nb-NO" altLang="nb-NO" dirty="0" err="1"/>
              <a:t>kvalitetskontrollert</a:t>
            </a:r>
            <a:r>
              <a:rPr lang="nb-NO" altLang="nb-NO" dirty="0"/>
              <a:t> form.</a:t>
            </a:r>
          </a:p>
          <a:p>
            <a:pPr marL="171450" indent="-171450">
              <a:buFont typeface="Arial" panose="020B0604020202020204" pitchFamily="34" charset="0"/>
              <a:buChar char="•"/>
            </a:pPr>
            <a:endParaRPr lang="nb-NO" altLang="nb-NO" dirty="0"/>
          </a:p>
          <a:p>
            <a:pPr marL="0" indent="0">
              <a:buFont typeface="Arial" panose="020B0604020202020204" pitchFamily="34" charset="0"/>
              <a:buNone/>
            </a:pPr>
            <a:r>
              <a:rPr lang="nb-NO" altLang="nb-NO" dirty="0"/>
              <a:t>Men dersom man bruker litt tid på å arbeide med saken og lage gode argumenter øker man sjansen for å få gjennomslag! Det viktigste er å ha et budskap man tror på, og du taper ingenting på å prøve!</a:t>
            </a:r>
          </a:p>
          <a:p>
            <a:pPr marL="0" indent="0">
              <a:buFont typeface="Arial" panose="020B0604020202020204" pitchFamily="34" charset="0"/>
              <a:buNone/>
            </a:pPr>
            <a:endParaRPr lang="nb-NO" altLang="nb-NO" dirty="0"/>
          </a:p>
          <a:p>
            <a:pPr marL="0" indent="0">
              <a:buFont typeface="Arial" panose="020B0604020202020204" pitchFamily="34" charset="0"/>
              <a:buNone/>
            </a:pPr>
            <a:r>
              <a:rPr lang="nb-NO" altLang="nb-NO" dirty="0"/>
              <a:t>For å prøve så må man være modig og ta kontakt med politikerne. Det innebærer å komme litt ut av komfortsonen, men når man har gjort det noen ganger så blir det mye mindre skummelt. </a:t>
            </a:r>
          </a:p>
          <a:p>
            <a:pPr marL="0" indent="0">
              <a:buFont typeface="Arial" panose="020B0604020202020204" pitchFamily="34" charset="0"/>
              <a:buNone/>
            </a:pPr>
            <a:endParaRPr lang="nb-NO" altLang="nb-NO" dirty="0"/>
          </a:p>
          <a:p>
            <a:r>
              <a:rPr lang="nb-NO" altLang="nb-NO" dirty="0"/>
              <a:t>Den eneste virkelige feilen dere kan gjøre i interessepolitikken er å ikke ta kontakt med politikere. Og det er mange som gjør denne feilen. De tenker at politikerne er for opptatte, at de uansett ikke bryr seg osv. osv. Men det er feil, det er mitt hovedinntrykk.</a:t>
            </a:r>
          </a:p>
          <a:p>
            <a:r>
              <a:rPr lang="nb-NO" altLang="nb-NO" dirty="0"/>
              <a:t> </a:t>
            </a:r>
          </a:p>
          <a:p>
            <a:r>
              <a:rPr lang="nb-NO" altLang="nb-NO" dirty="0"/>
              <a:t>Dere som representerer frivillige organisasjoner har all velvilje i verden hos politikere. Og selv om de ikke alltid viser det med penger, så er det slik at de politikere gjerne VIL at dere skal få det dere ønsker dere. Det er bare at det er mange andre også som trenger pengene.</a:t>
            </a:r>
          </a:p>
          <a:p>
            <a:r>
              <a:rPr lang="nb-NO" altLang="nb-NO" dirty="0"/>
              <a:t> </a:t>
            </a:r>
          </a:p>
          <a:p>
            <a:r>
              <a:rPr lang="nb-NO" altLang="nb-NO" dirty="0"/>
              <a:t> </a:t>
            </a:r>
          </a:p>
          <a:p>
            <a:endParaRPr lang="nb-NO" dirty="0"/>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16</a:t>
            </a:fld>
            <a:endParaRPr lang="nb-NO"/>
          </a:p>
        </p:txBody>
      </p:sp>
    </p:spTree>
    <p:extLst>
      <p:ext uri="{BB962C8B-B14F-4D97-AF65-F5344CB8AC3E}">
        <p14:creationId xmlns:p14="http://schemas.microsoft.com/office/powerpoint/2010/main" val="1638115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Mye av dette har vi allerede gjort i dag, så det handler bare om å skrive det ned og ut. </a:t>
            </a:r>
          </a:p>
          <a:p>
            <a:endParaRPr lang="nb-NO" dirty="0"/>
          </a:p>
          <a:p>
            <a:endParaRPr lang="nb-NO" dirty="0"/>
          </a:p>
          <a:p>
            <a:r>
              <a:rPr lang="nb-NO" dirty="0"/>
              <a:t>Hjemmeleksa sendes på epost til meg innen [sett inn dato og klokkeslett]. </a:t>
            </a:r>
          </a:p>
        </p:txBody>
      </p:sp>
      <p:sp>
        <p:nvSpPr>
          <p:cNvPr id="4" name="Plassholder for lysbildenummer 3"/>
          <p:cNvSpPr>
            <a:spLocks noGrp="1"/>
          </p:cNvSpPr>
          <p:nvPr>
            <p:ph type="sldNum" sz="quarter" idx="5"/>
          </p:nvPr>
        </p:nvSpPr>
        <p:spPr/>
        <p:txBody>
          <a:bodyPr/>
          <a:lstStyle/>
          <a:p>
            <a:fld id="{0D9F80B4-B01D-4A70-9B4B-5960511E0486}" type="slidenum">
              <a:rPr lang="nb-NO" smtClean="0"/>
              <a:t>17</a:t>
            </a:fld>
            <a:endParaRPr lang="nb-NO"/>
          </a:p>
        </p:txBody>
      </p:sp>
    </p:spTree>
    <p:extLst>
      <p:ext uri="{BB962C8B-B14F-4D97-AF65-F5344CB8AC3E}">
        <p14:creationId xmlns:p14="http://schemas.microsoft.com/office/powerpoint/2010/main" val="3705087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18</a:t>
            </a:fld>
            <a:endParaRPr lang="nb-NO"/>
          </a:p>
        </p:txBody>
      </p:sp>
    </p:spTree>
    <p:extLst>
      <p:ext uri="{BB962C8B-B14F-4D97-AF65-F5344CB8AC3E}">
        <p14:creationId xmlns:p14="http://schemas.microsoft.com/office/powerpoint/2010/main" val="1769519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dag skal vi bygge videre på det vi lærte forrige uke, hjemmeleksene og ikke minst gjøre noen øvelser. </a:t>
            </a:r>
          </a:p>
          <a:p>
            <a:r>
              <a:rPr lang="nb-NO" dirty="0"/>
              <a:t>Men først skal vi ta en liten repetisjon av det vi gikk gjennom forrige uke. </a:t>
            </a:r>
          </a:p>
        </p:txBody>
      </p:sp>
      <p:sp>
        <p:nvSpPr>
          <p:cNvPr id="4" name="Plassholder for lysbildenummer 3"/>
          <p:cNvSpPr>
            <a:spLocks noGrp="1"/>
          </p:cNvSpPr>
          <p:nvPr>
            <p:ph type="sldNum" sz="quarter" idx="5"/>
          </p:nvPr>
        </p:nvSpPr>
        <p:spPr/>
        <p:txBody>
          <a:bodyPr/>
          <a:lstStyle/>
          <a:p>
            <a:fld id="{0D9F80B4-B01D-4A70-9B4B-5960511E0486}" type="slidenum">
              <a:rPr lang="nb-NO" smtClean="0"/>
              <a:t>19</a:t>
            </a:fld>
            <a:endParaRPr lang="nb-NO"/>
          </a:p>
        </p:txBody>
      </p:sp>
    </p:spTree>
    <p:extLst>
      <p:ext uri="{BB962C8B-B14F-4D97-AF65-F5344CB8AC3E}">
        <p14:creationId xmlns:p14="http://schemas.microsoft.com/office/powerpoint/2010/main" val="1143303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EST TIDSBRUK: 3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 forrige uke snakket vi mye om hva politikk er. Er det noen som har lyst til å svare på dette spørsmålet?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cs typeface="Calibri"/>
              </a:rPr>
              <a:t>Viktigste momenter å gjenta: </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cs typeface="Calibri"/>
              </a:rPr>
              <a:t>Politikk</a:t>
            </a:r>
            <a:r>
              <a:rPr lang="en-US" dirty="0">
                <a:cs typeface="Calibri"/>
              </a:rPr>
              <a:t> er å </a:t>
            </a:r>
            <a:r>
              <a:rPr lang="en-US" dirty="0" err="1">
                <a:cs typeface="Calibri"/>
              </a:rPr>
              <a:t>prioritere</a:t>
            </a:r>
            <a:r>
              <a:rPr lang="en-US" dirty="0">
                <a:cs typeface="Calibri"/>
              </a:rPr>
              <a:t> </a:t>
            </a:r>
            <a:r>
              <a:rPr lang="en-US" dirty="0" err="1">
                <a:cs typeface="Calibri"/>
              </a:rPr>
              <a:t>mellom</a:t>
            </a:r>
            <a:r>
              <a:rPr lang="en-US" dirty="0">
                <a:cs typeface="Calibri"/>
              </a:rPr>
              <a:t> mange </a:t>
            </a:r>
            <a:r>
              <a:rPr lang="en-US" dirty="0" err="1">
                <a:cs typeface="Calibri"/>
              </a:rPr>
              <a:t>gode</a:t>
            </a:r>
            <a:r>
              <a:rPr lang="en-US" dirty="0">
                <a:cs typeface="Calibri"/>
              </a:rPr>
              <a:t> </a:t>
            </a:r>
            <a:r>
              <a:rPr lang="en-US" dirty="0" err="1">
                <a:cs typeface="Calibri"/>
              </a:rPr>
              <a:t>formål</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Det å </a:t>
            </a:r>
            <a:r>
              <a:rPr lang="en-US" dirty="0" err="1">
                <a:cs typeface="Calibri"/>
              </a:rPr>
              <a:t>ikke</a:t>
            </a:r>
            <a:r>
              <a:rPr lang="en-US" dirty="0">
                <a:cs typeface="Calibri"/>
              </a:rPr>
              <a:t> </a:t>
            </a:r>
            <a:r>
              <a:rPr lang="en-US" dirty="0" err="1">
                <a:cs typeface="Calibri"/>
              </a:rPr>
              <a:t>bli</a:t>
            </a:r>
            <a:r>
              <a:rPr lang="en-US" dirty="0">
                <a:cs typeface="Calibri"/>
              </a:rPr>
              <a:t> </a:t>
            </a:r>
            <a:r>
              <a:rPr lang="en-US" dirty="0" err="1">
                <a:cs typeface="Calibri"/>
              </a:rPr>
              <a:t>prioritert</a:t>
            </a:r>
            <a:r>
              <a:rPr lang="en-US" dirty="0">
                <a:cs typeface="Calibri"/>
              </a:rPr>
              <a:t> </a:t>
            </a:r>
            <a:r>
              <a:rPr lang="en-US" dirty="0" err="1">
                <a:cs typeface="Calibri"/>
              </a:rPr>
              <a:t>betyr</a:t>
            </a:r>
            <a:r>
              <a:rPr lang="en-US" dirty="0">
                <a:cs typeface="Calibri"/>
              </a:rPr>
              <a:t> </a:t>
            </a:r>
            <a:r>
              <a:rPr lang="en-US" dirty="0" err="1">
                <a:cs typeface="Calibri"/>
              </a:rPr>
              <a:t>ikke</a:t>
            </a:r>
            <a:r>
              <a:rPr lang="en-US" dirty="0">
                <a:cs typeface="Calibri"/>
              </a:rPr>
              <a:t> at </a:t>
            </a:r>
            <a:r>
              <a:rPr lang="en-US" dirty="0" err="1">
                <a:cs typeface="Calibri"/>
              </a:rPr>
              <a:t>politikerne</a:t>
            </a:r>
            <a:r>
              <a:rPr lang="en-US" dirty="0">
                <a:cs typeface="Calibri"/>
              </a:rPr>
              <a:t> </a:t>
            </a:r>
            <a:r>
              <a:rPr lang="en-US" dirty="0" err="1">
                <a:cs typeface="Calibri"/>
              </a:rPr>
              <a:t>ikke</a:t>
            </a:r>
            <a:r>
              <a:rPr lang="en-US" dirty="0">
                <a:cs typeface="Calibri"/>
              </a:rPr>
              <a:t> ØNSKER å </a:t>
            </a:r>
            <a:r>
              <a:rPr lang="en-US" dirty="0" err="1">
                <a:cs typeface="Calibri"/>
              </a:rPr>
              <a:t>prioritere</a:t>
            </a:r>
            <a:r>
              <a:rPr lang="en-US" dirty="0">
                <a:cs typeface="Calibri"/>
              </a:rPr>
              <a:t> det, men at det </a:t>
            </a:r>
            <a:r>
              <a:rPr lang="en-US" dirty="0" err="1">
                <a:cs typeface="Calibri"/>
              </a:rPr>
              <a:t>ikke</a:t>
            </a:r>
            <a:r>
              <a:rPr lang="en-US" dirty="0">
                <a:cs typeface="Calibri"/>
              </a:rPr>
              <a:t> </a:t>
            </a:r>
            <a:r>
              <a:rPr lang="en-US" dirty="0" err="1">
                <a:cs typeface="Calibri"/>
              </a:rPr>
              <a:t>når</a:t>
            </a:r>
            <a:r>
              <a:rPr lang="en-US" dirty="0">
                <a:cs typeface="Calibri"/>
              </a:rPr>
              <a:t> </a:t>
            </a:r>
            <a:r>
              <a:rPr lang="en-US" dirty="0" err="1">
                <a:cs typeface="Calibri"/>
              </a:rPr>
              <a:t>opp</a:t>
            </a:r>
            <a:r>
              <a:rPr lang="en-US" dirty="0">
                <a:cs typeface="Calibri"/>
              </a:rPr>
              <a:t> I den </a:t>
            </a:r>
            <a:r>
              <a:rPr lang="en-US" dirty="0" err="1">
                <a:cs typeface="Calibri"/>
              </a:rPr>
              <a:t>veldig</a:t>
            </a:r>
            <a:r>
              <a:rPr lang="en-US" dirty="0">
                <a:cs typeface="Calibri"/>
              </a:rPr>
              <a:t> </a:t>
            </a:r>
            <a:r>
              <a:rPr lang="en-US" dirty="0" err="1">
                <a:cs typeface="Calibri"/>
              </a:rPr>
              <a:t>harde</a:t>
            </a:r>
            <a:r>
              <a:rPr lang="en-US" dirty="0">
                <a:cs typeface="Calibri"/>
              </a:rPr>
              <a:t> </a:t>
            </a:r>
            <a:r>
              <a:rPr lang="en-US" dirty="0" err="1">
                <a:cs typeface="Calibri"/>
              </a:rPr>
              <a:t>konkurransen</a:t>
            </a:r>
            <a:r>
              <a:rPr lang="en-US" dirty="0">
                <a:cs typeface="Calibri"/>
              </a:rPr>
              <a:t> </a:t>
            </a:r>
            <a:r>
              <a:rPr lang="en-US" dirty="0" err="1">
                <a:cs typeface="Calibri"/>
              </a:rPr>
              <a:t>mellom</a:t>
            </a:r>
            <a:r>
              <a:rPr lang="en-US" dirty="0">
                <a:cs typeface="Calibri"/>
              </a:rPr>
              <a:t> </a:t>
            </a:r>
            <a:r>
              <a:rPr lang="en-US" dirty="0" err="1">
                <a:cs typeface="Calibri"/>
              </a:rPr>
              <a:t>veldig</a:t>
            </a:r>
            <a:r>
              <a:rPr lang="en-US" dirty="0">
                <a:cs typeface="Calibri"/>
              </a:rPr>
              <a:t> mange </a:t>
            </a:r>
            <a:r>
              <a:rPr lang="en-US" dirty="0" err="1">
                <a:cs typeface="Calibri"/>
              </a:rPr>
              <a:t>gode</a:t>
            </a:r>
            <a:r>
              <a:rPr lang="en-US" dirty="0">
                <a:cs typeface="Calibri"/>
              </a:rPr>
              <a:t> </a:t>
            </a:r>
            <a:r>
              <a:rPr lang="en-US" dirty="0" err="1">
                <a:cs typeface="Calibri"/>
              </a:rPr>
              <a:t>formål</a:t>
            </a:r>
            <a:r>
              <a:rPr lang="en-US" dirty="0">
                <a:cs typeface="Calibri"/>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Dersom man </a:t>
            </a:r>
            <a:r>
              <a:rPr lang="en-US" dirty="0" err="1">
                <a:cs typeface="Calibri"/>
              </a:rPr>
              <a:t>ikke</a:t>
            </a:r>
            <a:r>
              <a:rPr lang="en-US" dirty="0">
                <a:cs typeface="Calibri"/>
              </a:rPr>
              <a:t> </a:t>
            </a:r>
            <a:r>
              <a:rPr lang="en-US" dirty="0" err="1">
                <a:cs typeface="Calibri"/>
              </a:rPr>
              <a:t>blir</a:t>
            </a:r>
            <a:r>
              <a:rPr lang="en-US" dirty="0">
                <a:cs typeface="Calibri"/>
              </a:rPr>
              <a:t> </a:t>
            </a:r>
            <a:r>
              <a:rPr lang="en-US" dirty="0" err="1">
                <a:cs typeface="Calibri"/>
              </a:rPr>
              <a:t>prioritert</a:t>
            </a:r>
            <a:r>
              <a:rPr lang="en-US" dirty="0">
                <a:cs typeface="Calibri"/>
              </a:rPr>
              <a:t> </a:t>
            </a:r>
            <a:r>
              <a:rPr lang="en-US" dirty="0" err="1">
                <a:cs typeface="Calibri"/>
              </a:rPr>
              <a:t>må</a:t>
            </a:r>
            <a:r>
              <a:rPr lang="en-US" dirty="0">
                <a:cs typeface="Calibri"/>
              </a:rPr>
              <a:t> man ta det </a:t>
            </a:r>
            <a:r>
              <a:rPr lang="en-US" dirty="0" err="1">
                <a:cs typeface="Calibri"/>
              </a:rPr>
              <a:t>som</a:t>
            </a:r>
            <a:r>
              <a:rPr lang="en-US" dirty="0">
                <a:cs typeface="Calibri"/>
              </a:rPr>
              <a:t> </a:t>
            </a:r>
            <a:r>
              <a:rPr lang="en-US" dirty="0" err="1">
                <a:cs typeface="Calibri"/>
              </a:rPr>
              <a:t>en</a:t>
            </a:r>
            <a:r>
              <a:rPr lang="en-US" dirty="0">
                <a:cs typeface="Calibri"/>
              </a:rPr>
              <a:t> </a:t>
            </a:r>
            <a:r>
              <a:rPr lang="en-US" dirty="0" err="1">
                <a:cs typeface="Calibri"/>
              </a:rPr>
              <a:t>oppmuntring</a:t>
            </a:r>
            <a:r>
              <a:rPr lang="en-US" dirty="0">
                <a:cs typeface="Calibri"/>
              </a:rPr>
              <a:t> </a:t>
            </a:r>
            <a:r>
              <a:rPr lang="en-US" dirty="0" err="1">
                <a:cs typeface="Calibri"/>
              </a:rPr>
              <a:t>til</a:t>
            </a:r>
            <a:r>
              <a:rPr lang="en-US" dirty="0">
                <a:cs typeface="Calibri"/>
              </a:rPr>
              <a:t> å </a:t>
            </a:r>
            <a:r>
              <a:rPr lang="en-US" dirty="0" err="1">
                <a:cs typeface="Calibri"/>
              </a:rPr>
              <a:t>fortsette</a:t>
            </a:r>
            <a:r>
              <a:rPr lang="en-US" dirty="0">
                <a:cs typeface="Calibri"/>
              </a:rPr>
              <a:t> det </a:t>
            </a:r>
            <a:r>
              <a:rPr lang="en-US" dirty="0" err="1">
                <a:cs typeface="Calibri"/>
              </a:rPr>
              <a:t>viktige</a:t>
            </a:r>
            <a:r>
              <a:rPr lang="en-US" dirty="0">
                <a:cs typeface="Calibri"/>
              </a:rPr>
              <a:t> </a:t>
            </a:r>
            <a:r>
              <a:rPr lang="en-US" dirty="0" err="1">
                <a:cs typeface="Calibri"/>
              </a:rPr>
              <a:t>og</a:t>
            </a:r>
            <a:r>
              <a:rPr lang="en-US" dirty="0">
                <a:cs typeface="Calibri"/>
              </a:rPr>
              <a:t> </a:t>
            </a:r>
            <a:r>
              <a:rPr lang="en-US" dirty="0" err="1">
                <a:cs typeface="Calibri"/>
              </a:rPr>
              <a:t>gode</a:t>
            </a:r>
            <a:r>
              <a:rPr lang="en-US" dirty="0">
                <a:cs typeface="Calibri"/>
              </a:rPr>
              <a:t> </a:t>
            </a:r>
            <a:r>
              <a:rPr lang="en-US" dirty="0" err="1">
                <a:cs typeface="Calibri"/>
              </a:rPr>
              <a:t>arbeidet</a:t>
            </a:r>
            <a:r>
              <a:rPr lang="en-US" dirty="0">
                <a:cs typeface="Calibri"/>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cs typeface="Calibri"/>
            </a:endParaRPr>
          </a:p>
        </p:txBody>
      </p:sp>
      <p:sp>
        <p:nvSpPr>
          <p:cNvPr id="4" name="Plassholder for lysbildenummer 3"/>
          <p:cNvSpPr>
            <a:spLocks noGrp="1"/>
          </p:cNvSpPr>
          <p:nvPr>
            <p:ph type="sldNum" sz="quarter" idx="5"/>
          </p:nvPr>
        </p:nvSpPr>
        <p:spPr/>
        <p:txBody>
          <a:bodyPr/>
          <a:lstStyle/>
          <a:p>
            <a:fld id="{0D9F80B4-B01D-4A70-9B4B-5960511E0486}" type="slidenum">
              <a:t>20</a:t>
            </a:fld>
            <a:endParaRPr lang="nb-NO"/>
          </a:p>
        </p:txBody>
      </p:sp>
    </p:spTree>
    <p:extLst>
      <p:ext uri="{BB962C8B-B14F-4D97-AF65-F5344CB8AC3E}">
        <p14:creationId xmlns:p14="http://schemas.microsoft.com/office/powerpoint/2010/main" val="302022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10 min. </a:t>
            </a:r>
          </a:p>
          <a:p>
            <a:endParaRPr lang="nb-NO" dirty="0"/>
          </a:p>
          <a:p>
            <a:r>
              <a:rPr lang="nb-NO" dirty="0"/>
              <a:t>Det viktigste dere skal lære i dette kurset er at politisk påvirkning og interessepolitisk arbeid ikke er farlig, vanskelig eller noe som bare noen utvalgte kan drive med. Det er rett og slett veldig enkelt og ikke minst gøy! </a:t>
            </a:r>
          </a:p>
          <a:p>
            <a:endParaRPr lang="nb-NO" dirty="0"/>
          </a:p>
          <a:p>
            <a:r>
              <a:rPr lang="nb-NO" dirty="0"/>
              <a:t>Vi har lagt opp kurset over to kvelder/dager slik at dere kan bruke tid på å reflektere over informasjonen ikke minst gjøre noen hjemmelekser. For selv om det er enkelt og gøy, så innebærer det at man faktisk må gjøre en jobb. Og det er akkurat som alle andre jobber, jo mer tid og energi man legger i det, jo bedre blir det, og i dette tilfellet jo større sannsynlighet for gjennomslag. </a:t>
            </a:r>
          </a:p>
          <a:p>
            <a:endParaRPr lang="nb-NO" dirty="0"/>
          </a:p>
          <a:p>
            <a:r>
              <a:rPr lang="nb-NO" dirty="0"/>
              <a:t>I første bolk skal vi gå gjennom det helt grunnleggende for å forstå hva interessepolitisk arbeid er. I morgen/neste kurskveld skal vi gå litt mer i dybden.</a:t>
            </a:r>
          </a:p>
          <a:p>
            <a:endParaRPr lang="nb-NO" dirty="0"/>
          </a:p>
          <a:p>
            <a:r>
              <a:rPr lang="nb-NO" dirty="0"/>
              <a:t>Hele kurset er lagt opp med mange praktiske oppgaver og aktiv deltakelse fra dere. Vi kommer til å bli veldig godt kjent, og det første jeg tenkte vi kunne gjøre er å ta en hilserunde. Alle presenterer seg med navn og (hvis relevant) organisasjonstilhørighet. Dersom dere har erfaring med å arbeide med en interessepolitisk sak tidligere så hadde det vært gøy om dere fortalte litt om den og ikke minst, det er nok en grunn til at dere har meldt dere på dette kurset. Kanskje det er en sak dere tenker dere har lyst til å arbeide med? Fortell litt om den. </a:t>
            </a:r>
          </a:p>
          <a:p>
            <a:endParaRPr lang="nb-NO" dirty="0"/>
          </a:p>
          <a:p>
            <a:r>
              <a:rPr lang="nb-NO" dirty="0"/>
              <a:t>Men først tenkte jeg å presentere meg selv:</a:t>
            </a:r>
          </a:p>
          <a:p>
            <a:r>
              <a:rPr lang="nb-NO" dirty="0"/>
              <a:t>[FYLL UT HER]</a:t>
            </a:r>
          </a:p>
        </p:txBody>
      </p:sp>
      <p:sp>
        <p:nvSpPr>
          <p:cNvPr id="4" name="Plassholder for lysbildenummer 3"/>
          <p:cNvSpPr>
            <a:spLocks noGrp="1"/>
          </p:cNvSpPr>
          <p:nvPr>
            <p:ph type="sldNum" sz="quarter" idx="5"/>
          </p:nvPr>
        </p:nvSpPr>
        <p:spPr/>
        <p:txBody>
          <a:bodyPr/>
          <a:lstStyle/>
          <a:p>
            <a:fld id="{0D9F80B4-B01D-4A70-9B4B-5960511E0486}" type="slidenum">
              <a:rPr lang="nb-NO" smtClean="0"/>
              <a:t>3</a:t>
            </a:fld>
            <a:endParaRPr lang="nb-NO"/>
          </a:p>
        </p:txBody>
      </p:sp>
    </p:spTree>
    <p:extLst>
      <p:ext uri="{BB962C8B-B14F-4D97-AF65-F5344CB8AC3E}">
        <p14:creationId xmlns:p14="http://schemas.microsoft.com/office/powerpoint/2010/main" val="3794477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EST TID: 3 min</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 forrige uke snakket vi mye om hvem politikerne våre er. Er det noen som har lyst til å svare på dette spørsmålet?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cs typeface="Calibri"/>
              </a:rPr>
              <a:t>Viktigste momenter å gjenta: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cs typeface="Calibri"/>
              </a:rPr>
              <a:t>Politikerne våre er i all hovedsak deg og meg, vanlige folk som sitter i kommunestyrer og fylkestingsstyrer i det ganske land.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cs typeface="Calibri"/>
              </a:rPr>
              <a:t>De fleste har kommet inn i politikken fordi de er engasjert i én sak, for eksempel å kjempe mot nedleggelse av grendeskolen, for et idrettsanlegg eller for å bedre eldreomsorgen.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cs typeface="Calibri"/>
              </a:rPr>
              <a:t>De har ikke kompetanse og kunnskap om hele kommunes/fylkets virke og de trenger hjelp av deg og meg til å få bedre forståelse for hvordan hverdagen som kronisk syk eller med en funksjonsnedsettelse er. Dette er viktig fordi det bidrar til at de kanskje prioriterer oss i neste omgang.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cs typeface="Calibri"/>
              </a:rPr>
              <a:t>Ikke minst: POLITIKERNE VIL OSS 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cs typeface="Calibri"/>
            </a:endParaRPr>
          </a:p>
        </p:txBody>
      </p:sp>
      <p:sp>
        <p:nvSpPr>
          <p:cNvPr id="4" name="Plassholder for lysbildenummer 3"/>
          <p:cNvSpPr>
            <a:spLocks noGrp="1"/>
          </p:cNvSpPr>
          <p:nvPr>
            <p:ph type="sldNum" sz="quarter" idx="5"/>
          </p:nvPr>
        </p:nvSpPr>
        <p:spPr/>
        <p:txBody>
          <a:bodyPr/>
          <a:lstStyle/>
          <a:p>
            <a:fld id="{0D9F80B4-B01D-4A70-9B4B-5960511E0486}" type="slidenum">
              <a:t>21</a:t>
            </a:fld>
            <a:endParaRPr lang="nb-NO"/>
          </a:p>
        </p:txBody>
      </p:sp>
    </p:spTree>
    <p:extLst>
      <p:ext uri="{BB962C8B-B14F-4D97-AF65-F5344CB8AC3E}">
        <p14:creationId xmlns:p14="http://schemas.microsoft.com/office/powerpoint/2010/main" val="4133277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EST TID: 3 min</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 forrige uke snakket vi mye om hva interessepolitikk er. Er det noen som har lyst til å svare på disse spørsmålene?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cs typeface="Calibri"/>
              </a:rPr>
              <a:t>Viktigste momenter å gjenta: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cs typeface="Calibri"/>
              </a:rPr>
              <a:t>Alle ting vi gjør for å bli prioritert.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cs typeface="Calibri"/>
              </a:rPr>
              <a:t>Viktigste er å ha en sak, finne argumenter for hvorfor denne saken skal prioriteres og ikke minst snakke med politikerne!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cs typeface="Calibri"/>
            </a:endParaRPr>
          </a:p>
        </p:txBody>
      </p:sp>
      <p:sp>
        <p:nvSpPr>
          <p:cNvPr id="4" name="Plassholder for lysbildenummer 3"/>
          <p:cNvSpPr>
            <a:spLocks noGrp="1"/>
          </p:cNvSpPr>
          <p:nvPr>
            <p:ph type="sldNum" sz="quarter" idx="5"/>
          </p:nvPr>
        </p:nvSpPr>
        <p:spPr/>
        <p:txBody>
          <a:bodyPr/>
          <a:lstStyle/>
          <a:p>
            <a:fld id="{0D9F80B4-B01D-4A70-9B4B-5960511E0486}" type="slidenum">
              <a:rPr lang="nb-NO"/>
              <a:t>22</a:t>
            </a:fld>
            <a:endParaRPr lang="nb-NO"/>
          </a:p>
        </p:txBody>
      </p:sp>
    </p:spTree>
    <p:extLst>
      <p:ext uri="{BB962C8B-B14F-4D97-AF65-F5344CB8AC3E}">
        <p14:creationId xmlns:p14="http://schemas.microsoft.com/office/powerpoint/2010/main" val="1351286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10 min. </a:t>
            </a:r>
          </a:p>
          <a:p>
            <a:endParaRPr lang="nb-NO" dirty="0"/>
          </a:p>
          <a:p>
            <a:r>
              <a:rPr lang="nb-NO" dirty="0"/>
              <a:t>Nå tenkte jeg vi kunne gå gjennom hjemmeleksene. Dere har vært skikkelig flinke og jeg ser dere har arbeidet mer med møtenotatet siden forrige gang! Vi skal ikke bruke lang tid på dette, men jeg vil trekke frem noen eksempler fra hjemmeleksene som alle kan lære av. </a:t>
            </a:r>
          </a:p>
          <a:p>
            <a:endParaRPr lang="nb-NO" dirty="0"/>
          </a:p>
          <a:p>
            <a:endParaRPr lang="nb-NO" dirty="0"/>
          </a:p>
          <a:p>
            <a:r>
              <a:rPr lang="nb-NO" dirty="0"/>
              <a:t>[til kursholder:</a:t>
            </a:r>
          </a:p>
          <a:p>
            <a:r>
              <a:rPr lang="nb-NO" dirty="0"/>
              <a:t>Viktig at du forbereder dette godt. Du må ha lest gjennom alle lobbenotatene og bruk tid på å komme med tilbakemeldinger som er </a:t>
            </a:r>
            <a:r>
              <a:rPr lang="nb-NO" dirty="0" err="1"/>
              <a:t>veridfulle</a:t>
            </a:r>
            <a:r>
              <a:rPr lang="nb-NO" dirty="0"/>
              <a:t> i plenum. </a:t>
            </a:r>
          </a:p>
          <a:p>
            <a:endParaRPr lang="nb-NO" dirty="0"/>
          </a:p>
          <a:p>
            <a:r>
              <a:rPr lang="nb-NO" dirty="0"/>
              <a:t>Det viktigste er å trekke frem de som har gjort noe som er spesielt godt.</a:t>
            </a:r>
          </a:p>
          <a:p>
            <a:pPr marL="171450" indent="-171450">
              <a:buFont typeface="Arial" panose="020B0604020202020204" pitchFamily="34" charset="0"/>
              <a:buChar char="•"/>
            </a:pPr>
            <a:r>
              <a:rPr lang="nb-NO" dirty="0"/>
              <a:t>Skrevet en god begrunnelse?</a:t>
            </a:r>
          </a:p>
          <a:p>
            <a:pPr marL="171450" indent="-171450">
              <a:buFont typeface="Arial" panose="020B0604020202020204" pitchFamily="34" charset="0"/>
              <a:buChar char="•"/>
            </a:pPr>
            <a:r>
              <a:rPr lang="nb-NO" dirty="0"/>
              <a:t>Har en god oppbygging</a:t>
            </a:r>
          </a:p>
          <a:p>
            <a:pPr marL="171450" indent="-171450">
              <a:buFont typeface="Arial" panose="020B0604020202020204" pitchFamily="34" charset="0"/>
              <a:buChar char="•"/>
            </a:pPr>
            <a:r>
              <a:rPr lang="nb-NO" dirty="0"/>
              <a:t>Ser bra ut</a:t>
            </a:r>
          </a:p>
          <a:p>
            <a:pPr marL="171450" indent="-171450">
              <a:buFont typeface="Arial" panose="020B0604020202020204" pitchFamily="34" charset="0"/>
              <a:buChar char="•"/>
            </a:pPr>
            <a:r>
              <a:rPr lang="nb-NO" dirty="0"/>
              <a:t>Er gjennomarbeidet</a:t>
            </a:r>
          </a:p>
          <a:p>
            <a:pPr marL="171450" indent="-171450">
              <a:buFont typeface="Arial" panose="020B0604020202020204" pitchFamily="34" charset="0"/>
              <a:buChar char="•"/>
            </a:pPr>
            <a:endParaRPr lang="nb-NO" dirty="0"/>
          </a:p>
          <a:p>
            <a:pPr marL="0" indent="0">
              <a:buFont typeface="Arial" panose="020B0604020202020204" pitchFamily="34" charset="0"/>
              <a:buNone/>
            </a:pPr>
            <a:r>
              <a:rPr lang="nb-NO" dirty="0"/>
              <a:t>Viktig! Ikke gi kritikk i plenum! Det er bare demotiverende. Men trekk frem de gode eksemplene så andre kan lære av de som har vært flinkest. ]</a:t>
            </a:r>
          </a:p>
        </p:txBody>
      </p:sp>
      <p:sp>
        <p:nvSpPr>
          <p:cNvPr id="4" name="Plassholder for lysbildenummer 3"/>
          <p:cNvSpPr>
            <a:spLocks noGrp="1"/>
          </p:cNvSpPr>
          <p:nvPr>
            <p:ph type="sldNum" sz="quarter" idx="5"/>
          </p:nvPr>
        </p:nvSpPr>
        <p:spPr/>
        <p:txBody>
          <a:bodyPr/>
          <a:lstStyle/>
          <a:p>
            <a:fld id="{0D9F80B4-B01D-4A70-9B4B-5960511E0486}" type="slidenum">
              <a:rPr lang="nb-NO" smtClean="0"/>
              <a:t>23</a:t>
            </a:fld>
            <a:endParaRPr lang="nb-NO"/>
          </a:p>
        </p:txBody>
      </p:sp>
    </p:spTree>
    <p:extLst>
      <p:ext uri="{BB962C8B-B14F-4D97-AF65-F5344CB8AC3E}">
        <p14:creationId xmlns:p14="http://schemas.microsoft.com/office/powerpoint/2010/main" val="1796669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1 min</a:t>
            </a:r>
          </a:p>
          <a:p>
            <a:endParaRPr lang="nb-NO" dirty="0"/>
          </a:p>
          <a:p>
            <a:r>
              <a:rPr lang="nb-NO" dirty="0"/>
              <a:t>Det vi skal inn på nå er kanskje noe av det skumleste med interessepolitikk, nemlig å be om og gjennomføre møte med politikerne! </a:t>
            </a:r>
          </a:p>
          <a:p>
            <a:endParaRPr lang="nb-NO" dirty="0"/>
          </a:p>
          <a:p>
            <a:r>
              <a:rPr lang="nb-NO" dirty="0"/>
              <a:t>Det er skummelt fordi det er utenfor vår komfortsone, det er ikke noe vi vanligvis gjør og ikke minst det er krevende å rekke opp hånda og si at vi gjør noe viktig, og vi vil bli prioritert.</a:t>
            </a:r>
          </a:p>
          <a:p>
            <a:endParaRPr lang="nb-NO" dirty="0"/>
          </a:p>
          <a:p>
            <a:r>
              <a:rPr lang="nb-NO" dirty="0"/>
              <a:t>Men det er ikke skummelt å ta møte med politikerne. For husk, som representanter for frivillig sektor så er vil politikerne oss vel i utgangspunktet. Politikerne tar sin folkevalgte jobb seriøst og har lyst til å møte oss og høre om det flotte arbeidet vi gjør og ikke minst er de vanlige folk som deg og meg! Det å dra på kurs og treffe nye folk er jo ikke skummelt, og det bør ikke være skumlere å dra på kurs enn å treffe andre vanlige folk. </a:t>
            </a:r>
          </a:p>
        </p:txBody>
      </p:sp>
      <p:sp>
        <p:nvSpPr>
          <p:cNvPr id="4" name="Plassholder for lysbildenummer 3"/>
          <p:cNvSpPr>
            <a:spLocks noGrp="1"/>
          </p:cNvSpPr>
          <p:nvPr>
            <p:ph type="sldNum" sz="quarter" idx="5"/>
          </p:nvPr>
        </p:nvSpPr>
        <p:spPr/>
        <p:txBody>
          <a:bodyPr/>
          <a:lstStyle/>
          <a:p>
            <a:fld id="{0D9F80B4-B01D-4A70-9B4B-5960511E0486}" type="slidenum">
              <a:rPr lang="nb-NO" smtClean="0"/>
              <a:t>24</a:t>
            </a:fld>
            <a:endParaRPr lang="nb-NO"/>
          </a:p>
        </p:txBody>
      </p:sp>
    </p:spTree>
    <p:extLst>
      <p:ext uri="{BB962C8B-B14F-4D97-AF65-F5344CB8AC3E}">
        <p14:creationId xmlns:p14="http://schemas.microsoft.com/office/powerpoint/2010/main" val="2786997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5 min </a:t>
            </a:r>
          </a:p>
          <a:p>
            <a:endParaRPr lang="nb-NO" dirty="0"/>
          </a:p>
          <a:p>
            <a:r>
              <a:rPr lang="nb-NO" dirty="0"/>
              <a:t>Dette er idiotforklart, fordi det å treffe en politiker er ikke verre enn om man skal holde en presentasjon på jobb eller skaffe seg en legetime. For å gjennomføre et vellykket møte med politikere kan det være greit å gjennomføre disse fire trinnene. Noe av det har vi allerede gjort, noe skal vi gjøre nå. </a:t>
            </a:r>
          </a:p>
          <a:p>
            <a:endParaRPr lang="nb-NO"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altLang="ko-KR" sz="1200" dirty="0">
                <a:solidFill>
                  <a:schemeClr val="tx1">
                    <a:lumMod val="75000"/>
                    <a:lumOff val="25000"/>
                  </a:schemeClr>
                </a:solidFill>
                <a:cs typeface="Arial" pitchFamily="34" charset="0"/>
              </a:rPr>
              <a:t>Du må ha et budskap. Det kan være å bare hilse på eller en sak du mener bør prioriteres av politikerne.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altLang="ko-KR" sz="1200" dirty="0">
                <a:solidFill>
                  <a:schemeClr val="tx1">
                    <a:lumMod val="75000"/>
                    <a:lumOff val="25000"/>
                  </a:schemeClr>
                </a:solidFill>
                <a:cs typeface="Arial" pitchFamily="34" charset="0"/>
              </a:rPr>
              <a:t>Inviter på møte. Husk å spesifiser hva du ønsker å snakke om.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altLang="ko-KR" sz="1200" dirty="0">
                <a:solidFill>
                  <a:schemeClr val="tx1">
                    <a:lumMod val="75000"/>
                    <a:lumOff val="25000"/>
                  </a:schemeClr>
                </a:solidFill>
                <a:cs typeface="Arial" pitchFamily="34" charset="0"/>
              </a:rPr>
              <a:t>Lag et manus og les gjennom det høyt slik at du er sikker på at du får sagt alt du vil si.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ko-KR" sz="1200" dirty="0" err="1">
                <a:solidFill>
                  <a:schemeClr val="tx1">
                    <a:lumMod val="75000"/>
                    <a:lumOff val="25000"/>
                  </a:schemeClr>
                </a:solidFill>
                <a:cs typeface="Arial" pitchFamily="34" charset="0"/>
              </a:rPr>
              <a:t>Møt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opp</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og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vær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hyggelig</a:t>
            </a:r>
            <a:r>
              <a:rPr lang="en-US" altLang="ko-KR" sz="1200" dirty="0">
                <a:solidFill>
                  <a:schemeClr val="tx1">
                    <a:lumMod val="75000"/>
                    <a:lumOff val="25000"/>
                  </a:schemeClr>
                </a:solidFill>
                <a:cs typeface="Arial" pitchFamily="34" charset="0"/>
              </a:rPr>
              <a:t>. Husk at du </a:t>
            </a:r>
            <a:r>
              <a:rPr lang="en-US" altLang="ko-KR" sz="1200" dirty="0" err="1">
                <a:solidFill>
                  <a:schemeClr val="tx1">
                    <a:lumMod val="75000"/>
                    <a:lumOff val="25000"/>
                  </a:schemeClr>
                </a:solidFill>
                <a:cs typeface="Arial" pitchFamily="34" charset="0"/>
              </a:rPr>
              <a:t>representerer</a:t>
            </a:r>
            <a:r>
              <a:rPr lang="en-US" altLang="ko-KR" sz="1200" dirty="0">
                <a:solidFill>
                  <a:schemeClr val="tx1">
                    <a:lumMod val="75000"/>
                    <a:lumOff val="25000"/>
                  </a:schemeClr>
                </a:solidFill>
                <a:cs typeface="Arial" pitchFamily="34" charset="0"/>
              </a:rPr>
              <a:t> din </a:t>
            </a:r>
            <a:r>
              <a:rPr lang="en-US" altLang="ko-KR" sz="1200" dirty="0" err="1">
                <a:solidFill>
                  <a:schemeClr val="tx1">
                    <a:lumMod val="75000"/>
                    <a:lumOff val="25000"/>
                  </a:schemeClr>
                </a:solidFill>
                <a:cs typeface="Arial" pitchFamily="34" charset="0"/>
              </a:rPr>
              <a:t>organisasjon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på</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møtet</a:t>
            </a:r>
            <a:r>
              <a:rPr lang="en-US" altLang="ko-KR" sz="1200" dirty="0">
                <a:solidFill>
                  <a:schemeClr val="tx1">
                    <a:lumMod val="75000"/>
                    <a:lumOff val="25000"/>
                  </a:schemeClr>
                </a:solidFill>
                <a:cs typeface="Arial" pitchFamily="34" charset="0"/>
              </a:rPr>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ko-KR" sz="1200" dirty="0">
              <a:solidFill>
                <a:schemeClr val="tx1">
                  <a:lumMod val="75000"/>
                  <a:lumOff val="25000"/>
                </a:schemeClr>
              </a:solidFill>
              <a:cs typeface="Arial"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ko-KR" sz="1200" dirty="0">
              <a:solidFill>
                <a:schemeClr val="tx1">
                  <a:lumMod val="75000"/>
                  <a:lumOff val="25000"/>
                </a:schemeClr>
              </a:solidFil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cs typeface="Arial" pitchFamily="34" charset="0"/>
              </a:rPr>
              <a:t>Her </a:t>
            </a:r>
            <a:r>
              <a:rPr lang="en-US" altLang="ko-KR" sz="1200" dirty="0" err="1">
                <a:solidFill>
                  <a:schemeClr val="tx1">
                    <a:lumMod val="75000"/>
                    <a:lumOff val="25000"/>
                  </a:schemeClr>
                </a:solidFill>
                <a:cs typeface="Arial" pitchFamily="34" charset="0"/>
              </a:rPr>
              <a:t>kunne</a:t>
            </a:r>
            <a:r>
              <a:rPr lang="en-US" altLang="ko-KR" sz="1200" dirty="0">
                <a:solidFill>
                  <a:schemeClr val="tx1">
                    <a:lumMod val="75000"/>
                    <a:lumOff val="25000"/>
                  </a:schemeClr>
                </a:solidFill>
                <a:cs typeface="Arial" pitchFamily="34" charset="0"/>
              </a:rPr>
              <a:t> vi ha </a:t>
            </a:r>
            <a:r>
              <a:rPr lang="en-US" altLang="ko-KR" sz="1200" dirty="0" err="1">
                <a:solidFill>
                  <a:schemeClr val="tx1">
                    <a:lumMod val="75000"/>
                    <a:lumOff val="25000"/>
                  </a:schemeClr>
                </a:solidFill>
                <a:cs typeface="Arial" pitchFamily="34" charset="0"/>
              </a:rPr>
              <a:t>lagt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til</a:t>
            </a:r>
            <a:r>
              <a:rPr lang="en-US" altLang="ko-KR" sz="1200" dirty="0">
                <a:solidFill>
                  <a:schemeClr val="tx1">
                    <a:lumMod val="75000"/>
                    <a:lumOff val="25000"/>
                  </a:schemeClr>
                </a:solidFill>
                <a:cs typeface="Arial" pitchFamily="34" charset="0"/>
              </a:rPr>
              <a:t> et 5 </a:t>
            </a:r>
            <a:r>
              <a:rPr lang="en-US" altLang="ko-KR" sz="1200" dirty="0" err="1">
                <a:solidFill>
                  <a:schemeClr val="tx1">
                    <a:lumMod val="75000"/>
                    <a:lumOff val="25000"/>
                  </a:schemeClr>
                </a:solidFill>
                <a:cs typeface="Arial" pitchFamily="34" charset="0"/>
              </a:rPr>
              <a:t>steg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som</a:t>
            </a:r>
            <a:r>
              <a:rPr lang="en-US" altLang="ko-KR" sz="1200" dirty="0">
                <a:solidFill>
                  <a:schemeClr val="tx1">
                    <a:lumMod val="75000"/>
                    <a:lumOff val="25000"/>
                  </a:schemeClr>
                </a:solidFill>
                <a:cs typeface="Arial" pitchFamily="34" charset="0"/>
              </a:rPr>
              <a:t> er å </a:t>
            </a:r>
            <a:r>
              <a:rPr lang="en-US" altLang="ko-KR" sz="1200" dirty="0" err="1">
                <a:solidFill>
                  <a:schemeClr val="tx1">
                    <a:lumMod val="75000"/>
                    <a:lumOff val="25000"/>
                  </a:schemeClr>
                </a:solidFill>
                <a:cs typeface="Arial" pitchFamily="34" charset="0"/>
              </a:rPr>
              <a:t>følge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opp</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møtet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Spurte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politikerne</a:t>
            </a:r>
            <a:r>
              <a:rPr lang="en-US" altLang="ko-KR" sz="1200" dirty="0">
                <a:solidFill>
                  <a:schemeClr val="tx1">
                    <a:lumMod val="75000"/>
                    <a:lumOff val="25000"/>
                  </a:schemeClr>
                </a:solidFill>
                <a:cs typeface="Arial" pitchFamily="34" charset="0"/>
              </a:rPr>
              <a:t> om </a:t>
            </a:r>
            <a:r>
              <a:rPr lang="en-US" altLang="ko-KR" sz="1200" dirty="0" err="1">
                <a:solidFill>
                  <a:schemeClr val="tx1">
                    <a:lumMod val="75000"/>
                    <a:lumOff val="25000"/>
                  </a:schemeClr>
                </a:solidFill>
                <a:cs typeface="Arial" pitchFamily="34" charset="0"/>
              </a:rPr>
              <a:t>noe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som</a:t>
            </a:r>
            <a:r>
              <a:rPr lang="en-US" altLang="ko-KR" sz="1200" dirty="0">
                <a:solidFill>
                  <a:schemeClr val="tx1">
                    <a:lumMod val="75000"/>
                    <a:lumOff val="25000"/>
                  </a:schemeClr>
                </a:solidFill>
                <a:cs typeface="Arial" pitchFamily="34" charset="0"/>
              </a:rPr>
              <a:t> du </a:t>
            </a:r>
            <a:r>
              <a:rPr lang="en-US" altLang="ko-KR" sz="1200" dirty="0" err="1">
                <a:solidFill>
                  <a:schemeClr val="tx1">
                    <a:lumMod val="75000"/>
                    <a:lumOff val="25000"/>
                  </a:schemeClr>
                </a:solidFill>
                <a:cs typeface="Arial" pitchFamily="34" charset="0"/>
              </a:rPr>
              <a:t>bør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ettersende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informasjon</a:t>
            </a:r>
            <a:r>
              <a:rPr lang="en-US" altLang="ko-KR" sz="1200" dirty="0">
                <a:solidFill>
                  <a:schemeClr val="tx1">
                    <a:lumMod val="75000"/>
                    <a:lumOff val="25000"/>
                  </a:schemeClr>
                </a:solidFill>
                <a:cs typeface="Arial" pitchFamily="34" charset="0"/>
              </a:rPr>
              <a:t> om? En </a:t>
            </a:r>
            <a:r>
              <a:rPr lang="en-US" altLang="ko-KR" sz="1200" dirty="0" err="1">
                <a:solidFill>
                  <a:schemeClr val="tx1">
                    <a:lumMod val="75000"/>
                    <a:lumOff val="25000"/>
                  </a:schemeClr>
                </a:solidFill>
                <a:cs typeface="Arial" pitchFamily="34" charset="0"/>
              </a:rPr>
              <a:t>stund</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etter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møtet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kan</a:t>
            </a:r>
            <a:r>
              <a:rPr lang="en-US" altLang="ko-KR" sz="1200" dirty="0">
                <a:solidFill>
                  <a:schemeClr val="tx1">
                    <a:lumMod val="75000"/>
                    <a:lumOff val="25000"/>
                  </a:schemeClr>
                </a:solidFill>
                <a:cs typeface="Arial" pitchFamily="34" charset="0"/>
              </a:rPr>
              <a:t> det </a:t>
            </a:r>
            <a:r>
              <a:rPr lang="en-US" altLang="ko-KR" sz="1200" dirty="0" err="1">
                <a:solidFill>
                  <a:schemeClr val="tx1">
                    <a:lumMod val="75000"/>
                    <a:lumOff val="25000"/>
                  </a:schemeClr>
                </a:solidFill>
                <a:cs typeface="Arial" pitchFamily="34" charset="0"/>
              </a:rPr>
              <a:t>være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verdt</a:t>
            </a:r>
            <a:r>
              <a:rPr lang="en-US" altLang="ko-KR" sz="1200" dirty="0">
                <a:solidFill>
                  <a:schemeClr val="tx1">
                    <a:lumMod val="75000"/>
                    <a:lumOff val="25000"/>
                  </a:schemeClr>
                </a:solidFill>
                <a:cs typeface="Arial" pitchFamily="34" charset="0"/>
              </a:rPr>
              <a:t> å </a:t>
            </a:r>
            <a:r>
              <a:rPr lang="en-US" altLang="ko-KR" sz="1200" dirty="0" err="1">
                <a:solidFill>
                  <a:schemeClr val="tx1">
                    <a:lumMod val="75000"/>
                    <a:lumOff val="25000"/>
                  </a:schemeClr>
                </a:solidFill>
                <a:cs typeface="Arial" pitchFamily="34" charset="0"/>
              </a:rPr>
              <a:t>høre</a:t>
            </a:r>
            <a:r>
              <a:rPr lang="en-US" altLang="ko-KR" sz="1200" dirty="0">
                <a:solidFill>
                  <a:schemeClr val="tx1">
                    <a:lumMod val="75000"/>
                    <a:lumOff val="25000"/>
                  </a:schemeClr>
                </a:solidFill>
                <a:cs typeface="Arial" pitchFamily="34" charset="0"/>
              </a:rPr>
              <a:t> med </a:t>
            </a:r>
            <a:r>
              <a:rPr lang="en-US" altLang="ko-KR" sz="1200" dirty="0" err="1">
                <a:solidFill>
                  <a:schemeClr val="tx1">
                    <a:lumMod val="75000"/>
                    <a:lumOff val="25000"/>
                  </a:schemeClr>
                </a:solidFill>
                <a:cs typeface="Arial" pitchFamily="34" charset="0"/>
              </a:rPr>
              <a:t>politikerne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hvordan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saken</a:t>
            </a:r>
            <a:r>
              <a:rPr lang="en-US" altLang="ko-KR" sz="1200" dirty="0">
                <a:solidFill>
                  <a:schemeClr val="tx1">
                    <a:lumMod val="75000"/>
                    <a:lumOff val="25000"/>
                  </a:schemeClr>
                </a:solidFill>
                <a:cs typeface="Arial" pitchFamily="34" charset="0"/>
              </a:rPr>
              <a:t> ligger an </a:t>
            </a:r>
            <a:r>
              <a:rPr lang="en-US" altLang="ko-KR" sz="1200" dirty="0" err="1">
                <a:solidFill>
                  <a:schemeClr val="tx1">
                    <a:lumMod val="75000"/>
                    <a:lumOff val="25000"/>
                  </a:schemeClr>
                </a:solidFill>
                <a:cs typeface="Arial" pitchFamily="34" charset="0"/>
              </a:rPr>
              <a:t>hvis</a:t>
            </a:r>
            <a:r>
              <a:rPr lang="en-US" altLang="ko-KR" sz="1200" dirty="0">
                <a:solidFill>
                  <a:schemeClr val="tx1">
                    <a:lumMod val="75000"/>
                    <a:lumOff val="25000"/>
                  </a:schemeClr>
                </a:solidFill>
                <a:cs typeface="Arial" pitchFamily="34" charset="0"/>
              </a:rPr>
              <a:t> man </a:t>
            </a:r>
            <a:r>
              <a:rPr lang="en-US" altLang="ko-KR" sz="1200" dirty="0" err="1">
                <a:solidFill>
                  <a:schemeClr val="tx1">
                    <a:lumMod val="75000"/>
                    <a:lumOff val="25000"/>
                  </a:schemeClr>
                </a:solidFill>
                <a:cs typeface="Arial" pitchFamily="34" charset="0"/>
              </a:rPr>
              <a:t>ikke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fikk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gjennomslag</a:t>
            </a:r>
            <a:r>
              <a:rPr lang="en-US" altLang="ko-KR" sz="1200" dirty="0">
                <a:solidFill>
                  <a:schemeClr val="tx1">
                    <a:lumMod val="75000"/>
                    <a:lumOff val="25000"/>
                  </a:schemeClr>
                </a:solidFill>
                <a:cs typeface="Arial" pitchFamily="34" charset="0"/>
              </a:rPr>
              <a:t> med </a:t>
            </a:r>
            <a:r>
              <a:rPr lang="en-US" altLang="ko-KR" sz="1200" dirty="0" err="1">
                <a:solidFill>
                  <a:schemeClr val="tx1">
                    <a:lumMod val="75000"/>
                    <a:lumOff val="25000"/>
                  </a:schemeClr>
                </a:solidFill>
                <a:cs typeface="Arial" pitchFamily="34" charset="0"/>
              </a:rPr>
              <a:t>ett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møte</a:t>
            </a:r>
            <a:r>
              <a:rPr lang="en-US" altLang="ko-KR" sz="1200" dirty="0">
                <a:solidFill>
                  <a:schemeClr val="tx1">
                    <a:lumMod val="75000"/>
                    <a:lumOff val="25000"/>
                  </a:schemeClr>
                </a:solidFill>
                <a:cs typeface="Arial" pitchFamily="34" charset="0"/>
              </a:rPr>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ko-KR" sz="1200" dirty="0">
              <a:solidFill>
                <a:schemeClr val="tx1">
                  <a:lumMod val="75000"/>
                  <a:lumOff val="25000"/>
                </a:schemeClr>
              </a:solidFill>
              <a:cs typeface="Arial"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nb-NO" altLang="ko-KR" sz="1200" dirty="0">
              <a:solidFill>
                <a:schemeClr val="tx1">
                  <a:lumMod val="75000"/>
                  <a:lumOff val="25000"/>
                </a:schemeClr>
              </a:solidFill>
              <a:cs typeface="Arial"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nb-NO" altLang="ko-KR" sz="1200" dirty="0">
              <a:solidFill>
                <a:schemeClr val="tx1">
                  <a:lumMod val="75000"/>
                  <a:lumOff val="25000"/>
                </a:schemeClr>
              </a:solidFill>
              <a:cs typeface="Arial" pitchFamily="34" charset="0"/>
            </a:endParaRPr>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25</a:t>
            </a:fld>
            <a:endParaRPr lang="nb-NO"/>
          </a:p>
        </p:txBody>
      </p:sp>
    </p:spTree>
    <p:extLst>
      <p:ext uri="{BB962C8B-B14F-4D97-AF65-F5344CB8AC3E}">
        <p14:creationId xmlns:p14="http://schemas.microsoft.com/office/powerpoint/2010/main" val="3769061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10 min </a:t>
            </a:r>
          </a:p>
          <a:p>
            <a:endParaRPr lang="nb-NO" dirty="0"/>
          </a:p>
          <a:p>
            <a:r>
              <a:rPr lang="nb-NO" dirty="0"/>
              <a:t>Før du starter å invitere til møte burde du vite hva budskapet ditt skal være. Her er det mulig å ta et møte med politikerne for å hilse på og presentere dere selv og hva Norsk revmatikerforbund er. Typisk innhold i et sånt møte er: </a:t>
            </a:r>
          </a:p>
          <a:p>
            <a:endParaRPr lang="nb-NO" dirty="0"/>
          </a:p>
          <a:p>
            <a:pPr marL="228600" indent="-228600">
              <a:buAutoNum type="arabicPeriod"/>
            </a:pPr>
            <a:r>
              <a:rPr lang="nb-NO" dirty="0"/>
              <a:t>Presentasjon av lokallaget og hvem som deltar på møtet, inkludert roller</a:t>
            </a:r>
          </a:p>
          <a:p>
            <a:pPr marL="228600" indent="-228600">
              <a:buAutoNum type="arabicPeriod"/>
            </a:pPr>
            <a:r>
              <a:rPr lang="nb-NO" dirty="0"/>
              <a:t>Hvilket tilbud har NRF til sine medlemmer. Her er det først og fremst det lokale tilbudet som er viktig å synliggjøre, men også det som tilbys av NRF sentralt. </a:t>
            </a:r>
          </a:p>
          <a:p>
            <a:pPr marL="228600" indent="-228600">
              <a:buAutoNum type="arabicPeriod"/>
            </a:pPr>
            <a:r>
              <a:rPr lang="nb-NO" dirty="0"/>
              <a:t>Hva slags kommunalt tilbud benytter dere dere av som det er viktig å videreføre? Hva er bra med kommunen dere bor i?</a:t>
            </a:r>
          </a:p>
          <a:p>
            <a:pPr marL="228600" indent="-228600">
              <a:buAutoNum type="arabicPeriod"/>
            </a:pPr>
            <a:endParaRPr lang="nb-NO" dirty="0"/>
          </a:p>
          <a:p>
            <a:pPr marL="0" indent="0">
              <a:buNone/>
            </a:pPr>
            <a:r>
              <a:rPr lang="nb-NO" dirty="0"/>
              <a:t>Det er nok vanligere å be om møte når man har en sak hvor lokallaget ønsker en endring. Det kan være flere fysioterapeuter med driftstilskudd, et varmtvannsbasseng i kommunen eller bedre tilrettelegging for NRF sitt treningstilbud i kommunen. Eller kanskje dere ønsker dere bedre tilbud ved den kommunale frisklivssentralen. Uansett hvilken sak dere ønsker å arbeide med er det viktigste at politikerne og kommunen ikke får gjort noe med det dersom de ikke blir fortalt at det er noe galt med dagens tilbud. Her er vi jo så heldige at vi allerede har skrevet et møtenotat! </a:t>
            </a:r>
          </a:p>
          <a:p>
            <a:pPr marL="0" indent="0">
              <a:buNone/>
            </a:pPr>
            <a:endParaRPr lang="nb-NO" dirty="0"/>
          </a:p>
          <a:p>
            <a:pPr marL="0" indent="0">
              <a:buNone/>
            </a:pPr>
            <a:r>
              <a:rPr lang="nb-NO" dirty="0"/>
              <a:t>På generelt grunnlag er det greit at møtenotatet, i tillegg til det vi lærte forrige gang svarer på disse spørsmålene:</a:t>
            </a:r>
          </a:p>
          <a:p>
            <a:pPr marL="228600" indent="-228600">
              <a:buAutoNum type="arabicPeriod"/>
            </a:pPr>
            <a:r>
              <a:rPr lang="nb-NO" dirty="0"/>
              <a:t>Hva er problemet?</a:t>
            </a:r>
          </a:p>
          <a:p>
            <a:pPr marL="228600" indent="-228600">
              <a:buAutoNum type="arabicPeriod"/>
            </a:pPr>
            <a:r>
              <a:rPr lang="nb-NO" dirty="0"/>
              <a:t>Hvorfor er det et problem?</a:t>
            </a:r>
          </a:p>
          <a:p>
            <a:pPr marL="228600" indent="-228600">
              <a:buAutoNum type="arabicPeriod"/>
            </a:pPr>
            <a:r>
              <a:rPr lang="nb-NO" dirty="0"/>
              <a:t>Hva er gode løsninger?</a:t>
            </a:r>
          </a:p>
          <a:p>
            <a:pPr marL="228600" indent="-228600">
              <a:buAutoNum type="arabicPeriod"/>
            </a:pPr>
            <a:endParaRPr lang="nb-NO" dirty="0"/>
          </a:p>
          <a:p>
            <a:pPr marL="0" indent="0">
              <a:buNone/>
            </a:pPr>
            <a:r>
              <a:rPr lang="nb-NO" dirty="0"/>
              <a:t>Til det siste: her er det viktig at dere ikke låser dere til en bestemt løsning. Politikken består av endeløse diskusjoner og kompromisser. Det vil si at det kan være at dere gjennom diskusjoner med ulike partier kommer frem til bedre løsninger enn det dere i utgangspunktet så for dere, eller kanskje dere må kompromisse for å få til en ordning som er litt bedre enn dagens, men ikke det dere ønsket dere i utgangspunktet. </a:t>
            </a:r>
          </a:p>
          <a:p>
            <a:pPr marL="0" indent="0">
              <a:buNone/>
            </a:pPr>
            <a:endParaRPr lang="nb-NO" dirty="0"/>
          </a:p>
          <a:p>
            <a:pPr marL="0" indent="0">
              <a:buNone/>
            </a:pPr>
            <a:r>
              <a:rPr lang="nb-NO" dirty="0"/>
              <a:t>Her er det viktig å ha øye på målet, </a:t>
            </a:r>
            <a:r>
              <a:rPr lang="nb-NO" dirty="0" err="1"/>
              <a:t>dvs</a:t>
            </a:r>
            <a:r>
              <a:rPr lang="nb-NO" dirty="0"/>
              <a:t> at det er bedre å få det litt bedre enn ingen ting. Det betyr bare at dere har fått delvis gjennomslag og bør gi mer motivasjon til å fortsette å arbeide videre så kanskje dere får det dere ønsker dere ved en senere anledning. </a:t>
            </a:r>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26</a:t>
            </a:fld>
            <a:endParaRPr lang="nb-NO"/>
          </a:p>
        </p:txBody>
      </p:sp>
    </p:spTree>
    <p:extLst>
      <p:ext uri="{BB962C8B-B14F-4D97-AF65-F5344CB8AC3E}">
        <p14:creationId xmlns:p14="http://schemas.microsoft.com/office/powerpoint/2010/main" val="2596290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5 min </a:t>
            </a:r>
          </a:p>
          <a:p>
            <a:endParaRPr lang="nb-NO" dirty="0"/>
          </a:p>
          <a:p>
            <a:r>
              <a:rPr lang="nb-NO" dirty="0"/>
              <a:t>Det er to forskjellige måter å komme i kontakt med politikerne på. Den første og kanskje beste er å finne navnet på dine kommunestyrerepresentanter ved å gå inn på kommunens nettsider. På kommunens forside er det nesten uten unntak link til «politikk og valg» eller lignende. På disse sidene finnes det kontaktinformasjon til politikerne som sitter i kommunestyret. </a:t>
            </a:r>
          </a:p>
          <a:p>
            <a:endParaRPr lang="nb-NO" dirty="0"/>
          </a:p>
          <a:p>
            <a:r>
              <a:rPr lang="nb-NO" dirty="0"/>
              <a:t>En annen måte å komme i kontakt med partiene og politikerne på er å gå gjennom partiene. På partienes nettside er det litt varierende hvem de putter kontaktinformasjonen til, men stort sett så finnes det kontaktinformasjon til lokallaget på nettsidene deres dersom de har et lokallag i kommunen. </a:t>
            </a:r>
          </a:p>
          <a:p>
            <a:endParaRPr lang="nb-NO" dirty="0"/>
          </a:p>
          <a:p>
            <a:r>
              <a:rPr lang="nb-NO" dirty="0"/>
              <a:t>Ettersom de ulike nettsidene er bygd opp litt forskjellig har Interessepolitisk avdeling ved Julie laget et dokument som skisserer hvordan du finner kontaktinformasjonen til ditt lokallag. Dette dokumentet ligger på nettsiden til NRF under «for tillitsvalgte» og «verktøykasser». </a:t>
            </a:r>
          </a:p>
          <a:p>
            <a:endParaRPr lang="nb-NO" dirty="0"/>
          </a:p>
          <a:p>
            <a:r>
              <a:rPr lang="nb-NO" dirty="0"/>
              <a:t>Når du ber om møter med de politiske partiene er det to ting som er viktig å huske:</a:t>
            </a:r>
          </a:p>
          <a:p>
            <a:pPr marL="228600" indent="-228600">
              <a:buAutoNum type="arabicPeriod"/>
            </a:pPr>
            <a:r>
              <a:rPr lang="nb-NO" dirty="0"/>
              <a:t>I mange kommuner finnes det </a:t>
            </a:r>
            <a:r>
              <a:rPr lang="nb-NO" dirty="0" err="1"/>
              <a:t>bydgelister</a:t>
            </a:r>
            <a:r>
              <a:rPr lang="nb-NO" dirty="0"/>
              <a:t> eller andre partikonstellasjoner enn den som er vist på sliden her. Her er det bare stortingspartiene som er representert. </a:t>
            </a:r>
          </a:p>
          <a:p>
            <a:pPr marL="228600" indent="-228600">
              <a:buAutoNum type="arabicPeriod"/>
            </a:pPr>
            <a:r>
              <a:rPr lang="nb-NO" dirty="0"/>
              <a:t>Ikke diskriminer mellom partiene. Inviter alle partiene på møter, og ikke bare de partiene du er uenig med. </a:t>
            </a:r>
          </a:p>
          <a:p>
            <a:pPr marL="0" indent="0">
              <a:buNone/>
            </a:pPr>
            <a:endParaRPr lang="nb-NO" dirty="0"/>
          </a:p>
          <a:p>
            <a:pPr marL="0" indent="0">
              <a:buNone/>
            </a:pPr>
            <a:r>
              <a:rPr lang="nb-NO" dirty="0"/>
              <a:t>Husk at når du tar disse møtene er du en representant for NRF og skal gjøre det som tjener NRF og medlemmenes sak. For å få gjennomslag er det viktig å snakke med så mange som mulig og prioritere de partiene som sitter i kommunestyret. </a:t>
            </a:r>
          </a:p>
          <a:p>
            <a:pPr marL="0" indent="0">
              <a:buNone/>
            </a:pPr>
            <a:endParaRPr lang="nb-NO" dirty="0"/>
          </a:p>
          <a:p>
            <a:pPr marL="0" indent="0">
              <a:buNone/>
            </a:pPr>
            <a:r>
              <a:rPr lang="nb-NO" dirty="0"/>
              <a:t>Til selve invitasjonen: </a:t>
            </a:r>
          </a:p>
          <a:p>
            <a:pPr marL="0" indent="0">
              <a:buNone/>
            </a:pPr>
            <a:r>
              <a:rPr lang="nb-NO" dirty="0"/>
              <a:t>Invitasjonen trenger ikke å være noe mer enn en kortfattet epost hvor du kort forklarer hvem du er, hva NRF er og hva dere ønsker å ha møte om. Den bør være høflig i tonen og inkludere kontaktinformasjon til lokallaget eller den som inviterer til møtet. Dette kan </a:t>
            </a:r>
            <a:r>
              <a:rPr lang="nb-NO" dirty="0" err="1"/>
              <a:t>gjernes</a:t>
            </a:r>
            <a:r>
              <a:rPr lang="nb-NO" dirty="0"/>
              <a:t> inkluderes i signaturen for eksempel: Vennlig hilsen Mari Olsen, lokallagsleder NRF lokallagsnavn, </a:t>
            </a:r>
            <a:r>
              <a:rPr lang="nb-NO" dirty="0" err="1"/>
              <a:t>telefonnr</a:t>
            </a:r>
            <a:r>
              <a:rPr lang="nb-NO" dirty="0"/>
              <a:t>, epost. </a:t>
            </a:r>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27</a:t>
            </a:fld>
            <a:endParaRPr lang="nb-NO"/>
          </a:p>
        </p:txBody>
      </p:sp>
    </p:spTree>
    <p:extLst>
      <p:ext uri="{BB962C8B-B14F-4D97-AF65-F5344CB8AC3E}">
        <p14:creationId xmlns:p14="http://schemas.microsoft.com/office/powerpoint/2010/main" val="3851815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15 min pause</a:t>
            </a:r>
          </a:p>
        </p:txBody>
      </p:sp>
      <p:sp>
        <p:nvSpPr>
          <p:cNvPr id="4" name="Plassholder for lysbildenummer 3"/>
          <p:cNvSpPr>
            <a:spLocks noGrp="1"/>
          </p:cNvSpPr>
          <p:nvPr>
            <p:ph type="sldNum" sz="quarter" idx="5"/>
          </p:nvPr>
        </p:nvSpPr>
        <p:spPr/>
        <p:txBody>
          <a:bodyPr/>
          <a:lstStyle/>
          <a:p>
            <a:fld id="{0D9F80B4-B01D-4A70-9B4B-5960511E0486}" type="slidenum">
              <a:rPr lang="nb-NO" smtClean="0"/>
              <a:t>28</a:t>
            </a:fld>
            <a:endParaRPr lang="nb-NO"/>
          </a:p>
        </p:txBody>
      </p:sp>
    </p:spTree>
    <p:extLst>
      <p:ext uri="{BB962C8B-B14F-4D97-AF65-F5344CB8AC3E}">
        <p14:creationId xmlns:p14="http://schemas.microsoft.com/office/powerpoint/2010/main" val="2223758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25 min</a:t>
            </a:r>
          </a:p>
          <a:p>
            <a:endParaRPr lang="nb-NO" dirty="0"/>
          </a:p>
          <a:p>
            <a:r>
              <a:rPr lang="nb-NO" dirty="0"/>
              <a:t>Nå skal vi snakke om noe som er helt åpenbart, men som veldig mange glatt hopper over fordi de synes det er flaut. Nemlig å øve på å fremføre budskapet! Jeg har illustrert denne sliden med et bilde av </a:t>
            </a:r>
            <a:r>
              <a:rPr lang="nb-NO" dirty="0" err="1"/>
              <a:t>sylvi</a:t>
            </a:r>
            <a:r>
              <a:rPr lang="nb-NO" dirty="0"/>
              <a:t> listhaug fordi det er en politiker som helt åpenbart bruker tid på å øve på budskap, men ikke minst en som har gått gjennom et hamskifte i prosessen fra å være en av </a:t>
            </a:r>
            <a:r>
              <a:rPr lang="nb-NO" dirty="0" err="1"/>
              <a:t>norges</a:t>
            </a:r>
            <a:r>
              <a:rPr lang="nb-NO" dirty="0"/>
              <a:t> mest kontroversielle, og kanskje også mest provoserende politikere til en som nå er mye mer avdempet og spiselig. Denne endringen har skjedd fordi partiet og hun selv ser at rollen som partileder har helt andre krav til seg enn da hun var kun stortingsrepresentant eller statsråd. Da kunne hun ta seg flere friheter og ikke minst appellere til en smalere velgergruppe. </a:t>
            </a:r>
          </a:p>
          <a:p>
            <a:endParaRPr lang="nb-NO" dirty="0"/>
          </a:p>
          <a:p>
            <a:r>
              <a:rPr lang="nb-NO" dirty="0"/>
              <a:t>For å ta dette tilbake til oss og den jobben som skal gjøres, så er det viktig å ta med seg at man både inntar en rolle i et møte med politikerne men ikke minst at budskapet treffer bedre hvis man har øvd på det i forkant. Jo flere ganger man formulerer det høyt for seg selv og andre jo bedre blir det og jo bedre sitter det. Å øve på budskapet kan dere gjøre med ektefellen, en god venn eller folk i lokallaget/fylkeslaget. Det viktigste er at man har snakket seg både gjennom budskapet og ikke minst tenkt over og formulert noen svar på spørsmål som kan komme. </a:t>
            </a:r>
          </a:p>
          <a:p>
            <a:pPr marL="0" indent="0">
              <a:buNone/>
            </a:pPr>
            <a:endParaRPr lang="nb-NO" dirty="0"/>
          </a:p>
          <a:p>
            <a:pPr marL="0" indent="0">
              <a:buNone/>
            </a:pPr>
            <a:r>
              <a:rPr lang="nb-NO" dirty="0"/>
              <a:t>Når du øver på å fremføre budskapet så er det greit å ta utgangspunkt i møtenotatet som vi allerede har snakket mye om. Det kan bidra til å strukturere budskapet og ikke minst sørge for at man ikke glemmer viktige detaljer. </a:t>
            </a:r>
          </a:p>
          <a:p>
            <a:pPr marL="0" indent="0">
              <a:buNone/>
            </a:pPr>
            <a:endParaRPr lang="nb-NO" b="0" dirty="0"/>
          </a:p>
          <a:p>
            <a:pPr marL="0" indent="0">
              <a:buNone/>
            </a:pPr>
            <a:endParaRPr lang="nb-NO" b="0" dirty="0"/>
          </a:p>
          <a:p>
            <a:pPr marL="0" indent="0">
              <a:buNone/>
            </a:pPr>
            <a:r>
              <a:rPr lang="nb-NO" b="1" dirty="0"/>
              <a:t>Djevelens advokat</a:t>
            </a:r>
          </a:p>
          <a:p>
            <a:pPr marL="0" indent="0">
              <a:buNone/>
            </a:pPr>
            <a:r>
              <a:rPr lang="nb-NO" b="0" dirty="0"/>
              <a:t>Før du deltar på møtet kan det være greit å trene på presentasjonen av både lokallaget, dere selv og saken. Her kan du velge hvordan du ønsker å gjøre det, men å skrive et manus er ingen dårlig ide. For noen holder det med en bombepunktliste over alt som skal sies, men det viktigste er å på forhånd være klar over hva budskapet ditt er og trene på det. </a:t>
            </a:r>
          </a:p>
          <a:p>
            <a:pPr marL="0" indent="0">
              <a:buNone/>
            </a:pPr>
            <a:endParaRPr lang="nb-NO" b="0" dirty="0"/>
          </a:p>
          <a:p>
            <a:pPr marL="0" indent="0">
              <a:buNone/>
            </a:pPr>
            <a:r>
              <a:rPr lang="nb-NO" b="0" dirty="0"/>
              <a:t>Her kan det være nyttig å finne seg noen som kan være djevelens advokat. D</a:t>
            </a:r>
            <a:r>
              <a:rPr lang="nb-NO" sz="1200" b="0" i="0" kern="1200" dirty="0">
                <a:solidFill>
                  <a:schemeClr val="tx1"/>
                </a:solidFill>
                <a:effectLst/>
                <a:latin typeface="+mn-lt"/>
                <a:ea typeface="+mn-ea"/>
                <a:cs typeface="+mn-cs"/>
              </a:rPr>
              <a:t>jevelens advokat er en som kommer med kritiske innvendinger, negative synspunkter og pessimistiske spådommer, særlig når de øvrige debattantene er skjønt enige og optimistiske. Vedkommende kan være negativt innstilt i utgangspunktet, eller kan ha fått tildelt en slik rolle i gruppen, eller inntar denne posisjonen på eget initiativ for å belyse en sak bedre.</a:t>
            </a:r>
          </a:p>
          <a:p>
            <a:pPr marL="0" indent="0">
              <a:buNone/>
            </a:pPr>
            <a:endParaRPr lang="nb-NO" sz="1200" b="0" i="0" kern="1200" dirty="0">
              <a:solidFill>
                <a:schemeClr val="tx1"/>
              </a:solidFill>
              <a:effectLst/>
              <a:latin typeface="+mn-lt"/>
              <a:ea typeface="+mn-ea"/>
              <a:cs typeface="+mn-cs"/>
            </a:endParaRPr>
          </a:p>
          <a:p>
            <a:pPr marL="0" indent="0">
              <a:buNone/>
            </a:pPr>
            <a:r>
              <a:rPr lang="nb-NO" sz="1200" b="0" i="0" kern="1200" dirty="0">
                <a:solidFill>
                  <a:schemeClr val="tx1"/>
                </a:solidFill>
                <a:effectLst/>
                <a:latin typeface="+mn-lt"/>
                <a:ea typeface="+mn-ea"/>
                <a:cs typeface="+mn-cs"/>
              </a:rPr>
              <a:t>Hele formålet med å ha en djevelens advokat er å få kritiske spørsmål, tenke godt gjennom argumentasjonen og forberede seg på innvendinger som kan komme på møtet med politikerne. </a:t>
            </a:r>
          </a:p>
          <a:p>
            <a:pPr marL="0" indent="0">
              <a:buNone/>
            </a:pPr>
            <a:endParaRPr lang="nb-NO" sz="1200" b="0" i="0" kern="1200" dirty="0">
              <a:solidFill>
                <a:schemeClr val="tx1"/>
              </a:solidFill>
              <a:effectLst/>
              <a:latin typeface="+mn-lt"/>
              <a:ea typeface="+mn-ea"/>
              <a:cs typeface="+mn-cs"/>
            </a:endParaRPr>
          </a:p>
          <a:p>
            <a:pPr marL="0" indent="0">
              <a:buNone/>
            </a:pPr>
            <a:r>
              <a:rPr lang="nb-NO" sz="1200" b="1" i="0" kern="1200" dirty="0">
                <a:solidFill>
                  <a:schemeClr val="tx1"/>
                </a:solidFill>
                <a:effectLst/>
                <a:latin typeface="+mn-lt"/>
                <a:ea typeface="+mn-ea"/>
                <a:cs typeface="+mn-cs"/>
              </a:rPr>
              <a:t>Hvem skal delta på møtet: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 tillegg til det ovennevnte kan det være greit å avtale hvem som skal delta på møtet. For trygghetens del kan det være greit å være et par-tre stykker som drar sammen. Det kan også være en idé å ta med seg en som er særlig påvirket av saken som kan fortelle sin historie. For eksempel hvis saken er at dere trenger flere fysioterapeuter i kommunen, så kan dere ta med en som ikke har fått time hos fysioterapeut som kan fortelle hvor håpløst det er å ringe rundt, prøve å få time og hvilken konsekvens det har for helsa å ikke få tilgang til fysioterapeut. OBS! her er det viktig å skille med det objektive budskapet som vi skal komme med og enkelthistoriene.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Når dere vet hvem som skal delta på møtet kan dere også fordele ting å si. </a:t>
            </a:r>
          </a:p>
          <a:p>
            <a:pPr marL="0" indent="0">
              <a:buNone/>
            </a:pPr>
            <a:endParaRPr lang="nb-NO" sz="1200" b="1" i="0" kern="1200" dirty="0">
              <a:solidFill>
                <a:schemeClr val="tx1"/>
              </a:solidFill>
              <a:effectLst/>
              <a:latin typeface="+mn-lt"/>
              <a:ea typeface="+mn-ea"/>
              <a:cs typeface="+mn-cs"/>
            </a:endParaRPr>
          </a:p>
          <a:p>
            <a:pPr marL="0" indent="0">
              <a:buNone/>
            </a:pPr>
            <a:endParaRPr lang="nb-NO" sz="1200" b="0" i="0" kern="1200" dirty="0">
              <a:solidFill>
                <a:schemeClr val="tx1"/>
              </a:solidFill>
              <a:effectLst/>
              <a:latin typeface="+mn-lt"/>
              <a:ea typeface="+mn-ea"/>
              <a:cs typeface="+mn-cs"/>
            </a:endParaRPr>
          </a:p>
          <a:p>
            <a:pPr marL="0" indent="0">
              <a:buNone/>
            </a:pPr>
            <a:r>
              <a:rPr lang="nb-NO" sz="1200" b="1" i="0" kern="1200" dirty="0">
                <a:solidFill>
                  <a:schemeClr val="tx1"/>
                </a:solidFill>
                <a:effectLst/>
                <a:latin typeface="+mn-lt"/>
                <a:ea typeface="+mn-ea"/>
                <a:cs typeface="+mn-cs"/>
              </a:rPr>
              <a:t>Øvelse:</a:t>
            </a:r>
          </a:p>
          <a:p>
            <a:pPr marL="0" indent="0">
              <a:buNone/>
            </a:pPr>
            <a:r>
              <a:rPr lang="nb-NO" sz="1200" b="0" i="0" kern="1200" dirty="0">
                <a:solidFill>
                  <a:schemeClr val="tx1"/>
                </a:solidFill>
                <a:effectLst/>
                <a:latin typeface="+mn-lt"/>
                <a:ea typeface="+mn-ea"/>
                <a:cs typeface="+mn-cs"/>
              </a:rPr>
              <a:t>Nå skal vi gå sammen to og to og øve på budskapet. Dere skal få god tid, 10 min hver til å legge frem budskapet for hverandre. Jeg kommer til å gå rundt å lytte litt. Den som lytter skal notere seg punkter som har </a:t>
            </a:r>
            <a:r>
              <a:rPr lang="nb-NO" sz="1200" b="0" i="0" kern="1200" dirty="0" err="1">
                <a:solidFill>
                  <a:schemeClr val="tx1"/>
                </a:solidFill>
                <a:effectLst/>
                <a:latin typeface="+mn-lt"/>
                <a:ea typeface="+mn-ea"/>
                <a:cs typeface="+mn-cs"/>
              </a:rPr>
              <a:t>forbedringspotensiale</a:t>
            </a:r>
            <a:r>
              <a:rPr lang="nb-NO" sz="1200" b="0" i="0" kern="1200" dirty="0">
                <a:solidFill>
                  <a:schemeClr val="tx1"/>
                </a:solidFill>
                <a:effectLst/>
                <a:latin typeface="+mn-lt"/>
                <a:ea typeface="+mn-ea"/>
                <a:cs typeface="+mn-cs"/>
              </a:rPr>
              <a:t>. Er det ting som kunne vært sagt med færre ord, ting som kan gjøres for å tydeliggjøre budskapet? Andre ting ved fremtoning? </a:t>
            </a:r>
            <a:endParaRPr lang="nb-NO" b="0" dirty="0"/>
          </a:p>
          <a:p>
            <a:pPr marL="0" indent="0">
              <a:buNone/>
            </a:pPr>
            <a:endParaRPr lang="nb-NO" b="0" dirty="0"/>
          </a:p>
          <a:p>
            <a:pPr marL="0" indent="0">
              <a:buNone/>
            </a:pPr>
            <a:endParaRPr lang="nb-NO" b="0" dirty="0"/>
          </a:p>
          <a:p>
            <a:pPr marL="0" indent="0">
              <a:buNone/>
            </a:pPr>
            <a:endParaRPr lang="nb-NO" b="0" dirty="0"/>
          </a:p>
          <a:p>
            <a:pPr marL="0" indent="0">
              <a:buNone/>
            </a:pPr>
            <a:endParaRPr lang="nb-NO" b="0" dirty="0"/>
          </a:p>
          <a:p>
            <a:pPr marL="0" indent="0">
              <a:buNone/>
            </a:pPr>
            <a:endParaRPr lang="nb-NO" b="0" dirty="0"/>
          </a:p>
          <a:p>
            <a:pPr marL="0" indent="0">
              <a:buNone/>
            </a:pPr>
            <a:endParaRPr lang="nb-NO" b="0" dirty="0"/>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29</a:t>
            </a:fld>
            <a:endParaRPr lang="nb-NO"/>
          </a:p>
        </p:txBody>
      </p:sp>
    </p:spTree>
    <p:extLst>
      <p:ext uri="{BB962C8B-B14F-4D97-AF65-F5344CB8AC3E}">
        <p14:creationId xmlns:p14="http://schemas.microsoft.com/office/powerpoint/2010/main" val="379669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0" dirty="0"/>
              <a:t>EST TIDSBRUK: 20 min</a:t>
            </a:r>
          </a:p>
          <a:p>
            <a:pPr marL="0" indent="0">
              <a:buNone/>
            </a:pPr>
            <a:endParaRPr lang="nb-NO" b="0" dirty="0"/>
          </a:p>
          <a:p>
            <a:pPr marL="0" indent="0">
              <a:buNone/>
            </a:pPr>
            <a:r>
              <a:rPr lang="nb-NO" b="0" dirty="0"/>
              <a:t>Når man gjennomfører møtet er det noen ting som er greit å ha klart for seg. </a:t>
            </a:r>
          </a:p>
          <a:p>
            <a:pPr marL="0" indent="0">
              <a:buNone/>
            </a:pPr>
            <a:endParaRPr lang="nb-NO" b="0" dirty="0"/>
          </a:p>
          <a:p>
            <a:pPr marL="0" indent="0">
              <a:buNone/>
            </a:pPr>
            <a:r>
              <a:rPr lang="nb-NO" b="1" dirty="0"/>
              <a:t>Representant for organisasjonens lokallag/fylkeslag og medlemmene</a:t>
            </a:r>
          </a:p>
          <a:p>
            <a:pPr marL="0" indent="0">
              <a:buNone/>
            </a:pPr>
            <a:r>
              <a:rPr lang="nb-NO" b="0" dirty="0"/>
              <a:t>Det første er at du møter som representant for organisasjonens lokallag og medlemmene. Dette har praktiske konsekvenser som i at du gjerne vil gi et godt førsteinntrykk gjennom å ha på rene og pene klær, ikke tygge </a:t>
            </a:r>
            <a:r>
              <a:rPr lang="nb-NO" b="0" dirty="0" err="1"/>
              <a:t>tyggis</a:t>
            </a:r>
            <a:r>
              <a:rPr lang="nb-NO" b="0" dirty="0"/>
              <a:t> og gi et godt håndtrykk og hilse på en vanlig måte. </a:t>
            </a:r>
          </a:p>
          <a:p>
            <a:pPr marL="0" indent="0">
              <a:buNone/>
            </a:pPr>
            <a:endParaRPr lang="nb-NO" b="0" dirty="0"/>
          </a:p>
          <a:p>
            <a:pPr marL="0" indent="0">
              <a:buNone/>
            </a:pPr>
            <a:r>
              <a:rPr lang="nb-NO" b="0" dirty="0"/>
              <a:t>I tillegg så har det en betydning for innholdet i budskapet du skal fremføre. Budskapet bør være mest mulig objektivt ispedd noen personlige erfaringer for å illustrere problemet. Ta gjerne med deg noen som opplever problemstillingen på kroppen for at politikerne skal få et inntrykk av problemet. Men den personlige historien bør ikke være hovedbudskapet. </a:t>
            </a:r>
          </a:p>
          <a:p>
            <a:pPr marL="0" indent="0">
              <a:buNone/>
            </a:pPr>
            <a:endParaRPr lang="nb-NO" b="0" dirty="0"/>
          </a:p>
          <a:p>
            <a:pPr marL="0" indent="0">
              <a:buNone/>
            </a:pPr>
            <a:r>
              <a:rPr lang="nb-NO" b="1" dirty="0"/>
              <a:t>Relasjonsbygging</a:t>
            </a:r>
          </a:p>
          <a:p>
            <a:pPr marL="0" indent="0">
              <a:buNone/>
            </a:pPr>
            <a:r>
              <a:rPr lang="nb-NO" b="0" dirty="0"/>
              <a:t>Ett stikkord som er viktig når du skal ha møte med politikere og andre er relasjonsbygging. Gjennom møter med politikerne ønsker du å bygge en god relasjon som gjør at politikerne har lyst til å arbeide for din sak, som blir vennlig innstilt til deg og NRF og at de kan tenke seg å ta møter med dere på et senere tidspunkt. Du skal rett og slett bygge en god relasjon og et godt forhold mellom deg og politikerne. </a:t>
            </a:r>
          </a:p>
          <a:p>
            <a:pPr marL="0" indent="0">
              <a:buNone/>
            </a:pPr>
            <a:endParaRPr lang="nb-NO" b="0" dirty="0"/>
          </a:p>
          <a:p>
            <a:pPr marL="0" indent="0">
              <a:buNone/>
            </a:pPr>
            <a:r>
              <a:rPr lang="nb-NO" b="0" dirty="0"/>
              <a:t>Dette har konsekvenser for hvordan du fremfører budskapet ditt. Det betyr ikke at du ikke skal kritisere, men det gir føringer for hvordan du gir kritikk. </a:t>
            </a:r>
          </a:p>
          <a:p>
            <a:pPr marL="0" indent="0">
              <a:buNone/>
            </a:pPr>
            <a:endParaRPr lang="nb-NO" b="0" dirty="0"/>
          </a:p>
          <a:p>
            <a:pPr marL="0" indent="0">
              <a:buNone/>
            </a:pPr>
            <a:r>
              <a:rPr lang="nb-NO" b="0" dirty="0"/>
              <a:t>Politikere er vanlige mennesker som responderer på ros og konstruktiv kritikk. Hvis du i et møte med en politiker bare kommer med masse kritikk, og da gjerne kritikk som vedkommende ikke er enig i bygger du ikke en god relasjon. Vedkommende blir da ikke nødvendigvis vennlig innstilt til deg eller din sak. </a:t>
            </a:r>
          </a:p>
          <a:p>
            <a:pPr marL="0" indent="0">
              <a:buNone/>
            </a:pPr>
            <a:endParaRPr lang="nb-NO" b="0" dirty="0"/>
          </a:p>
          <a:p>
            <a:pPr marL="0" indent="0">
              <a:buNone/>
            </a:pPr>
            <a:r>
              <a:rPr lang="nb-NO" b="0" dirty="0"/>
              <a:t>Legg frem budskapet på en så objektiv og konstruktiv måte som mulig. Dersom du kommer med kritikk, avstå fra å anklage enkeltpersonen for å være ansvarlig. Sannsynligvis er dette første gang vedkommende har hørt om problemstillingen. I tillegg kan det være verdt å tenke nøye om det er nødvendig å komme med kritikk. Det er ikke alltid det tjener saken å gi kritikk, selv om kritikken er velfortjent. </a:t>
            </a:r>
          </a:p>
          <a:p>
            <a:pPr marL="0" indent="0">
              <a:buNone/>
            </a:pPr>
            <a:endParaRPr lang="nb-NO" b="0" dirty="0"/>
          </a:p>
          <a:p>
            <a:pPr marL="0" indent="0">
              <a:buNone/>
            </a:pPr>
            <a:r>
              <a:rPr lang="nb-NO" b="1" dirty="0"/>
              <a:t>Svar på spørsmål</a:t>
            </a:r>
          </a:p>
          <a:p>
            <a:pPr marL="0" indent="0">
              <a:buNone/>
            </a:pPr>
            <a:r>
              <a:rPr lang="nb-NO" b="0" dirty="0"/>
              <a:t>Gjennom presentasjonen og fremføringen av budskapet ditt bør du legge opp til at det blir en best mulig diskusjon. Dersom du har fått en halvtimes møte med ordføreren, sett av god tid til spørsmål og svar. Ingen liker enetale og monolog. </a:t>
            </a:r>
          </a:p>
          <a:p>
            <a:pPr marL="0" indent="0">
              <a:buNone/>
            </a:pPr>
            <a:endParaRPr lang="nb-NO" b="0" dirty="0"/>
          </a:p>
          <a:p>
            <a:pPr marL="0" indent="0">
              <a:buNone/>
            </a:pPr>
            <a:r>
              <a:rPr lang="nb-NO" b="0" dirty="0"/>
              <a:t>Dersom politikerne har spørsmål, svar etter beste evne og svar sant. Dersom du ikke vet svaret så si det, og si at du noterer deg spørsmålet og skal komme tilbake med et svar. Det er ingen skam å svare at man ikke vet. Dere er eksperter på organisasjonen, hvordan det er å leve med kronisk sykdom og funksjonsnedsettelse og ikke minst hvilket tilbud vi trenger fra det offentlige. Dere er ikke eksperter i lovverk, utformingen av kommunens helsetilbud eller nødvendigvis oppdatert på forskningsfronten eller hva som skjer på stortinget. </a:t>
            </a:r>
          </a:p>
          <a:p>
            <a:pPr marL="0" indent="0">
              <a:buNone/>
            </a:pPr>
            <a:endParaRPr lang="nb-NO" b="0" dirty="0"/>
          </a:p>
          <a:p>
            <a:pPr marL="0" indent="0">
              <a:buNone/>
            </a:pPr>
            <a:r>
              <a:rPr lang="nb-NO" b="1" dirty="0"/>
              <a:t>Vær forberedt på dumme spørsmål</a:t>
            </a:r>
          </a:p>
          <a:p>
            <a:pPr marL="0" indent="0">
              <a:buNone/>
            </a:pPr>
            <a:r>
              <a:rPr lang="nb-NO" b="0" dirty="0"/>
              <a:t>Politikerne er ikke allvitende og kan noen ganger komme med dumme eller fordomsfulle spørsmål. Tolk dem i beste mening, spør for å oppklare og dersom du blir frustrert ta ut frustrasjonen med noen nære venner eller familiemedlemmer etter møtet og ikke under møtet. </a:t>
            </a:r>
          </a:p>
          <a:p>
            <a:pPr marL="0" indent="0">
              <a:buNone/>
            </a:pPr>
            <a:endParaRPr lang="nb-NO" b="0" dirty="0"/>
          </a:p>
          <a:p>
            <a:pPr marL="0" indent="0">
              <a:buNone/>
            </a:pPr>
            <a:r>
              <a:rPr lang="nb-NO" b="1" dirty="0"/>
              <a:t>Eksperttipset:</a:t>
            </a:r>
          </a:p>
          <a:p>
            <a:pPr marL="0" indent="0">
              <a:buNone/>
            </a:pPr>
            <a:r>
              <a:rPr lang="nb-NO" b="0" dirty="0"/>
              <a:t>Som vi har vært innom er politikere helt vanlige folk som deg og meg. Og som deg og meg liker de å få ros og synes det er </a:t>
            </a:r>
            <a:r>
              <a:rPr lang="nb-NO" b="0" dirty="0" err="1"/>
              <a:t>kjiipt</a:t>
            </a:r>
            <a:r>
              <a:rPr lang="nb-NO" b="0" dirty="0"/>
              <a:t> med kritikk, og i hvert fall med urimelig kritikk. Når dere skal inn i møter med kommunestyrepolitikerne kan dere tenke på at dette er lokalpolitikere som har liten innflytelse på hva regjeringen og stortinget gjør (og ikke gjør). Spesielt for representanter fra regjeringspartiene kan det være kjedelig å høre kritikk av regjeringen som de har liten innflytelse på. </a:t>
            </a:r>
          </a:p>
          <a:p>
            <a:pPr marL="0" indent="0">
              <a:buNone/>
            </a:pPr>
            <a:endParaRPr lang="nb-NO" b="0" dirty="0"/>
          </a:p>
          <a:p>
            <a:pPr marL="0" indent="0">
              <a:buNone/>
            </a:pPr>
            <a:r>
              <a:rPr lang="nb-NO" b="0" dirty="0"/>
              <a:t>Fokuser på budskapet og saken som du ønsker å få gjort noe med. Det vil politikerne takke deg for, og de blir også mer vennlig innstilt på å hjelpe deg.</a:t>
            </a:r>
          </a:p>
          <a:p>
            <a:pPr marL="0" indent="0">
              <a:buNone/>
            </a:pPr>
            <a:endParaRPr lang="nb-NO" b="0" dirty="0"/>
          </a:p>
          <a:p>
            <a:pPr marL="0" indent="0">
              <a:buNone/>
            </a:pPr>
            <a:endParaRPr lang="nb-NO"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Eksperttipset 2:</a:t>
            </a:r>
            <a:endParaRPr lang="nb-NO" b="0" dirty="0"/>
          </a:p>
          <a:p>
            <a:pPr marL="0" indent="0">
              <a:buNone/>
            </a:pPr>
            <a:r>
              <a:rPr lang="nb-NO" b="0" dirty="0"/>
              <a:t>Det er helt supert om du husker å ta bilde av dere sammen med de dere har hatt møte med. Det kan dere legge ut på </a:t>
            </a:r>
            <a:r>
              <a:rPr lang="nb-NO" b="0" dirty="0" err="1"/>
              <a:t>facebook</a:t>
            </a:r>
            <a:r>
              <a:rPr lang="nb-NO" b="0" dirty="0"/>
              <a:t> i ettertid. </a:t>
            </a:r>
          </a:p>
          <a:p>
            <a:pPr marL="0" indent="0">
              <a:buNone/>
            </a:pPr>
            <a:endParaRPr lang="nb-NO" b="0" dirty="0"/>
          </a:p>
          <a:p>
            <a:pPr marL="0" indent="0">
              <a:buNone/>
            </a:pPr>
            <a:endParaRPr lang="nb-NO" b="0" dirty="0"/>
          </a:p>
          <a:p>
            <a:pPr marL="0" indent="0">
              <a:buNone/>
            </a:pPr>
            <a:r>
              <a:rPr lang="nb-NO" b="1" dirty="0"/>
              <a:t>VÆR POSITIVE!</a:t>
            </a:r>
          </a:p>
          <a:p>
            <a:r>
              <a:rPr lang="nb-NO" altLang="nb-NO" dirty="0"/>
              <a:t>Politikere har en tendens til å få mest oppmerksomhet når noe er galt. Det betyr at de egentlig får ganske mye kjeft. De får ofte kjeft for ting de ikke har skylda for, og de får også kjeft for enkelte ting som ikke er gale i det hele tatt. Min erfaring er at de fleste </a:t>
            </a:r>
            <a:r>
              <a:rPr lang="nb-NO" altLang="nb-NO" dirty="0" err="1"/>
              <a:t>politkere</a:t>
            </a:r>
            <a:r>
              <a:rPr lang="nb-NO" altLang="nb-NO" dirty="0"/>
              <a:t> får mer kjeft enn de fortjener.</a:t>
            </a:r>
          </a:p>
          <a:p>
            <a:endParaRPr lang="nb-NO" altLang="nb-NO" dirty="0"/>
          </a:p>
          <a:p>
            <a:r>
              <a:rPr lang="nb-NO" altLang="nb-NO" dirty="0"/>
              <a:t>Men akkurat derfor er det et strategisk lurt trekk av dere å være positive lobbyister. Vær glade når dere snakker med politikere, vær fokuserte på løsninger og på forbedringer. IKKE fokuser bare på at noe er galt, og noen har skylda, og nå bør noen rette opp.</a:t>
            </a:r>
          </a:p>
          <a:p>
            <a:endParaRPr lang="nb-NO" altLang="nb-NO" dirty="0"/>
          </a:p>
          <a:p>
            <a:r>
              <a:rPr lang="nb-NO" altLang="nb-NO" dirty="0"/>
              <a:t>Vær behagelige </a:t>
            </a:r>
            <a:r>
              <a:rPr lang="nb-NO" altLang="nb-NO" dirty="0" err="1"/>
              <a:t>samtaleparntere</a:t>
            </a:r>
            <a:r>
              <a:rPr lang="nb-NO" altLang="nb-NO" dirty="0"/>
              <a:t> for politikerne. Vær noen de ØNSKER å ta et møte med selv om de har litt dårlig tid. </a:t>
            </a:r>
          </a:p>
          <a:p>
            <a:r>
              <a:rPr lang="nb-NO" altLang="nb-NO" dirty="0"/>
              <a:t>For husk det. Politikere er mennesker som oss, og de har mange som vil mye fra dem. Da kan det lett bli litt sånn at man prioriterer de møtene, iallfall når man er litt sliten, at man prioriterer et møte der stemningen er positiv heller enn et nytt møte der man får kjeft.</a:t>
            </a:r>
          </a:p>
          <a:p>
            <a:endParaRPr lang="nb-NO" altLang="nb-NO" dirty="0"/>
          </a:p>
          <a:p>
            <a:r>
              <a:rPr lang="nb-NO" altLang="nb-NO" dirty="0"/>
              <a:t>Å være en positiv lobbyist vil gi dere gode samarbeidspartnere på lang sikt.</a:t>
            </a:r>
          </a:p>
          <a:p>
            <a:endParaRPr lang="nb-NO" altLang="nb-NO" dirty="0"/>
          </a:p>
          <a:p>
            <a:r>
              <a:rPr lang="nb-NO" altLang="nb-NO" dirty="0"/>
              <a:t>Et av triksene med å være en positiv lobbyist er å skryte av politikerne om de gjør noe som er bra. Si det til dem når dere møter dem, ring dem og si det. Eller send en mail til dem og si det. Skryt er en ypperlig start på et forhold mellom to mennesker.</a:t>
            </a:r>
          </a:p>
          <a:p>
            <a:endParaRPr lang="nb-NO" altLang="nb-NO" dirty="0"/>
          </a:p>
          <a:p>
            <a:pPr marL="0" indent="0">
              <a:buNone/>
            </a:pPr>
            <a:endParaRPr lang="nb-NO" b="0" dirty="0"/>
          </a:p>
          <a:p>
            <a:pPr marL="0" indent="0">
              <a:buNone/>
            </a:pPr>
            <a:endParaRPr lang="nb-NO" b="0" dirty="0"/>
          </a:p>
          <a:p>
            <a:pPr marL="0" indent="0">
              <a:buNone/>
            </a:pPr>
            <a:r>
              <a:rPr lang="nb-NO" b="1" dirty="0"/>
              <a:t>Hva kan skje når man tør ta møtene med politikerne?</a:t>
            </a:r>
          </a:p>
          <a:p>
            <a:pPr marL="0" indent="0">
              <a:buNone/>
            </a:pPr>
            <a:r>
              <a:rPr lang="nb-NO" b="0" dirty="0"/>
              <a:t>Askim og omegn revmatikerforening har vært kjempeflinke og hatt møter med alle de politiske partiene gjennom høsten 2018 for å fortelle om hva som var viktig for dem i forkant av kommunevalget 2019. Helt på eget initiativ tok KrF å fremmet forslag i budsjettbehandlingen at arbeidet til Askim og omegn revmatikerforening skulle støttes med 25.000 kr noe som fikk flertall. Det er helt supert arbeid av Askim og omegn revmatikerforening som helt åpenbart har gjort et godt inntrykk på møtene og fått fortalt om alt det gode arbeidet som gjøres i lokallaget. </a:t>
            </a:r>
          </a:p>
          <a:p>
            <a:pPr marL="0" indent="0">
              <a:buNone/>
            </a:pPr>
            <a:endParaRPr lang="nb-NO" b="0" dirty="0"/>
          </a:p>
          <a:p>
            <a:pPr marL="0" indent="0">
              <a:buNone/>
            </a:pPr>
            <a:endParaRPr lang="nb-NO" b="0" dirty="0"/>
          </a:p>
          <a:p>
            <a:pPr marL="0" indent="0">
              <a:buNone/>
            </a:pPr>
            <a:r>
              <a:rPr lang="nb-NO" b="1" dirty="0"/>
              <a:t>Rollespilloppgave!</a:t>
            </a:r>
            <a:endParaRPr lang="nb-NO" b="0" dirty="0"/>
          </a:p>
          <a:p>
            <a:pPr marL="0" indent="0">
              <a:buNone/>
            </a:pPr>
            <a:r>
              <a:rPr lang="nb-NO" b="0" dirty="0"/>
              <a:t>Nå skal vi ta en runde med rollespill. Vi får se hvor mange vi rekker, men hvem vil være først ut? Nå har dere fått arbeidet med møtenotatet, og trent på budskapet og nå vil jeg at dere skal late som om dere skal på møte med meg. Jeg er en kommunestyre-/fylkesstyrepolitiker som er gruppeleder for det største partiet. </a:t>
            </a:r>
          </a:p>
          <a:p>
            <a:pPr marL="0" indent="0">
              <a:buNone/>
            </a:pPr>
            <a:endParaRPr lang="nb-NO" b="0" dirty="0"/>
          </a:p>
          <a:p>
            <a:pPr marL="0" indent="0">
              <a:buNone/>
            </a:pPr>
            <a:r>
              <a:rPr lang="nb-NO" b="0" dirty="0"/>
              <a:t>[husk å kom med vanskelige spørsmål]</a:t>
            </a:r>
          </a:p>
          <a:p>
            <a:pPr marL="171450" indent="-171450">
              <a:buFont typeface="Arial" panose="020B0604020202020204" pitchFamily="34" charset="0"/>
              <a:buChar char="•"/>
            </a:pPr>
            <a:r>
              <a:rPr lang="nb-NO" b="0" dirty="0"/>
              <a:t>Hvor mye kommer dette til å koste? </a:t>
            </a:r>
          </a:p>
          <a:p>
            <a:pPr marL="171450" indent="-171450">
              <a:buFont typeface="Arial" panose="020B0604020202020204" pitchFamily="34" charset="0"/>
              <a:buChar char="•"/>
            </a:pPr>
            <a:r>
              <a:rPr lang="nb-NO" b="0" dirty="0"/>
              <a:t>Hvorfor kan dere ikke bruke xx tilbud? </a:t>
            </a:r>
          </a:p>
          <a:p>
            <a:pPr marL="171450" indent="-171450">
              <a:buFont typeface="Arial" panose="020B0604020202020204" pitchFamily="34" charset="0"/>
              <a:buChar char="•"/>
            </a:pPr>
            <a:r>
              <a:rPr lang="nb-NO" b="0" dirty="0"/>
              <a:t>Dette har ikke vi ansvar for, dere må dessverre gå til xx kommune. </a:t>
            </a:r>
          </a:p>
          <a:p>
            <a:pPr marL="171450" indent="-171450">
              <a:buFont typeface="Arial" panose="020B0604020202020204" pitchFamily="34" charset="0"/>
              <a:buChar char="•"/>
            </a:pPr>
            <a:endParaRPr lang="nb-NO" b="1" dirty="0"/>
          </a:p>
          <a:p>
            <a:pPr marL="0" indent="0">
              <a:buNone/>
            </a:pPr>
            <a:endParaRPr lang="nb-NO" b="0" dirty="0"/>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30</a:t>
            </a:fld>
            <a:endParaRPr lang="nb-NO"/>
          </a:p>
        </p:txBody>
      </p:sp>
    </p:spTree>
    <p:extLst>
      <p:ext uri="{BB962C8B-B14F-4D97-AF65-F5344CB8AC3E}">
        <p14:creationId xmlns:p14="http://schemas.microsoft.com/office/powerpoint/2010/main" val="1403931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dirty="0"/>
              <a:t>EST TIDSBRUK: 5 min</a:t>
            </a:r>
          </a:p>
          <a:p>
            <a:endParaRPr lang="nb-NO" altLang="nb-NO" dirty="0"/>
          </a:p>
          <a:p>
            <a:r>
              <a:rPr lang="nb-NO" altLang="nb-NO" dirty="0"/>
              <a:t>Dette er det viktigste:</a:t>
            </a:r>
          </a:p>
          <a:p>
            <a:endParaRPr lang="nb-NO" altLang="nb-NO" dirty="0"/>
          </a:p>
          <a:p>
            <a:r>
              <a:rPr lang="nb-NO" altLang="nb-NO" dirty="0"/>
              <a:t>Det nytter å prøve!</a:t>
            </a:r>
          </a:p>
          <a:p>
            <a:r>
              <a:rPr lang="nb-NO" altLang="nb-NO" dirty="0"/>
              <a:t> </a:t>
            </a:r>
          </a:p>
          <a:p>
            <a:r>
              <a:rPr lang="nb-NO" altLang="nb-NO" dirty="0"/>
              <a:t>Man må ikke være First House for å få gjennomslag for sine saker. </a:t>
            </a:r>
          </a:p>
          <a:p>
            <a:r>
              <a:rPr lang="nb-NO" altLang="nb-NO" dirty="0"/>
              <a:t>Man må ikke vite nøyaktig hva man skal si. Man må ikke vite nøyaktig når man skal si det, eller til hvem.</a:t>
            </a:r>
          </a:p>
          <a:p>
            <a:r>
              <a:rPr lang="nb-NO" altLang="nb-NO" dirty="0"/>
              <a:t> </a:t>
            </a:r>
          </a:p>
          <a:p>
            <a:r>
              <a:rPr lang="nb-NO" altLang="nb-NO" dirty="0"/>
              <a:t>Og budskapet må ikke komme i en spesiell stortingsgodkjent og </a:t>
            </a:r>
            <a:r>
              <a:rPr lang="nb-NO" altLang="nb-NO" dirty="0" err="1"/>
              <a:t>kvalitetskontrollert</a:t>
            </a:r>
            <a:r>
              <a:rPr lang="nb-NO" altLang="nb-NO" dirty="0"/>
              <a:t> form.</a:t>
            </a:r>
          </a:p>
          <a:p>
            <a:r>
              <a:rPr lang="nb-NO" altLang="nb-NO" dirty="0"/>
              <a:t> </a:t>
            </a:r>
          </a:p>
          <a:p>
            <a:r>
              <a:rPr lang="nb-NO" altLang="nb-NO" dirty="0"/>
              <a:t>Har man et budskap man tror på, så kan man gjøre mange rare ting i interessepoltikken, og likevel lykkes. Man har ingenting å tape ved å prøve å påvirke det norske demokratiet.</a:t>
            </a:r>
          </a:p>
          <a:p>
            <a:r>
              <a:rPr lang="nb-NO" altLang="nb-NO" dirty="0"/>
              <a:t> </a:t>
            </a:r>
          </a:p>
          <a:p>
            <a:r>
              <a:rPr lang="nb-NO" altLang="nb-NO" b="1" dirty="0"/>
              <a:t>Men</a:t>
            </a:r>
            <a:r>
              <a:rPr lang="nb-NO" altLang="nb-NO" dirty="0"/>
              <a:t> du må gjøre </a:t>
            </a:r>
            <a:r>
              <a:rPr lang="nb-NO" altLang="nb-NO" b="1" dirty="0"/>
              <a:t>noe</a:t>
            </a:r>
            <a:r>
              <a:rPr lang="nb-NO" altLang="nb-NO" dirty="0"/>
              <a:t>! For politikerne vil ikke alltid på egen hånd forstå at de har gjort et dumt kutt, eller en dårlig prioritering. Og de vil ikke av seg selv forstå at dere har et prosjekt på gang som vil kunne hjelpe mange mennesker.</a:t>
            </a:r>
          </a:p>
          <a:p>
            <a:r>
              <a:rPr lang="nb-NO" altLang="nb-NO" dirty="0"/>
              <a:t> </a:t>
            </a:r>
          </a:p>
          <a:p>
            <a:r>
              <a:rPr lang="nb-NO" altLang="nb-NO" dirty="0"/>
              <a:t>Og det berører jo en annen </a:t>
            </a:r>
            <a:r>
              <a:rPr lang="nb-NO" altLang="nb-NO" dirty="0" err="1"/>
              <a:t>hovedlærdom</a:t>
            </a:r>
            <a:r>
              <a:rPr lang="nb-NO" altLang="nb-NO" dirty="0"/>
              <a:t>:</a:t>
            </a:r>
          </a:p>
          <a:p>
            <a:r>
              <a:rPr lang="nb-NO" altLang="nb-NO" dirty="0"/>
              <a:t> </a:t>
            </a:r>
          </a:p>
          <a:p>
            <a:r>
              <a:rPr lang="nb-NO" altLang="nb-NO" dirty="0"/>
              <a:t>Vær modig! Ta kontakt med politikere!</a:t>
            </a:r>
          </a:p>
          <a:p>
            <a:r>
              <a:rPr lang="nb-NO" altLang="nb-NO" dirty="0"/>
              <a:t> </a:t>
            </a:r>
          </a:p>
          <a:p>
            <a:r>
              <a:rPr lang="nb-NO" altLang="nb-NO" dirty="0"/>
              <a:t>Den eneste virkelige feilen dere kan gjøre i interessepolitikken er å ikke ta kontakt med politikere. Og det er mange som gjør denne feilen. De tenker at politikerne er for opptatte, at de uansett ikke bryr seg osv. osv. Men det er feil.</a:t>
            </a:r>
          </a:p>
          <a:p>
            <a:r>
              <a:rPr lang="nb-NO" altLang="nb-NO" dirty="0"/>
              <a:t> </a:t>
            </a:r>
          </a:p>
          <a:p>
            <a:r>
              <a:rPr lang="nb-NO" altLang="nb-NO" dirty="0"/>
              <a:t>Dere som representerer frivillige organisasjoner har all velvilje i verden hos politikere. Og selv om de ikke alltid viser det med penger, så er det slik at de politikere gjerne VIL at dere skal få det dere ønsker dere. Det er bare at det er mange andre også som trenger pengene.</a:t>
            </a:r>
          </a:p>
          <a:p>
            <a:r>
              <a:rPr lang="nb-NO" altLang="nb-NO" dirty="0"/>
              <a:t> </a:t>
            </a:r>
          </a:p>
          <a:p>
            <a:r>
              <a:rPr lang="nb-NO" dirty="0"/>
              <a:t>Som sagt så er dette det absolutt viktigste dere må ta med dere fra dette kurset. Resten av kurset er strengt tatt kjøtt på beinet for å øke sjansen for å få gjennomslag. Men dersom du ikke prøver, og dersom du ikke tar kontakt med politikerne, så vil du aldri få gjennomslag. </a:t>
            </a:r>
          </a:p>
          <a:p>
            <a:endParaRPr lang="nb-NO" dirty="0"/>
          </a:p>
          <a:p>
            <a:r>
              <a:rPr lang="nb-NO" dirty="0"/>
              <a:t>Dette kurset inneholder både teori og praktiske oppgaver som gjør dere rustet til å gjøre jobben på vegne av deres medlemmer. Og vi starter med det helt grunnleggende [gå til neste slide]: </a:t>
            </a:r>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4</a:t>
            </a:fld>
            <a:endParaRPr lang="nb-NO"/>
          </a:p>
        </p:txBody>
      </p:sp>
    </p:spTree>
    <p:extLst>
      <p:ext uri="{BB962C8B-B14F-4D97-AF65-F5344CB8AC3E}">
        <p14:creationId xmlns:p14="http://schemas.microsoft.com/office/powerpoint/2010/main" val="36050219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dirty="0"/>
              <a:t>EST TIDSBRUK: 5 min</a:t>
            </a:r>
          </a:p>
          <a:p>
            <a:endParaRPr lang="nb-NO" altLang="nb-NO" dirty="0"/>
          </a:p>
          <a:p>
            <a:r>
              <a:rPr lang="nb-NO" altLang="nb-NO" dirty="0"/>
              <a:t>I dag har vi hatt en gjennomgang av hvordan vi rent praktisk gjennomfører møte med politikerne. Hvordan synes dere dagen har vært? Har den bidratt til å senke </a:t>
            </a:r>
            <a:r>
              <a:rPr lang="nb-NO" altLang="nb-NO" dirty="0" err="1"/>
              <a:t>terkselen</a:t>
            </a:r>
            <a:r>
              <a:rPr lang="nb-NO" altLang="nb-NO" dirty="0"/>
              <a:t> for å ta kontakt og gjennomføre møte med politikerne? </a:t>
            </a:r>
          </a:p>
          <a:p>
            <a:pPr marL="171450" indent="-171450">
              <a:buFont typeface="Arial" panose="020B0604020202020204" pitchFamily="34" charset="0"/>
              <a:buChar char="•"/>
            </a:pPr>
            <a:endParaRPr lang="nb-NO" altLang="nb-NO" dirty="0"/>
          </a:p>
          <a:p>
            <a:r>
              <a:rPr lang="nb-NO" altLang="nb-NO" dirty="0"/>
              <a:t> </a:t>
            </a:r>
          </a:p>
          <a:p>
            <a:endParaRPr lang="nb-NO" dirty="0"/>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31</a:t>
            </a:fld>
            <a:endParaRPr lang="nb-NO"/>
          </a:p>
        </p:txBody>
      </p:sp>
    </p:spTree>
    <p:extLst>
      <p:ext uri="{BB962C8B-B14F-4D97-AF65-F5344CB8AC3E}">
        <p14:creationId xmlns:p14="http://schemas.microsoft.com/office/powerpoint/2010/main" val="1459648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25 min. </a:t>
            </a:r>
          </a:p>
          <a:p>
            <a:endParaRPr lang="nb-NO" dirty="0"/>
          </a:p>
          <a:p>
            <a:r>
              <a:rPr lang="nb-NO" dirty="0"/>
              <a:t>Når vi begynner å bli ferdig med å sette oss inn i saken og lage gode argumenter for saken vår er det på tide å kartlegge hvordan man kan få gjennomslag for saken. Så da blir det ny gruppeoppgave hvor dere skal svare på disse spørsmålene (på skjermen). </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Når dere skal lete etter hvem som bestemmer, så handler det om å finne informasjon på nettet. Her er en kjekk huskeregel å vite at alle kommuner og fylker har god informasjon på nettsidene sine. Alle kommuner har samme nettadresse som er kommunenavn.kommune.no og på nettsidene kan man finne informasjon om hvem som sitter i kommunestyret, når de har møter og ikke minst strategier, handlingsplaner og budsjett. Det samme gjelder for fylkeskommunene, men der er ikke nettadressen like enkel å huske så der må man søke seg frem. </a:t>
            </a:r>
          </a:p>
          <a:p>
            <a:endParaRPr lang="nb-NO" dirty="0"/>
          </a:p>
          <a:p>
            <a:endParaRPr lang="nb-NO" dirty="0"/>
          </a:p>
          <a:p>
            <a:r>
              <a:rPr lang="nb-NO" dirty="0"/>
              <a:t>Gjennomgang av gruppeoppgavene i plenum:</a:t>
            </a:r>
          </a:p>
          <a:p>
            <a:endParaRPr lang="nb-NO" dirty="0"/>
          </a:p>
          <a:p>
            <a:pPr marL="171450" indent="-171450">
              <a:buFont typeface="Arial" panose="020B0604020202020204" pitchFamily="34" charset="0"/>
              <a:buChar char="•"/>
            </a:pPr>
            <a:r>
              <a:rPr lang="nb-NO" dirty="0"/>
              <a:t>Er det andre </a:t>
            </a:r>
            <a:r>
              <a:rPr lang="nb-NO" dirty="0" err="1"/>
              <a:t>poteniselle</a:t>
            </a:r>
            <a:r>
              <a:rPr lang="nb-NO" dirty="0"/>
              <a:t> allierte?</a:t>
            </a:r>
          </a:p>
          <a:p>
            <a:pPr marL="171450" indent="-171450">
              <a:buFont typeface="Arial" panose="020B0604020202020204" pitchFamily="34" charset="0"/>
              <a:buChar char="•"/>
            </a:pPr>
            <a:r>
              <a:rPr lang="nb-NO" dirty="0"/>
              <a:t>Er det andre som kan være uenig? </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32</a:t>
            </a:fld>
            <a:endParaRPr lang="nb-NO"/>
          </a:p>
        </p:txBody>
      </p:sp>
    </p:spTree>
    <p:extLst>
      <p:ext uri="{BB962C8B-B14F-4D97-AF65-F5344CB8AC3E}">
        <p14:creationId xmlns:p14="http://schemas.microsoft.com/office/powerpoint/2010/main" val="2646342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EST TIDSBRUK: 5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Dette er den holdningen veldig mange inntar når vi snakker om politikk. «Det er ikke for meg», «jeg interesserer meg ikke», «jeg forstår ikke hva politikerne prater om» eller «det er kjedelig» er ikke uvanlige utsagn når politikk diskuteres. Det jeg skal prøve på i dag er å vise at politikk verken er kjedelig, skummelt eller vanskelig. </a:t>
            </a:r>
          </a:p>
          <a:p>
            <a:endParaRPr lang="en-US" dirty="0">
              <a:cs typeface="Calibri"/>
            </a:endParaRPr>
          </a:p>
          <a:p>
            <a:r>
              <a:rPr lang="en-US" dirty="0" err="1">
                <a:cs typeface="Calibri"/>
              </a:rPr>
              <a:t>Først</a:t>
            </a:r>
            <a:r>
              <a:rPr lang="en-US" dirty="0">
                <a:cs typeface="Calibri"/>
              </a:rPr>
              <a:t> lurer </a:t>
            </a:r>
            <a:r>
              <a:rPr lang="en-US" dirty="0" err="1">
                <a:cs typeface="Calibri"/>
              </a:rPr>
              <a:t>jeg</a:t>
            </a:r>
            <a:r>
              <a:rPr lang="en-US" dirty="0">
                <a:cs typeface="Calibri"/>
              </a:rPr>
              <a:t> </a:t>
            </a:r>
            <a:r>
              <a:rPr lang="en-US" dirty="0" err="1">
                <a:cs typeface="Calibri"/>
              </a:rPr>
              <a:t>på</a:t>
            </a:r>
            <a:r>
              <a:rPr lang="en-US" dirty="0">
                <a:cs typeface="Calibri"/>
              </a:rPr>
              <a:t>, </a:t>
            </a:r>
            <a:r>
              <a:rPr lang="en-US" dirty="0" err="1">
                <a:cs typeface="Calibri"/>
              </a:rPr>
              <a:t>hva</a:t>
            </a:r>
            <a:r>
              <a:rPr lang="en-US" dirty="0">
                <a:cs typeface="Calibri"/>
              </a:rPr>
              <a:t> </a:t>
            </a:r>
            <a:r>
              <a:rPr lang="en-US" dirty="0" err="1">
                <a:cs typeface="Calibri"/>
              </a:rPr>
              <a:t>mener</a:t>
            </a:r>
            <a:r>
              <a:rPr lang="en-US" dirty="0">
                <a:cs typeface="Calibri"/>
              </a:rPr>
              <a:t> </a:t>
            </a:r>
            <a:r>
              <a:rPr lang="en-US" dirty="0" err="1">
                <a:cs typeface="Calibri"/>
              </a:rPr>
              <a:t>dere</a:t>
            </a:r>
            <a:r>
              <a:rPr lang="en-US" dirty="0">
                <a:cs typeface="Calibri"/>
              </a:rPr>
              <a:t> </a:t>
            </a:r>
            <a:r>
              <a:rPr lang="en-US" dirty="0" err="1">
                <a:cs typeface="Calibri"/>
              </a:rPr>
              <a:t>politikk</a:t>
            </a:r>
            <a:r>
              <a:rPr lang="en-US" dirty="0">
                <a:cs typeface="Calibri"/>
              </a:rPr>
              <a:t> er? </a:t>
            </a:r>
          </a:p>
          <a:p>
            <a:endParaRPr lang="en-US" dirty="0">
              <a:cs typeface="Calibri"/>
            </a:endParaRPr>
          </a:p>
          <a:p>
            <a:r>
              <a:rPr lang="en-US" dirty="0" err="1">
                <a:cs typeface="Calibri"/>
              </a:rPr>
              <a:t>Åpent</a:t>
            </a:r>
            <a:r>
              <a:rPr lang="en-US" dirty="0">
                <a:cs typeface="Calibri"/>
              </a:rPr>
              <a:t> </a:t>
            </a:r>
            <a:r>
              <a:rPr lang="en-US" dirty="0" err="1">
                <a:cs typeface="Calibri"/>
              </a:rPr>
              <a:t>spørsmål</a:t>
            </a:r>
            <a:r>
              <a:rPr lang="en-US" dirty="0">
                <a:cs typeface="Calibri"/>
              </a:rPr>
              <a:t>, </a:t>
            </a:r>
            <a:r>
              <a:rPr lang="en-US" dirty="0" err="1">
                <a:cs typeface="Calibri"/>
              </a:rPr>
              <a:t>få</a:t>
            </a:r>
            <a:r>
              <a:rPr lang="en-US" dirty="0">
                <a:cs typeface="Calibri"/>
              </a:rPr>
              <a:t> folk </a:t>
            </a:r>
            <a:r>
              <a:rPr lang="en-US" dirty="0" err="1">
                <a:cs typeface="Calibri"/>
              </a:rPr>
              <a:t>engasjert</a:t>
            </a:r>
            <a:r>
              <a:rPr lang="en-US" dirty="0">
                <a:cs typeface="Calibri"/>
              </a:rPr>
              <a:t>. Folk </a:t>
            </a:r>
            <a:r>
              <a:rPr lang="en-US" dirty="0" err="1">
                <a:cs typeface="Calibri"/>
              </a:rPr>
              <a:t>må</a:t>
            </a:r>
            <a:r>
              <a:rPr lang="en-US" dirty="0">
                <a:cs typeface="Calibri"/>
              </a:rPr>
              <a:t> </a:t>
            </a:r>
            <a:r>
              <a:rPr lang="en-US" dirty="0" err="1">
                <a:cs typeface="Calibri"/>
              </a:rPr>
              <a:t>svare</a:t>
            </a:r>
            <a:r>
              <a:rPr lang="en-US" dirty="0">
                <a:cs typeface="Calibri"/>
              </a:rPr>
              <a:t> </a:t>
            </a:r>
            <a:r>
              <a:rPr lang="en-US" dirty="0" err="1">
                <a:cs typeface="Calibri"/>
              </a:rPr>
              <a:t>på</a:t>
            </a:r>
            <a:r>
              <a:rPr lang="en-US" dirty="0">
                <a:cs typeface="Calibri"/>
              </a:rPr>
              <a:t> </a:t>
            </a:r>
            <a:r>
              <a:rPr lang="en-US" dirty="0" err="1">
                <a:cs typeface="Calibri"/>
              </a:rPr>
              <a:t>hva</a:t>
            </a:r>
            <a:r>
              <a:rPr lang="en-US" dirty="0">
                <a:cs typeface="Calibri"/>
              </a:rPr>
              <a:t> de </a:t>
            </a:r>
            <a:r>
              <a:rPr lang="en-US" dirty="0" err="1">
                <a:cs typeface="Calibri"/>
              </a:rPr>
              <a:t>mener</a:t>
            </a:r>
            <a:r>
              <a:rPr lang="en-US" dirty="0">
                <a:cs typeface="Calibri"/>
              </a:rPr>
              <a:t> </a:t>
            </a:r>
            <a:r>
              <a:rPr lang="en-US" dirty="0" err="1">
                <a:cs typeface="Calibri"/>
              </a:rPr>
              <a:t>politikk</a:t>
            </a:r>
            <a:r>
              <a:rPr lang="en-US" dirty="0">
                <a:cs typeface="Calibri"/>
              </a:rPr>
              <a:t> er. </a:t>
            </a:r>
          </a:p>
        </p:txBody>
      </p:sp>
      <p:sp>
        <p:nvSpPr>
          <p:cNvPr id="4" name="Plassholder for lysbildenummer 3"/>
          <p:cNvSpPr>
            <a:spLocks noGrp="1"/>
          </p:cNvSpPr>
          <p:nvPr>
            <p:ph type="sldNum" sz="quarter" idx="5"/>
          </p:nvPr>
        </p:nvSpPr>
        <p:spPr/>
        <p:txBody>
          <a:bodyPr/>
          <a:lstStyle/>
          <a:p>
            <a:fld id="{0D9F80B4-B01D-4A70-9B4B-5960511E0486}" type="slidenum">
              <a:t>5</a:t>
            </a:fld>
            <a:endParaRPr lang="nb-NO"/>
          </a:p>
        </p:txBody>
      </p:sp>
    </p:spTree>
    <p:extLst>
      <p:ext uri="{BB962C8B-B14F-4D97-AF65-F5344CB8AC3E}">
        <p14:creationId xmlns:p14="http://schemas.microsoft.com/office/powerpoint/2010/main" val="3806954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EST TID: 5 MIN</a:t>
            </a:r>
          </a:p>
          <a:p>
            <a:endParaRPr lang="en-US" dirty="0">
              <a:cs typeface="Calibri"/>
            </a:endParaRPr>
          </a:p>
          <a:p>
            <a:r>
              <a:rPr lang="en-US" dirty="0" err="1">
                <a:cs typeface="Calibri"/>
              </a:rPr>
              <a:t>Politikk</a:t>
            </a:r>
            <a:r>
              <a:rPr lang="en-US" dirty="0">
                <a:cs typeface="Calibri"/>
              </a:rPr>
              <a:t> er å </a:t>
            </a:r>
            <a:r>
              <a:rPr lang="en-US" dirty="0" err="1">
                <a:cs typeface="Calibri"/>
              </a:rPr>
              <a:t>prioritere</a:t>
            </a:r>
            <a:r>
              <a:rPr lang="en-US" dirty="0">
                <a:cs typeface="Calibri"/>
              </a:rPr>
              <a:t>, </a:t>
            </a:r>
            <a:r>
              <a:rPr lang="en-US" dirty="0" err="1">
                <a:cs typeface="Calibri"/>
              </a:rPr>
              <a:t>og</a:t>
            </a:r>
            <a:r>
              <a:rPr lang="en-US" dirty="0">
                <a:cs typeface="Calibri"/>
              </a:rPr>
              <a:t> da </a:t>
            </a:r>
            <a:r>
              <a:rPr lang="en-US" dirty="0" err="1">
                <a:cs typeface="Calibri"/>
              </a:rPr>
              <a:t>prioritere</a:t>
            </a:r>
            <a:r>
              <a:rPr lang="en-US" dirty="0">
                <a:cs typeface="Calibri"/>
              </a:rPr>
              <a:t> </a:t>
            </a:r>
            <a:r>
              <a:rPr lang="en-US" dirty="0" err="1">
                <a:cs typeface="Calibri"/>
              </a:rPr>
              <a:t>mellom</a:t>
            </a:r>
            <a:r>
              <a:rPr lang="en-US" dirty="0">
                <a:cs typeface="Calibri"/>
              </a:rPr>
              <a:t> mange </a:t>
            </a:r>
            <a:r>
              <a:rPr lang="en-US" dirty="0" err="1">
                <a:cs typeface="Calibri"/>
              </a:rPr>
              <a:t>gode</a:t>
            </a:r>
            <a:r>
              <a:rPr lang="en-US" dirty="0">
                <a:cs typeface="Calibri"/>
              </a:rPr>
              <a:t> </a:t>
            </a:r>
            <a:r>
              <a:rPr lang="en-US" dirty="0" err="1">
                <a:cs typeface="Calibri"/>
              </a:rPr>
              <a:t>formål</a:t>
            </a:r>
            <a:r>
              <a:rPr lang="en-US" dirty="0">
                <a:cs typeface="Calibri"/>
              </a:rPr>
              <a:t>. </a:t>
            </a:r>
          </a:p>
          <a:p>
            <a:endParaRPr lang="en-US" dirty="0">
              <a:cs typeface="Calibri"/>
            </a:endParaRPr>
          </a:p>
          <a:p>
            <a:r>
              <a:rPr lang="en-US" dirty="0">
                <a:cs typeface="Calibri"/>
              </a:rPr>
              <a:t>Vi </a:t>
            </a:r>
            <a:r>
              <a:rPr lang="en-US" dirty="0" err="1">
                <a:cs typeface="Calibri"/>
              </a:rPr>
              <a:t>har</a:t>
            </a:r>
            <a:r>
              <a:rPr lang="en-US" dirty="0">
                <a:cs typeface="Calibri"/>
              </a:rPr>
              <a:t> </a:t>
            </a:r>
            <a:r>
              <a:rPr lang="en-US" dirty="0" err="1">
                <a:cs typeface="Calibri"/>
              </a:rPr>
              <a:t>begrensede</a:t>
            </a:r>
            <a:r>
              <a:rPr lang="en-US" dirty="0">
                <a:cs typeface="Calibri"/>
              </a:rPr>
              <a:t> </a:t>
            </a:r>
            <a:r>
              <a:rPr lang="en-US" dirty="0" err="1">
                <a:cs typeface="Calibri"/>
              </a:rPr>
              <a:t>mengder</a:t>
            </a:r>
            <a:r>
              <a:rPr lang="en-US" dirty="0">
                <a:cs typeface="Calibri"/>
              </a:rPr>
              <a:t> </a:t>
            </a:r>
            <a:r>
              <a:rPr lang="en-US" dirty="0" err="1">
                <a:cs typeface="Calibri"/>
              </a:rPr>
              <a:t>ressurser</a:t>
            </a:r>
            <a:r>
              <a:rPr lang="en-US" dirty="0">
                <a:cs typeface="Calibri"/>
              </a:rPr>
              <a:t> </a:t>
            </a:r>
            <a:r>
              <a:rPr lang="en-US" dirty="0" err="1">
                <a:cs typeface="Calibri"/>
              </a:rPr>
              <a:t>og</a:t>
            </a:r>
            <a:r>
              <a:rPr lang="en-US" dirty="0">
                <a:cs typeface="Calibri"/>
              </a:rPr>
              <a:t> </a:t>
            </a:r>
            <a:r>
              <a:rPr lang="en-US" dirty="0" err="1">
                <a:cs typeface="Calibri"/>
              </a:rPr>
              <a:t>penger</a:t>
            </a:r>
            <a:r>
              <a:rPr lang="en-US" dirty="0">
                <a:cs typeface="Calibri"/>
              </a:rPr>
              <a:t>, </a:t>
            </a:r>
            <a:r>
              <a:rPr lang="en-US" dirty="0" err="1">
                <a:cs typeface="Calibri"/>
              </a:rPr>
              <a:t>og</a:t>
            </a:r>
            <a:r>
              <a:rPr lang="en-US" dirty="0">
                <a:cs typeface="Calibri"/>
              </a:rPr>
              <a:t> </a:t>
            </a:r>
            <a:r>
              <a:rPr lang="en-US" dirty="0" err="1">
                <a:cs typeface="Calibri"/>
              </a:rPr>
              <a:t>politikernes</a:t>
            </a:r>
            <a:r>
              <a:rPr lang="en-US" dirty="0">
                <a:cs typeface="Calibri"/>
              </a:rPr>
              <a:t> </a:t>
            </a:r>
            <a:r>
              <a:rPr lang="en-US" dirty="0" err="1">
                <a:cs typeface="Calibri"/>
              </a:rPr>
              <a:t>viktigste</a:t>
            </a:r>
            <a:r>
              <a:rPr lang="en-US" dirty="0">
                <a:cs typeface="Calibri"/>
              </a:rPr>
              <a:t> </a:t>
            </a:r>
            <a:r>
              <a:rPr lang="en-US" dirty="0" err="1">
                <a:cs typeface="Calibri"/>
              </a:rPr>
              <a:t>og</a:t>
            </a:r>
            <a:r>
              <a:rPr lang="en-US" dirty="0">
                <a:cs typeface="Calibri"/>
              </a:rPr>
              <a:t> </a:t>
            </a:r>
            <a:r>
              <a:rPr lang="en-US" dirty="0" err="1">
                <a:cs typeface="Calibri"/>
              </a:rPr>
              <a:t>vanskeligste</a:t>
            </a:r>
            <a:r>
              <a:rPr lang="en-US" dirty="0">
                <a:cs typeface="Calibri"/>
              </a:rPr>
              <a:t> </a:t>
            </a:r>
            <a:r>
              <a:rPr lang="en-US" dirty="0" err="1">
                <a:cs typeface="Calibri"/>
              </a:rPr>
              <a:t>oppgave</a:t>
            </a:r>
            <a:r>
              <a:rPr lang="en-US" dirty="0">
                <a:cs typeface="Calibri"/>
              </a:rPr>
              <a:t> er å </a:t>
            </a:r>
            <a:r>
              <a:rPr lang="en-US" dirty="0" err="1">
                <a:cs typeface="Calibri"/>
              </a:rPr>
              <a:t>prioritere</a:t>
            </a:r>
            <a:r>
              <a:rPr lang="en-US" dirty="0">
                <a:cs typeface="Calibri"/>
              </a:rPr>
              <a:t> </a:t>
            </a:r>
            <a:r>
              <a:rPr lang="en-US" dirty="0" err="1">
                <a:cs typeface="Calibri"/>
              </a:rPr>
              <a:t>mellom</a:t>
            </a:r>
            <a:r>
              <a:rPr lang="en-US" dirty="0">
                <a:cs typeface="Calibri"/>
              </a:rPr>
              <a:t> mange </a:t>
            </a:r>
            <a:r>
              <a:rPr lang="en-US" dirty="0" err="1">
                <a:cs typeface="Calibri"/>
              </a:rPr>
              <a:t>gode</a:t>
            </a:r>
            <a:r>
              <a:rPr lang="en-US" dirty="0">
                <a:cs typeface="Calibri"/>
              </a:rPr>
              <a:t> </a:t>
            </a:r>
            <a:r>
              <a:rPr lang="en-US" dirty="0" err="1">
                <a:cs typeface="Calibri"/>
              </a:rPr>
              <a:t>formål</a:t>
            </a:r>
            <a:r>
              <a:rPr lang="en-US" dirty="0">
                <a:cs typeface="Calibri"/>
              </a:rPr>
              <a:t>. Det handler om å </a:t>
            </a:r>
            <a:r>
              <a:rPr lang="en-US" dirty="0" err="1">
                <a:cs typeface="Calibri"/>
              </a:rPr>
              <a:t>prioritere</a:t>
            </a:r>
            <a:r>
              <a:rPr lang="en-US" dirty="0">
                <a:cs typeface="Calibri"/>
              </a:rPr>
              <a:t> </a:t>
            </a:r>
            <a:r>
              <a:rPr lang="en-US" dirty="0" err="1">
                <a:cs typeface="Calibri"/>
              </a:rPr>
              <a:t>mellom</a:t>
            </a:r>
            <a:r>
              <a:rPr lang="en-US" dirty="0">
                <a:cs typeface="Calibri"/>
              </a:rPr>
              <a:t> </a:t>
            </a:r>
            <a:r>
              <a:rPr lang="en-US" dirty="0" err="1">
                <a:cs typeface="Calibri"/>
              </a:rPr>
              <a:t>eldreomsorg</a:t>
            </a:r>
            <a:r>
              <a:rPr lang="en-US" dirty="0">
                <a:cs typeface="Calibri"/>
              </a:rPr>
              <a:t>, </a:t>
            </a:r>
            <a:r>
              <a:rPr lang="en-US" dirty="0" err="1">
                <a:cs typeface="Calibri"/>
              </a:rPr>
              <a:t>vei</a:t>
            </a:r>
            <a:r>
              <a:rPr lang="en-US" dirty="0">
                <a:cs typeface="Calibri"/>
              </a:rPr>
              <a:t>, </a:t>
            </a:r>
            <a:r>
              <a:rPr lang="en-US" dirty="0" err="1">
                <a:cs typeface="Calibri"/>
              </a:rPr>
              <a:t>skole</a:t>
            </a:r>
            <a:r>
              <a:rPr lang="en-US" dirty="0">
                <a:cs typeface="Calibri"/>
              </a:rPr>
              <a:t>, </a:t>
            </a:r>
            <a:r>
              <a:rPr lang="en-US" dirty="0" err="1">
                <a:cs typeface="Calibri"/>
              </a:rPr>
              <a:t>kollektiv</a:t>
            </a:r>
            <a:r>
              <a:rPr lang="en-US" dirty="0">
                <a:cs typeface="Calibri"/>
              </a:rPr>
              <a:t> </a:t>
            </a:r>
            <a:r>
              <a:rPr lang="en-US" dirty="0" err="1">
                <a:cs typeface="Calibri"/>
              </a:rPr>
              <a:t>og</a:t>
            </a:r>
            <a:r>
              <a:rPr lang="en-US" dirty="0">
                <a:cs typeface="Calibri"/>
              </a:rPr>
              <a:t> </a:t>
            </a:r>
            <a:r>
              <a:rPr lang="en-US" dirty="0" err="1">
                <a:cs typeface="Calibri"/>
              </a:rPr>
              <a:t>forsvar</a:t>
            </a:r>
            <a:r>
              <a:rPr lang="en-US" dirty="0">
                <a:cs typeface="Calibri"/>
              </a:rPr>
              <a:t> for å </a:t>
            </a:r>
            <a:r>
              <a:rPr lang="en-US" dirty="0" err="1">
                <a:cs typeface="Calibri"/>
              </a:rPr>
              <a:t>nevne</a:t>
            </a:r>
            <a:r>
              <a:rPr lang="en-US" dirty="0">
                <a:cs typeface="Calibri"/>
              </a:rPr>
              <a:t> </a:t>
            </a:r>
            <a:r>
              <a:rPr lang="en-US" dirty="0" err="1">
                <a:cs typeface="Calibri"/>
              </a:rPr>
              <a:t>noe</a:t>
            </a:r>
            <a:r>
              <a:rPr lang="en-US" dirty="0">
                <a:cs typeface="Calibri"/>
              </a:rPr>
              <a:t>. Og la </a:t>
            </a:r>
            <a:r>
              <a:rPr lang="en-US" dirty="0" err="1">
                <a:cs typeface="Calibri"/>
              </a:rPr>
              <a:t>oss</a:t>
            </a:r>
            <a:r>
              <a:rPr lang="en-US" dirty="0">
                <a:cs typeface="Calibri"/>
              </a:rPr>
              <a:t> </a:t>
            </a:r>
            <a:r>
              <a:rPr lang="en-US" dirty="0" err="1">
                <a:cs typeface="Calibri"/>
              </a:rPr>
              <a:t>være</a:t>
            </a:r>
            <a:r>
              <a:rPr lang="en-US" dirty="0">
                <a:cs typeface="Calibri"/>
              </a:rPr>
              <a:t> </a:t>
            </a:r>
            <a:r>
              <a:rPr lang="en-US" dirty="0" err="1">
                <a:cs typeface="Calibri"/>
              </a:rPr>
              <a:t>ærlige</a:t>
            </a:r>
            <a:r>
              <a:rPr lang="en-US" dirty="0">
                <a:cs typeface="Calibri"/>
              </a:rPr>
              <a:t>, det er </a:t>
            </a:r>
            <a:r>
              <a:rPr lang="en-US" dirty="0" err="1">
                <a:cs typeface="Calibri"/>
              </a:rPr>
              <a:t>vanskelige</a:t>
            </a:r>
            <a:r>
              <a:rPr lang="en-US" dirty="0">
                <a:cs typeface="Calibri"/>
              </a:rPr>
              <a:t> </a:t>
            </a:r>
            <a:r>
              <a:rPr lang="en-US" dirty="0" err="1">
                <a:cs typeface="Calibri"/>
              </a:rPr>
              <a:t>prioriteringer</a:t>
            </a:r>
            <a:r>
              <a:rPr lang="en-US" dirty="0">
                <a:cs typeface="Calibri"/>
              </a:rPr>
              <a:t> </a:t>
            </a:r>
            <a:r>
              <a:rPr lang="en-US" dirty="0" err="1">
                <a:cs typeface="Calibri"/>
              </a:rPr>
              <a:t>som</a:t>
            </a:r>
            <a:r>
              <a:rPr lang="en-US" dirty="0">
                <a:cs typeface="Calibri"/>
              </a:rPr>
              <a:t> </a:t>
            </a:r>
            <a:r>
              <a:rPr lang="en-US" dirty="0" err="1">
                <a:cs typeface="Calibri"/>
              </a:rPr>
              <a:t>våre</a:t>
            </a:r>
            <a:r>
              <a:rPr lang="en-US" dirty="0">
                <a:cs typeface="Calibri"/>
              </a:rPr>
              <a:t> </a:t>
            </a:r>
            <a:r>
              <a:rPr lang="en-US" dirty="0" err="1">
                <a:cs typeface="Calibri"/>
              </a:rPr>
              <a:t>politikere</a:t>
            </a:r>
            <a:r>
              <a:rPr lang="en-US" dirty="0">
                <a:cs typeface="Calibri"/>
              </a:rPr>
              <a:t> </a:t>
            </a:r>
            <a:r>
              <a:rPr lang="en-US" dirty="0" err="1">
                <a:cs typeface="Calibri"/>
              </a:rPr>
              <a:t>gjør</a:t>
            </a:r>
            <a:r>
              <a:rPr lang="en-US" dirty="0">
                <a:cs typeface="Calibri"/>
              </a:rPr>
              <a:t> </a:t>
            </a:r>
            <a:r>
              <a:rPr lang="en-US" dirty="0" err="1">
                <a:cs typeface="Calibri"/>
              </a:rPr>
              <a:t>på</a:t>
            </a:r>
            <a:r>
              <a:rPr lang="en-US" dirty="0">
                <a:cs typeface="Calibri"/>
              </a:rPr>
              <a:t> </a:t>
            </a:r>
            <a:r>
              <a:rPr lang="en-US" dirty="0" err="1">
                <a:cs typeface="Calibri"/>
              </a:rPr>
              <a:t>våre</a:t>
            </a:r>
            <a:r>
              <a:rPr lang="en-US" dirty="0">
                <a:cs typeface="Calibri"/>
              </a:rPr>
              <a:t> </a:t>
            </a:r>
            <a:r>
              <a:rPr lang="en-US" dirty="0" err="1">
                <a:cs typeface="Calibri"/>
              </a:rPr>
              <a:t>vegne</a:t>
            </a:r>
            <a:r>
              <a:rPr lang="en-US" dirty="0">
                <a:cs typeface="Calibri"/>
              </a:rPr>
              <a:t>, </a:t>
            </a:r>
            <a:r>
              <a:rPr lang="en-US" dirty="0" err="1">
                <a:cs typeface="Calibri"/>
              </a:rPr>
              <a:t>og</a:t>
            </a:r>
            <a:r>
              <a:rPr lang="en-US" dirty="0">
                <a:cs typeface="Calibri"/>
              </a:rPr>
              <a:t> </a:t>
            </a:r>
            <a:r>
              <a:rPr lang="en-US" dirty="0" err="1">
                <a:cs typeface="Calibri"/>
              </a:rPr>
              <a:t>når</a:t>
            </a:r>
            <a:r>
              <a:rPr lang="en-US" dirty="0">
                <a:cs typeface="Calibri"/>
              </a:rPr>
              <a:t> </a:t>
            </a:r>
            <a:r>
              <a:rPr lang="en-US" dirty="0" err="1">
                <a:cs typeface="Calibri"/>
              </a:rPr>
              <a:t>prioriteringene</a:t>
            </a:r>
            <a:r>
              <a:rPr lang="en-US" dirty="0">
                <a:cs typeface="Calibri"/>
              </a:rPr>
              <a:t> </a:t>
            </a:r>
            <a:r>
              <a:rPr lang="en-US" dirty="0" err="1">
                <a:cs typeface="Calibri"/>
              </a:rPr>
              <a:t>gjøres</a:t>
            </a:r>
            <a:r>
              <a:rPr lang="en-US" dirty="0">
                <a:cs typeface="Calibri"/>
              </a:rPr>
              <a:t> venter det </a:t>
            </a:r>
            <a:r>
              <a:rPr lang="en-US" dirty="0" err="1">
                <a:cs typeface="Calibri"/>
              </a:rPr>
              <a:t>som</a:t>
            </a:r>
            <a:r>
              <a:rPr lang="en-US" dirty="0">
                <a:cs typeface="Calibri"/>
              </a:rPr>
              <a:t> </a:t>
            </a:r>
            <a:r>
              <a:rPr lang="en-US" dirty="0" err="1">
                <a:cs typeface="Calibri"/>
              </a:rPr>
              <a:t>oftest</a:t>
            </a:r>
            <a:r>
              <a:rPr lang="en-US" dirty="0">
                <a:cs typeface="Calibri"/>
              </a:rPr>
              <a:t> </a:t>
            </a:r>
            <a:r>
              <a:rPr lang="en-US" dirty="0" err="1">
                <a:cs typeface="Calibri"/>
              </a:rPr>
              <a:t>kjeft</a:t>
            </a:r>
            <a:r>
              <a:rPr lang="en-US" dirty="0">
                <a:cs typeface="Calibri"/>
              </a:rPr>
              <a:t> </a:t>
            </a:r>
            <a:r>
              <a:rPr lang="en-US" dirty="0" err="1">
                <a:cs typeface="Calibri"/>
              </a:rPr>
              <a:t>fra</a:t>
            </a:r>
            <a:r>
              <a:rPr lang="en-US" dirty="0">
                <a:cs typeface="Calibri"/>
              </a:rPr>
              <a:t> de </a:t>
            </a:r>
            <a:r>
              <a:rPr lang="en-US" dirty="0" err="1">
                <a:cs typeface="Calibri"/>
              </a:rPr>
              <a:t>som</a:t>
            </a:r>
            <a:r>
              <a:rPr lang="en-US" dirty="0">
                <a:cs typeface="Calibri"/>
              </a:rPr>
              <a:t> </a:t>
            </a:r>
            <a:r>
              <a:rPr lang="en-US" dirty="0" err="1">
                <a:cs typeface="Calibri"/>
              </a:rPr>
              <a:t>ikke</a:t>
            </a:r>
            <a:r>
              <a:rPr lang="en-US" dirty="0">
                <a:cs typeface="Calibri"/>
              </a:rPr>
              <a:t> </a:t>
            </a:r>
            <a:r>
              <a:rPr lang="en-US" dirty="0" err="1">
                <a:cs typeface="Calibri"/>
              </a:rPr>
              <a:t>når</a:t>
            </a:r>
            <a:r>
              <a:rPr lang="en-US" dirty="0">
                <a:cs typeface="Calibri"/>
              </a:rPr>
              <a:t> opp. </a:t>
            </a:r>
          </a:p>
          <a:p>
            <a:endParaRPr lang="en-US" dirty="0">
              <a:cs typeface="Calibri"/>
            </a:endParaRPr>
          </a:p>
          <a:p>
            <a:r>
              <a:rPr lang="en-US" dirty="0">
                <a:cs typeface="Calibri"/>
              </a:rPr>
              <a:t>Ta for </a:t>
            </a:r>
            <a:r>
              <a:rPr lang="en-US" dirty="0" err="1">
                <a:cs typeface="Calibri"/>
              </a:rPr>
              <a:t>eksempel</a:t>
            </a:r>
            <a:r>
              <a:rPr lang="en-US" dirty="0">
                <a:cs typeface="Calibri"/>
              </a:rPr>
              <a:t> </a:t>
            </a:r>
            <a:r>
              <a:rPr lang="en-US" dirty="0" err="1">
                <a:cs typeface="Calibri"/>
              </a:rPr>
              <a:t>helsefeltet</a:t>
            </a:r>
            <a:r>
              <a:rPr lang="en-US" dirty="0">
                <a:cs typeface="Calibri"/>
              </a:rPr>
              <a:t>. Der </a:t>
            </a:r>
            <a:r>
              <a:rPr lang="en-US" dirty="0" err="1">
                <a:cs typeface="Calibri"/>
              </a:rPr>
              <a:t>gjøres</a:t>
            </a:r>
            <a:r>
              <a:rPr lang="en-US" dirty="0">
                <a:cs typeface="Calibri"/>
              </a:rPr>
              <a:t> det </a:t>
            </a:r>
            <a:r>
              <a:rPr lang="en-US" dirty="0" err="1">
                <a:cs typeface="Calibri"/>
              </a:rPr>
              <a:t>prioriteringer</a:t>
            </a:r>
            <a:r>
              <a:rPr lang="en-US" dirty="0">
                <a:cs typeface="Calibri"/>
              </a:rPr>
              <a:t> </a:t>
            </a:r>
            <a:r>
              <a:rPr lang="en-US" dirty="0" err="1">
                <a:cs typeface="Calibri"/>
              </a:rPr>
              <a:t>hver</a:t>
            </a:r>
            <a:r>
              <a:rPr lang="en-US" dirty="0">
                <a:cs typeface="Calibri"/>
              </a:rPr>
              <a:t> </a:t>
            </a:r>
            <a:r>
              <a:rPr lang="en-US" dirty="0" err="1">
                <a:cs typeface="Calibri"/>
              </a:rPr>
              <a:t>dag</a:t>
            </a:r>
            <a:r>
              <a:rPr lang="en-US" dirty="0">
                <a:cs typeface="Calibri"/>
              </a:rPr>
              <a:t>, </a:t>
            </a:r>
            <a:r>
              <a:rPr lang="en-US" dirty="0" err="1">
                <a:cs typeface="Calibri"/>
              </a:rPr>
              <a:t>og</a:t>
            </a:r>
            <a:r>
              <a:rPr lang="en-US" dirty="0">
                <a:cs typeface="Calibri"/>
              </a:rPr>
              <a:t> det mangler </a:t>
            </a:r>
            <a:r>
              <a:rPr lang="en-US" dirty="0" err="1">
                <a:cs typeface="Calibri"/>
              </a:rPr>
              <a:t>ikke</a:t>
            </a:r>
            <a:r>
              <a:rPr lang="en-US" dirty="0">
                <a:cs typeface="Calibri"/>
              </a:rPr>
              <a:t> </a:t>
            </a:r>
            <a:r>
              <a:rPr lang="en-US" dirty="0" err="1">
                <a:cs typeface="Calibri"/>
              </a:rPr>
              <a:t>på</a:t>
            </a:r>
            <a:r>
              <a:rPr lang="en-US" dirty="0">
                <a:cs typeface="Calibri"/>
              </a:rPr>
              <a:t> </a:t>
            </a:r>
            <a:r>
              <a:rPr lang="en-US" dirty="0" err="1">
                <a:cs typeface="Calibri"/>
              </a:rPr>
              <a:t>fagre</a:t>
            </a:r>
            <a:r>
              <a:rPr lang="en-US" dirty="0">
                <a:cs typeface="Calibri"/>
              </a:rPr>
              <a:t> </a:t>
            </a:r>
            <a:r>
              <a:rPr lang="en-US" dirty="0" err="1">
                <a:cs typeface="Calibri"/>
              </a:rPr>
              <a:t>løfter</a:t>
            </a:r>
            <a:r>
              <a:rPr lang="en-US" dirty="0">
                <a:cs typeface="Calibri"/>
              </a:rPr>
              <a:t> </a:t>
            </a:r>
            <a:r>
              <a:rPr lang="en-US" dirty="0" err="1">
                <a:cs typeface="Calibri"/>
              </a:rPr>
              <a:t>fra</a:t>
            </a:r>
            <a:r>
              <a:rPr lang="en-US" dirty="0">
                <a:cs typeface="Calibri"/>
              </a:rPr>
              <a:t> </a:t>
            </a:r>
            <a:r>
              <a:rPr lang="en-US" dirty="0" err="1">
                <a:cs typeface="Calibri"/>
              </a:rPr>
              <a:t>politikerene</a:t>
            </a:r>
            <a:r>
              <a:rPr lang="en-US" dirty="0">
                <a:cs typeface="Calibri"/>
              </a:rPr>
              <a:t>. </a:t>
            </a:r>
            <a:r>
              <a:rPr lang="en-US" dirty="0" err="1">
                <a:cs typeface="Calibri"/>
              </a:rPr>
              <a:t>Jeg</a:t>
            </a:r>
            <a:r>
              <a:rPr lang="en-US" dirty="0">
                <a:cs typeface="Calibri"/>
              </a:rPr>
              <a:t> er </a:t>
            </a:r>
            <a:r>
              <a:rPr lang="en-US" dirty="0" err="1">
                <a:cs typeface="Calibri"/>
              </a:rPr>
              <a:t>overbevist</a:t>
            </a:r>
            <a:r>
              <a:rPr lang="en-US" dirty="0">
                <a:cs typeface="Calibri"/>
              </a:rPr>
              <a:t> om at </a:t>
            </a:r>
            <a:r>
              <a:rPr lang="en-US" dirty="0" err="1">
                <a:cs typeface="Calibri"/>
              </a:rPr>
              <a:t>politikerne</a:t>
            </a:r>
            <a:r>
              <a:rPr lang="en-US" dirty="0">
                <a:cs typeface="Calibri"/>
              </a:rPr>
              <a:t> </a:t>
            </a:r>
            <a:r>
              <a:rPr lang="en-US" dirty="0" err="1">
                <a:cs typeface="Calibri"/>
              </a:rPr>
              <a:t>ønsker</a:t>
            </a:r>
            <a:r>
              <a:rPr lang="en-US" dirty="0">
                <a:cs typeface="Calibri"/>
              </a:rPr>
              <a:t> å </a:t>
            </a:r>
            <a:r>
              <a:rPr lang="en-US" dirty="0" err="1">
                <a:cs typeface="Calibri"/>
              </a:rPr>
              <a:t>levere</a:t>
            </a:r>
            <a:r>
              <a:rPr lang="en-US" dirty="0">
                <a:cs typeface="Calibri"/>
              </a:rPr>
              <a:t> </a:t>
            </a:r>
            <a:r>
              <a:rPr lang="en-US" dirty="0" err="1">
                <a:cs typeface="Calibri"/>
              </a:rPr>
              <a:t>på</a:t>
            </a:r>
            <a:r>
              <a:rPr lang="en-US" dirty="0">
                <a:cs typeface="Calibri"/>
              </a:rPr>
              <a:t> </a:t>
            </a:r>
            <a:r>
              <a:rPr lang="en-US" dirty="0" err="1">
                <a:cs typeface="Calibri"/>
              </a:rPr>
              <a:t>løftene</a:t>
            </a:r>
            <a:r>
              <a:rPr lang="en-US" dirty="0">
                <a:cs typeface="Calibri"/>
              </a:rPr>
              <a:t> sine, </a:t>
            </a:r>
            <a:r>
              <a:rPr lang="en-US" dirty="0" err="1">
                <a:cs typeface="Calibri"/>
              </a:rPr>
              <a:t>enten</a:t>
            </a:r>
            <a:r>
              <a:rPr lang="en-US" dirty="0">
                <a:cs typeface="Calibri"/>
              </a:rPr>
              <a:t> om det er å </a:t>
            </a:r>
            <a:r>
              <a:rPr lang="en-US" dirty="0" err="1">
                <a:cs typeface="Calibri"/>
              </a:rPr>
              <a:t>gi</a:t>
            </a:r>
            <a:r>
              <a:rPr lang="en-US" dirty="0">
                <a:cs typeface="Calibri"/>
              </a:rPr>
              <a:t> </a:t>
            </a:r>
            <a:r>
              <a:rPr lang="en-US" dirty="0" err="1">
                <a:cs typeface="Calibri"/>
              </a:rPr>
              <a:t>bedre</a:t>
            </a:r>
            <a:r>
              <a:rPr lang="en-US" dirty="0">
                <a:cs typeface="Calibri"/>
              </a:rPr>
              <a:t> </a:t>
            </a:r>
            <a:r>
              <a:rPr lang="en-US" dirty="0" err="1">
                <a:cs typeface="Calibri"/>
              </a:rPr>
              <a:t>eldreomsorg</a:t>
            </a:r>
            <a:r>
              <a:rPr lang="en-US" dirty="0">
                <a:cs typeface="Calibri"/>
              </a:rPr>
              <a:t>, </a:t>
            </a:r>
            <a:r>
              <a:rPr lang="en-US" dirty="0" err="1">
                <a:cs typeface="Calibri"/>
              </a:rPr>
              <a:t>opprettholde</a:t>
            </a:r>
            <a:r>
              <a:rPr lang="en-US" dirty="0">
                <a:cs typeface="Calibri"/>
              </a:rPr>
              <a:t> </a:t>
            </a:r>
            <a:r>
              <a:rPr lang="en-US" dirty="0" err="1">
                <a:cs typeface="Calibri"/>
              </a:rPr>
              <a:t>akuttfunksjoner</a:t>
            </a:r>
            <a:r>
              <a:rPr lang="en-US" dirty="0">
                <a:cs typeface="Calibri"/>
              </a:rPr>
              <a:t> </a:t>
            </a:r>
            <a:r>
              <a:rPr lang="en-US" dirty="0" err="1">
                <a:cs typeface="Calibri"/>
              </a:rPr>
              <a:t>eller</a:t>
            </a:r>
            <a:r>
              <a:rPr lang="en-US" dirty="0">
                <a:cs typeface="Calibri"/>
              </a:rPr>
              <a:t> </a:t>
            </a:r>
            <a:r>
              <a:rPr lang="en-US" dirty="0" err="1">
                <a:cs typeface="Calibri"/>
              </a:rPr>
              <a:t>levere</a:t>
            </a:r>
            <a:r>
              <a:rPr lang="en-US" dirty="0">
                <a:cs typeface="Calibri"/>
              </a:rPr>
              <a:t> </a:t>
            </a:r>
            <a:r>
              <a:rPr lang="en-US" dirty="0" err="1">
                <a:cs typeface="Calibri"/>
              </a:rPr>
              <a:t>bedre</a:t>
            </a:r>
            <a:r>
              <a:rPr lang="en-US" dirty="0">
                <a:cs typeface="Calibri"/>
              </a:rPr>
              <a:t> </a:t>
            </a:r>
            <a:r>
              <a:rPr lang="en-US" dirty="0" err="1">
                <a:cs typeface="Calibri"/>
              </a:rPr>
              <a:t>rehabiliteringstjenester</a:t>
            </a:r>
            <a:r>
              <a:rPr lang="en-US" dirty="0">
                <a:cs typeface="Calibri"/>
              </a:rPr>
              <a:t>. Det ser vi </a:t>
            </a:r>
            <a:r>
              <a:rPr lang="en-US" dirty="0" err="1">
                <a:cs typeface="Calibri"/>
              </a:rPr>
              <a:t>når</a:t>
            </a:r>
            <a:r>
              <a:rPr lang="en-US" dirty="0">
                <a:cs typeface="Calibri"/>
              </a:rPr>
              <a:t> </a:t>
            </a:r>
            <a:r>
              <a:rPr lang="en-US" dirty="0" err="1">
                <a:cs typeface="Calibri"/>
              </a:rPr>
              <a:t>stortingsmeldingene</a:t>
            </a:r>
            <a:r>
              <a:rPr lang="en-US" dirty="0">
                <a:cs typeface="Calibri"/>
              </a:rPr>
              <a:t> </a:t>
            </a:r>
            <a:r>
              <a:rPr lang="en-US" dirty="0" err="1">
                <a:cs typeface="Calibri"/>
              </a:rPr>
              <a:t>vedtas</a:t>
            </a:r>
            <a:r>
              <a:rPr lang="en-US" dirty="0">
                <a:cs typeface="Calibri"/>
              </a:rPr>
              <a:t>, men </a:t>
            </a:r>
            <a:r>
              <a:rPr lang="en-US" dirty="0" err="1">
                <a:cs typeface="Calibri"/>
              </a:rPr>
              <a:t>pengene</a:t>
            </a:r>
            <a:r>
              <a:rPr lang="en-US" dirty="0">
                <a:cs typeface="Calibri"/>
              </a:rPr>
              <a:t> </a:t>
            </a:r>
            <a:r>
              <a:rPr lang="en-US" dirty="0" err="1">
                <a:cs typeface="Calibri"/>
              </a:rPr>
              <a:t>strekker</a:t>
            </a:r>
            <a:r>
              <a:rPr lang="en-US" dirty="0">
                <a:cs typeface="Calibri"/>
              </a:rPr>
              <a:t> </a:t>
            </a:r>
            <a:r>
              <a:rPr lang="en-US" dirty="0" err="1">
                <a:cs typeface="Calibri"/>
              </a:rPr>
              <a:t>sjelden</a:t>
            </a:r>
            <a:r>
              <a:rPr lang="en-US" dirty="0">
                <a:cs typeface="Calibri"/>
              </a:rPr>
              <a:t> </a:t>
            </a:r>
            <a:r>
              <a:rPr lang="en-US" dirty="0" err="1">
                <a:cs typeface="Calibri"/>
              </a:rPr>
              <a:t>til</a:t>
            </a:r>
            <a:r>
              <a:rPr lang="en-US" dirty="0">
                <a:cs typeface="Calibri"/>
              </a:rPr>
              <a:t> for å </a:t>
            </a:r>
            <a:r>
              <a:rPr lang="en-US" dirty="0" err="1">
                <a:cs typeface="Calibri"/>
              </a:rPr>
              <a:t>levere</a:t>
            </a:r>
            <a:r>
              <a:rPr lang="en-US" dirty="0">
                <a:cs typeface="Calibri"/>
              </a:rPr>
              <a:t> </a:t>
            </a:r>
            <a:r>
              <a:rPr lang="en-US" dirty="0" err="1">
                <a:cs typeface="Calibri"/>
              </a:rPr>
              <a:t>på</a:t>
            </a:r>
            <a:r>
              <a:rPr lang="en-US" dirty="0">
                <a:cs typeface="Calibri"/>
              </a:rPr>
              <a:t> de </a:t>
            </a:r>
            <a:r>
              <a:rPr lang="en-US" dirty="0" err="1">
                <a:cs typeface="Calibri"/>
              </a:rPr>
              <a:t>fagre</a:t>
            </a:r>
            <a:r>
              <a:rPr lang="en-US" dirty="0">
                <a:cs typeface="Calibri"/>
              </a:rPr>
              <a:t> </a:t>
            </a:r>
            <a:r>
              <a:rPr lang="en-US" dirty="0" err="1">
                <a:cs typeface="Calibri"/>
              </a:rPr>
              <a:t>løftene</a:t>
            </a:r>
            <a:r>
              <a:rPr lang="en-US" dirty="0">
                <a:cs typeface="Calibri"/>
              </a:rPr>
              <a:t>. </a:t>
            </a:r>
            <a:r>
              <a:rPr lang="en-US" dirty="0" err="1">
                <a:cs typeface="Calibri"/>
              </a:rPr>
              <a:t>Noen</a:t>
            </a:r>
            <a:r>
              <a:rPr lang="en-US" dirty="0">
                <a:cs typeface="Calibri"/>
              </a:rPr>
              <a:t> ganger star det heller </a:t>
            </a:r>
            <a:r>
              <a:rPr lang="en-US" dirty="0" err="1">
                <a:cs typeface="Calibri"/>
              </a:rPr>
              <a:t>ikke</a:t>
            </a:r>
            <a:r>
              <a:rPr lang="en-US" dirty="0">
                <a:cs typeface="Calibri"/>
              </a:rPr>
              <a:t> bare om </a:t>
            </a:r>
            <a:r>
              <a:rPr lang="en-US" dirty="0" err="1">
                <a:cs typeface="Calibri"/>
              </a:rPr>
              <a:t>penger</a:t>
            </a:r>
            <a:r>
              <a:rPr lang="en-US" dirty="0">
                <a:cs typeface="Calibri"/>
              </a:rPr>
              <a:t>, men </a:t>
            </a:r>
            <a:r>
              <a:rPr lang="en-US" dirty="0" err="1">
                <a:cs typeface="Calibri"/>
              </a:rPr>
              <a:t>mangel</a:t>
            </a:r>
            <a:r>
              <a:rPr lang="en-US" dirty="0">
                <a:cs typeface="Calibri"/>
              </a:rPr>
              <a:t> </a:t>
            </a:r>
            <a:r>
              <a:rPr lang="en-US" dirty="0" err="1">
                <a:cs typeface="Calibri"/>
              </a:rPr>
              <a:t>på</a:t>
            </a:r>
            <a:r>
              <a:rPr lang="en-US" dirty="0">
                <a:cs typeface="Calibri"/>
              </a:rPr>
              <a:t> </a:t>
            </a:r>
            <a:r>
              <a:rPr lang="en-US" dirty="0" err="1">
                <a:cs typeface="Calibri"/>
              </a:rPr>
              <a:t>helsepersonell</a:t>
            </a:r>
            <a:r>
              <a:rPr lang="en-US" dirty="0">
                <a:cs typeface="Calibri"/>
              </a:rPr>
              <a:t>. </a:t>
            </a:r>
          </a:p>
          <a:p>
            <a:endParaRPr lang="en-US" dirty="0">
              <a:cs typeface="Calibri"/>
            </a:endParaRPr>
          </a:p>
          <a:p>
            <a:r>
              <a:rPr lang="en-US" dirty="0">
                <a:cs typeface="Calibri"/>
              </a:rPr>
              <a:t>Det </a:t>
            </a:r>
            <a:r>
              <a:rPr lang="en-US" dirty="0" err="1">
                <a:cs typeface="Calibri"/>
              </a:rPr>
              <a:t>som</a:t>
            </a:r>
            <a:r>
              <a:rPr lang="en-US" dirty="0">
                <a:cs typeface="Calibri"/>
              </a:rPr>
              <a:t> er </a:t>
            </a:r>
            <a:r>
              <a:rPr lang="en-US" dirty="0" err="1">
                <a:cs typeface="Calibri"/>
              </a:rPr>
              <a:t>viktig</a:t>
            </a:r>
            <a:r>
              <a:rPr lang="en-US" dirty="0">
                <a:cs typeface="Calibri"/>
              </a:rPr>
              <a:t> å </a:t>
            </a:r>
            <a:r>
              <a:rPr lang="en-US" dirty="0" err="1">
                <a:cs typeface="Calibri"/>
              </a:rPr>
              <a:t>vite</a:t>
            </a:r>
            <a:r>
              <a:rPr lang="en-US" dirty="0">
                <a:cs typeface="Calibri"/>
              </a:rPr>
              <a:t> om </a:t>
            </a:r>
            <a:r>
              <a:rPr lang="en-US" dirty="0" err="1">
                <a:cs typeface="Calibri"/>
              </a:rPr>
              <a:t>prioriteringene</a:t>
            </a:r>
            <a:r>
              <a:rPr lang="en-US" dirty="0">
                <a:cs typeface="Calibri"/>
              </a:rPr>
              <a:t> er at de </a:t>
            </a:r>
            <a:r>
              <a:rPr lang="en-US" dirty="0" err="1">
                <a:cs typeface="Calibri"/>
              </a:rPr>
              <a:t>aldri</a:t>
            </a:r>
            <a:r>
              <a:rPr lang="en-US" dirty="0">
                <a:cs typeface="Calibri"/>
              </a:rPr>
              <a:t> er </a:t>
            </a:r>
            <a:r>
              <a:rPr lang="en-US" dirty="0" err="1">
                <a:cs typeface="Calibri"/>
              </a:rPr>
              <a:t>enkle</a:t>
            </a:r>
            <a:r>
              <a:rPr lang="en-US" dirty="0">
                <a:cs typeface="Calibri"/>
              </a:rPr>
              <a:t>, </a:t>
            </a:r>
            <a:r>
              <a:rPr lang="en-US" dirty="0" err="1">
                <a:cs typeface="Calibri"/>
              </a:rPr>
              <a:t>og</a:t>
            </a:r>
            <a:r>
              <a:rPr lang="en-US" dirty="0">
                <a:cs typeface="Calibri"/>
              </a:rPr>
              <a:t> det å </a:t>
            </a:r>
            <a:r>
              <a:rPr lang="en-US" dirty="0" err="1">
                <a:cs typeface="Calibri"/>
              </a:rPr>
              <a:t>ikke</a:t>
            </a:r>
            <a:r>
              <a:rPr lang="en-US" dirty="0">
                <a:cs typeface="Calibri"/>
              </a:rPr>
              <a:t> </a:t>
            </a:r>
            <a:r>
              <a:rPr lang="en-US" dirty="0" err="1">
                <a:cs typeface="Calibri"/>
              </a:rPr>
              <a:t>bli</a:t>
            </a:r>
            <a:r>
              <a:rPr lang="en-US" dirty="0">
                <a:cs typeface="Calibri"/>
              </a:rPr>
              <a:t> </a:t>
            </a:r>
            <a:r>
              <a:rPr lang="en-US" dirty="0" err="1">
                <a:cs typeface="Calibri"/>
              </a:rPr>
              <a:t>prioritert</a:t>
            </a:r>
            <a:r>
              <a:rPr lang="en-US" dirty="0">
                <a:cs typeface="Calibri"/>
              </a:rPr>
              <a:t> </a:t>
            </a:r>
            <a:r>
              <a:rPr lang="en-US" dirty="0" err="1">
                <a:cs typeface="Calibri"/>
              </a:rPr>
              <a:t>betyr</a:t>
            </a:r>
            <a:r>
              <a:rPr lang="en-US" dirty="0">
                <a:cs typeface="Calibri"/>
              </a:rPr>
              <a:t> </a:t>
            </a:r>
            <a:r>
              <a:rPr lang="en-US" dirty="0" err="1">
                <a:cs typeface="Calibri"/>
              </a:rPr>
              <a:t>ikke</a:t>
            </a:r>
            <a:r>
              <a:rPr lang="en-US" dirty="0">
                <a:cs typeface="Calibri"/>
              </a:rPr>
              <a:t> at </a:t>
            </a:r>
            <a:r>
              <a:rPr lang="en-US" dirty="0" err="1">
                <a:cs typeface="Calibri"/>
              </a:rPr>
              <a:t>politikerne</a:t>
            </a:r>
            <a:r>
              <a:rPr lang="en-US" dirty="0">
                <a:cs typeface="Calibri"/>
              </a:rPr>
              <a:t> </a:t>
            </a:r>
            <a:r>
              <a:rPr lang="en-US" dirty="0" err="1">
                <a:cs typeface="Calibri"/>
              </a:rPr>
              <a:t>ikke</a:t>
            </a:r>
            <a:r>
              <a:rPr lang="en-US" dirty="0">
                <a:cs typeface="Calibri"/>
              </a:rPr>
              <a:t> </a:t>
            </a:r>
            <a:r>
              <a:rPr lang="en-US" dirty="0" err="1">
                <a:cs typeface="Calibri"/>
              </a:rPr>
              <a:t>støtter</a:t>
            </a:r>
            <a:r>
              <a:rPr lang="en-US" dirty="0">
                <a:cs typeface="Calibri"/>
              </a:rPr>
              <a:t> DIN </a:t>
            </a:r>
            <a:r>
              <a:rPr lang="en-US" dirty="0" err="1">
                <a:cs typeface="Calibri"/>
              </a:rPr>
              <a:t>sak</a:t>
            </a:r>
            <a:r>
              <a:rPr lang="en-US" dirty="0">
                <a:cs typeface="Calibri"/>
              </a:rPr>
              <a:t>, men heller at I </a:t>
            </a:r>
            <a:r>
              <a:rPr lang="en-US" dirty="0" err="1">
                <a:cs typeface="Calibri"/>
              </a:rPr>
              <a:t>kampen</a:t>
            </a:r>
            <a:r>
              <a:rPr lang="en-US" dirty="0">
                <a:cs typeface="Calibri"/>
              </a:rPr>
              <a:t> </a:t>
            </a:r>
            <a:r>
              <a:rPr lang="en-US" dirty="0" err="1">
                <a:cs typeface="Calibri"/>
              </a:rPr>
              <a:t>mellom</a:t>
            </a:r>
            <a:r>
              <a:rPr lang="en-US" dirty="0">
                <a:cs typeface="Calibri"/>
              </a:rPr>
              <a:t> mange </a:t>
            </a:r>
            <a:r>
              <a:rPr lang="en-US" dirty="0" err="1">
                <a:cs typeface="Calibri"/>
              </a:rPr>
              <a:t>gode</a:t>
            </a:r>
            <a:r>
              <a:rPr lang="en-US" dirty="0">
                <a:cs typeface="Calibri"/>
              </a:rPr>
              <a:t> </a:t>
            </a:r>
            <a:r>
              <a:rPr lang="en-US" dirty="0" err="1">
                <a:cs typeface="Calibri"/>
              </a:rPr>
              <a:t>formål</a:t>
            </a:r>
            <a:r>
              <a:rPr lang="en-US" dirty="0">
                <a:cs typeface="Calibri"/>
              </a:rPr>
              <a:t> var det </a:t>
            </a:r>
            <a:r>
              <a:rPr lang="en-US" dirty="0" err="1">
                <a:cs typeface="Calibri"/>
              </a:rPr>
              <a:t>ikke</a:t>
            </a:r>
            <a:r>
              <a:rPr lang="en-US" dirty="0">
                <a:cs typeface="Calibri"/>
              </a:rPr>
              <a:t> </a:t>
            </a:r>
            <a:r>
              <a:rPr lang="en-US" dirty="0" err="1">
                <a:cs typeface="Calibri"/>
              </a:rPr>
              <a:t>nok</a:t>
            </a:r>
            <a:r>
              <a:rPr lang="en-US" dirty="0">
                <a:cs typeface="Calibri"/>
              </a:rPr>
              <a:t> </a:t>
            </a:r>
            <a:r>
              <a:rPr lang="en-US" dirty="0" err="1">
                <a:cs typeface="Calibri"/>
              </a:rPr>
              <a:t>penger</a:t>
            </a:r>
            <a:r>
              <a:rPr lang="en-US" dirty="0">
                <a:cs typeface="Calibri"/>
              </a:rPr>
              <a:t> </a:t>
            </a:r>
            <a:r>
              <a:rPr lang="en-US" dirty="0" err="1">
                <a:cs typeface="Calibri"/>
              </a:rPr>
              <a:t>til</a:t>
            </a:r>
            <a:r>
              <a:rPr lang="en-US" dirty="0">
                <a:cs typeface="Calibri"/>
              </a:rPr>
              <a:t> </a:t>
            </a:r>
            <a:r>
              <a:rPr lang="en-US" dirty="0" err="1">
                <a:cs typeface="Calibri"/>
              </a:rPr>
              <a:t>fordeling</a:t>
            </a:r>
            <a:r>
              <a:rPr lang="en-US" dirty="0">
                <a:cs typeface="Calibri"/>
              </a:rPr>
              <a:t> </a:t>
            </a:r>
            <a:r>
              <a:rPr lang="en-US" dirty="0" err="1">
                <a:cs typeface="Calibri"/>
              </a:rPr>
              <a:t>til</a:t>
            </a:r>
            <a:r>
              <a:rPr lang="en-US" dirty="0">
                <a:cs typeface="Calibri"/>
              </a:rPr>
              <a:t> at din </a:t>
            </a:r>
            <a:r>
              <a:rPr lang="en-US" dirty="0" err="1">
                <a:cs typeface="Calibri"/>
              </a:rPr>
              <a:t>sak</a:t>
            </a:r>
            <a:r>
              <a:rPr lang="en-US" dirty="0">
                <a:cs typeface="Calibri"/>
              </a:rPr>
              <a:t> </a:t>
            </a:r>
            <a:r>
              <a:rPr lang="en-US" dirty="0" err="1">
                <a:cs typeface="Calibri"/>
              </a:rPr>
              <a:t>ble</a:t>
            </a:r>
            <a:r>
              <a:rPr lang="en-US" dirty="0">
                <a:cs typeface="Calibri"/>
              </a:rPr>
              <a:t> </a:t>
            </a:r>
            <a:r>
              <a:rPr lang="en-US" dirty="0" err="1">
                <a:cs typeface="Calibri"/>
              </a:rPr>
              <a:t>prioritert</a:t>
            </a:r>
            <a:r>
              <a:rPr lang="en-US" dirty="0">
                <a:cs typeface="Calibri"/>
              </a:rPr>
              <a:t>. Og </a:t>
            </a:r>
            <a:r>
              <a:rPr lang="en-US" dirty="0" err="1">
                <a:cs typeface="Calibri"/>
              </a:rPr>
              <a:t>ikke</a:t>
            </a:r>
            <a:r>
              <a:rPr lang="en-US" dirty="0">
                <a:cs typeface="Calibri"/>
              </a:rPr>
              <a:t> </a:t>
            </a:r>
            <a:r>
              <a:rPr lang="en-US" dirty="0" err="1">
                <a:cs typeface="Calibri"/>
              </a:rPr>
              <a:t>minst</a:t>
            </a:r>
            <a:r>
              <a:rPr lang="en-US" dirty="0">
                <a:cs typeface="Calibri"/>
              </a:rPr>
              <a:t>: Ingen </a:t>
            </a:r>
            <a:r>
              <a:rPr lang="en-US" dirty="0" err="1">
                <a:cs typeface="Calibri"/>
              </a:rPr>
              <a:t>politikere</a:t>
            </a:r>
            <a:r>
              <a:rPr lang="en-US" dirty="0">
                <a:cs typeface="Calibri"/>
              </a:rPr>
              <a:t> er I </a:t>
            </a:r>
            <a:r>
              <a:rPr lang="en-US" dirty="0" err="1">
                <a:cs typeface="Calibri"/>
              </a:rPr>
              <a:t>utgangspunktet</a:t>
            </a:r>
            <a:r>
              <a:rPr lang="en-US" dirty="0">
                <a:cs typeface="Calibri"/>
              </a:rPr>
              <a:t> </a:t>
            </a:r>
            <a:r>
              <a:rPr lang="en-US" dirty="0" err="1">
                <a:cs typeface="Calibri"/>
              </a:rPr>
              <a:t>imot</a:t>
            </a:r>
            <a:r>
              <a:rPr lang="en-US" dirty="0">
                <a:cs typeface="Calibri"/>
              </a:rPr>
              <a:t> at </a:t>
            </a:r>
            <a:r>
              <a:rPr lang="en-US" dirty="0" err="1">
                <a:cs typeface="Calibri"/>
              </a:rPr>
              <a:t>hvert</a:t>
            </a:r>
            <a:r>
              <a:rPr lang="en-US" dirty="0">
                <a:cs typeface="Calibri"/>
              </a:rPr>
              <a:t> </a:t>
            </a:r>
            <a:r>
              <a:rPr lang="en-US" dirty="0" err="1">
                <a:cs typeface="Calibri"/>
              </a:rPr>
              <a:t>enkelt</a:t>
            </a:r>
            <a:r>
              <a:rPr lang="en-US" dirty="0">
                <a:cs typeface="Calibri"/>
              </a:rPr>
              <a:t> </a:t>
            </a:r>
            <a:r>
              <a:rPr lang="en-US" dirty="0" err="1">
                <a:cs typeface="Calibri"/>
              </a:rPr>
              <a:t>formål</a:t>
            </a:r>
            <a:r>
              <a:rPr lang="en-US" dirty="0">
                <a:cs typeface="Calibri"/>
              </a:rPr>
              <a:t> </a:t>
            </a:r>
            <a:r>
              <a:rPr lang="en-US" dirty="0" err="1">
                <a:cs typeface="Calibri"/>
              </a:rPr>
              <a:t>skal</a:t>
            </a:r>
            <a:r>
              <a:rPr lang="en-US" dirty="0">
                <a:cs typeface="Calibri"/>
              </a:rPr>
              <a:t> </a:t>
            </a:r>
            <a:r>
              <a:rPr lang="en-US" dirty="0" err="1">
                <a:cs typeface="Calibri"/>
              </a:rPr>
              <a:t>få</a:t>
            </a:r>
            <a:r>
              <a:rPr lang="en-US" dirty="0">
                <a:cs typeface="Calibri"/>
              </a:rPr>
              <a:t> </a:t>
            </a:r>
            <a:r>
              <a:rPr lang="en-US" dirty="0" err="1">
                <a:cs typeface="Calibri"/>
              </a:rPr>
              <a:t>mer</a:t>
            </a:r>
            <a:r>
              <a:rPr lang="en-US" dirty="0">
                <a:cs typeface="Calibri"/>
              </a:rPr>
              <a:t> </a:t>
            </a:r>
            <a:r>
              <a:rPr lang="en-US" dirty="0" err="1">
                <a:cs typeface="Calibri"/>
              </a:rPr>
              <a:t>penger</a:t>
            </a:r>
            <a:r>
              <a:rPr lang="en-US" dirty="0">
                <a:cs typeface="Calibri"/>
              </a:rPr>
              <a:t>, </a:t>
            </a:r>
            <a:r>
              <a:rPr lang="nb-NO" noProof="1">
                <a:cs typeface="Calibri"/>
              </a:rPr>
              <a:t>men</a:t>
            </a:r>
            <a:r>
              <a:rPr lang="en-US" dirty="0">
                <a:cs typeface="Calibri"/>
              </a:rPr>
              <a:t> </a:t>
            </a:r>
            <a:r>
              <a:rPr lang="en-US" dirty="0" err="1">
                <a:cs typeface="Calibri"/>
              </a:rPr>
              <a:t>ingen</a:t>
            </a:r>
            <a:r>
              <a:rPr lang="en-US" dirty="0">
                <a:cs typeface="Calibri"/>
              </a:rPr>
              <a:t> </a:t>
            </a:r>
            <a:r>
              <a:rPr lang="en-US" dirty="0" err="1">
                <a:cs typeface="Calibri"/>
              </a:rPr>
              <a:t>vil</a:t>
            </a:r>
            <a:r>
              <a:rPr lang="en-US" dirty="0">
                <a:cs typeface="Calibri"/>
              </a:rPr>
              <a:t> </a:t>
            </a:r>
            <a:r>
              <a:rPr lang="en-US" dirty="0" err="1">
                <a:cs typeface="Calibri"/>
              </a:rPr>
              <a:t>kutte</a:t>
            </a:r>
            <a:r>
              <a:rPr lang="en-US" dirty="0">
                <a:cs typeface="Calibri"/>
              </a:rPr>
              <a:t> I de </a:t>
            </a:r>
            <a:r>
              <a:rPr lang="en-US" dirty="0" err="1">
                <a:cs typeface="Calibri"/>
              </a:rPr>
              <a:t>andre</a:t>
            </a:r>
            <a:r>
              <a:rPr lang="en-US" dirty="0">
                <a:cs typeface="Calibri"/>
              </a:rPr>
              <a:t> </a:t>
            </a:r>
            <a:r>
              <a:rPr lang="en-US" dirty="0" err="1">
                <a:cs typeface="Calibri"/>
              </a:rPr>
              <a:t>sakene</a:t>
            </a:r>
            <a:r>
              <a:rPr lang="en-US" dirty="0">
                <a:cs typeface="Calibri"/>
              </a:rPr>
              <a:t>. </a:t>
            </a:r>
          </a:p>
        </p:txBody>
      </p:sp>
      <p:sp>
        <p:nvSpPr>
          <p:cNvPr id="4" name="Plassholder for lysbildenummer 3"/>
          <p:cNvSpPr>
            <a:spLocks noGrp="1"/>
          </p:cNvSpPr>
          <p:nvPr>
            <p:ph type="sldNum" sz="quarter" idx="5"/>
          </p:nvPr>
        </p:nvSpPr>
        <p:spPr/>
        <p:txBody>
          <a:bodyPr/>
          <a:lstStyle/>
          <a:p>
            <a:fld id="{0D9F80B4-B01D-4A70-9B4B-5960511E0486}" type="slidenum">
              <a:t>6</a:t>
            </a:fld>
            <a:endParaRPr lang="nb-NO"/>
          </a:p>
        </p:txBody>
      </p:sp>
    </p:spTree>
    <p:extLst>
      <p:ext uri="{BB962C8B-B14F-4D97-AF65-F5344CB8AC3E}">
        <p14:creationId xmlns:p14="http://schemas.microsoft.com/office/powerpoint/2010/main" val="147781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EST TID: 5 min</a:t>
            </a:r>
          </a:p>
          <a:p>
            <a:endParaRPr lang="en-US" dirty="0">
              <a:cs typeface="Calibri"/>
            </a:endParaRPr>
          </a:p>
          <a:p>
            <a:r>
              <a:rPr lang="en-US" dirty="0" err="1">
                <a:cs typeface="Calibri"/>
              </a:rPr>
              <a:t>Åpent</a:t>
            </a:r>
            <a:r>
              <a:rPr lang="en-US" dirty="0">
                <a:cs typeface="Calibri"/>
              </a:rPr>
              <a:t> </a:t>
            </a:r>
            <a:r>
              <a:rPr lang="en-US" dirty="0" err="1">
                <a:cs typeface="Calibri"/>
              </a:rPr>
              <a:t>spm</a:t>
            </a:r>
            <a:r>
              <a:rPr lang="en-US" dirty="0">
                <a:cs typeface="Calibri"/>
              </a:rPr>
              <a:t>. </a:t>
            </a:r>
            <a:r>
              <a:rPr lang="en-US" dirty="0" err="1">
                <a:cs typeface="Calibri"/>
              </a:rPr>
              <a:t>Få</a:t>
            </a:r>
            <a:r>
              <a:rPr lang="en-US" dirty="0">
                <a:cs typeface="Calibri"/>
              </a:rPr>
              <a:t> </a:t>
            </a:r>
            <a:r>
              <a:rPr lang="en-US" dirty="0" err="1">
                <a:cs typeface="Calibri"/>
              </a:rPr>
              <a:t>engasjert</a:t>
            </a:r>
            <a:r>
              <a:rPr lang="en-US" dirty="0">
                <a:cs typeface="Calibri"/>
              </a:rPr>
              <a:t> </a:t>
            </a:r>
            <a:r>
              <a:rPr lang="en-US" dirty="0" err="1">
                <a:cs typeface="Calibri"/>
              </a:rPr>
              <a:t>tilhørerne</a:t>
            </a:r>
            <a:r>
              <a:rPr lang="en-US" dirty="0">
                <a:cs typeface="Calibri"/>
              </a:rPr>
              <a:t>. </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cs typeface="Calibri"/>
              </a:rPr>
              <a:t>Når</a:t>
            </a:r>
            <a:r>
              <a:rPr lang="en-US" dirty="0">
                <a:cs typeface="Calibri"/>
              </a:rPr>
              <a:t> vi </a:t>
            </a:r>
            <a:r>
              <a:rPr lang="en-US" dirty="0" err="1">
                <a:cs typeface="Calibri"/>
              </a:rPr>
              <a:t>tenker</a:t>
            </a:r>
            <a:r>
              <a:rPr lang="en-US" dirty="0">
                <a:cs typeface="Calibri"/>
              </a:rPr>
              <a:t> </a:t>
            </a:r>
            <a:r>
              <a:rPr lang="en-US" dirty="0" err="1">
                <a:cs typeface="Calibri"/>
              </a:rPr>
              <a:t>på</a:t>
            </a:r>
            <a:r>
              <a:rPr lang="en-US" dirty="0">
                <a:cs typeface="Calibri"/>
              </a:rPr>
              <a:t> </a:t>
            </a:r>
            <a:r>
              <a:rPr lang="en-US" dirty="0" err="1">
                <a:cs typeface="Calibri"/>
              </a:rPr>
              <a:t>politikere</a:t>
            </a:r>
            <a:r>
              <a:rPr lang="en-US" dirty="0">
                <a:cs typeface="Calibri"/>
              </a:rPr>
              <a:t> </a:t>
            </a:r>
            <a:r>
              <a:rPr lang="en-US" dirty="0" err="1">
                <a:cs typeface="Calibri"/>
              </a:rPr>
              <a:t>tenker</a:t>
            </a:r>
            <a:r>
              <a:rPr lang="en-US" dirty="0">
                <a:cs typeface="Calibri"/>
              </a:rPr>
              <a:t> vi </a:t>
            </a:r>
            <a:r>
              <a:rPr lang="en-US" dirty="0" err="1">
                <a:cs typeface="Calibri"/>
              </a:rPr>
              <a:t>nesten</a:t>
            </a:r>
            <a:r>
              <a:rPr lang="en-US" dirty="0">
                <a:cs typeface="Calibri"/>
              </a:rPr>
              <a:t> </a:t>
            </a:r>
            <a:r>
              <a:rPr lang="en-US" dirty="0" err="1">
                <a:cs typeface="Calibri"/>
              </a:rPr>
              <a:t>umiddelbart</a:t>
            </a:r>
            <a:r>
              <a:rPr lang="en-US" dirty="0">
                <a:cs typeface="Calibri"/>
              </a:rPr>
              <a:t> </a:t>
            </a:r>
            <a:r>
              <a:rPr lang="en-US" dirty="0" err="1">
                <a:cs typeface="Calibri"/>
              </a:rPr>
              <a:t>på</a:t>
            </a:r>
            <a:r>
              <a:rPr lang="en-US" dirty="0">
                <a:cs typeface="Calibri"/>
              </a:rPr>
              <a:t> </a:t>
            </a:r>
            <a:r>
              <a:rPr lang="en-US" dirty="0" err="1">
                <a:cs typeface="Calibri"/>
              </a:rPr>
              <a:t>våre</a:t>
            </a:r>
            <a:r>
              <a:rPr lang="en-US" dirty="0">
                <a:cs typeface="Calibri"/>
              </a:rPr>
              <a:t> </a:t>
            </a:r>
            <a:r>
              <a:rPr lang="en-US" dirty="0" err="1">
                <a:cs typeface="Calibri"/>
              </a:rPr>
              <a:t>nasjonale</a:t>
            </a:r>
            <a:r>
              <a:rPr lang="en-US" dirty="0">
                <a:cs typeface="Calibri"/>
              </a:rPr>
              <a:t> </a:t>
            </a:r>
            <a:r>
              <a:rPr lang="en-US" dirty="0" err="1">
                <a:cs typeface="Calibri"/>
              </a:rPr>
              <a:t>politikere</a:t>
            </a:r>
            <a:r>
              <a:rPr lang="en-US" dirty="0">
                <a:cs typeface="Calibri"/>
              </a:rPr>
              <a:t> </a:t>
            </a:r>
            <a:r>
              <a:rPr lang="en-US" dirty="0" err="1">
                <a:cs typeface="Calibri"/>
              </a:rPr>
              <a:t>som</a:t>
            </a:r>
            <a:r>
              <a:rPr lang="en-US" dirty="0">
                <a:cs typeface="Calibri"/>
              </a:rPr>
              <a:t> er </a:t>
            </a:r>
            <a:r>
              <a:rPr lang="en-US" dirty="0" err="1">
                <a:cs typeface="Calibri"/>
              </a:rPr>
              <a:t>veldig</a:t>
            </a:r>
            <a:r>
              <a:rPr lang="en-US" dirty="0">
                <a:cs typeface="Calibri"/>
              </a:rPr>
              <a:t> </a:t>
            </a:r>
            <a:r>
              <a:rPr lang="en-US" dirty="0" err="1">
                <a:cs typeface="Calibri"/>
              </a:rPr>
              <a:t>synlige</a:t>
            </a:r>
            <a:r>
              <a:rPr lang="en-US" dirty="0">
                <a:cs typeface="Calibri"/>
              </a:rPr>
              <a:t>. Vi </a:t>
            </a:r>
            <a:r>
              <a:rPr lang="en-US" dirty="0" err="1">
                <a:cs typeface="Calibri"/>
              </a:rPr>
              <a:t>tenker</a:t>
            </a:r>
            <a:r>
              <a:rPr lang="en-US" dirty="0">
                <a:cs typeface="Calibri"/>
              </a:rPr>
              <a:t> </a:t>
            </a:r>
            <a:r>
              <a:rPr lang="en-US" dirty="0" err="1">
                <a:cs typeface="Calibri"/>
              </a:rPr>
              <a:t>på</a:t>
            </a:r>
            <a:r>
              <a:rPr lang="en-US" dirty="0">
                <a:cs typeface="Calibri"/>
              </a:rPr>
              <a:t> de </a:t>
            </a:r>
            <a:r>
              <a:rPr lang="en-US" dirty="0" err="1">
                <a:cs typeface="Calibri"/>
              </a:rPr>
              <a:t>som</a:t>
            </a:r>
            <a:r>
              <a:rPr lang="en-US" dirty="0">
                <a:cs typeface="Calibri"/>
              </a:rPr>
              <a:t> sitter </a:t>
            </a:r>
            <a:r>
              <a:rPr lang="en-US" dirty="0" err="1">
                <a:cs typeface="Calibri"/>
              </a:rPr>
              <a:t>på</a:t>
            </a:r>
            <a:r>
              <a:rPr lang="en-US" dirty="0">
                <a:cs typeface="Calibri"/>
              </a:rPr>
              <a:t> </a:t>
            </a:r>
            <a:r>
              <a:rPr lang="en-US" dirty="0" err="1">
                <a:cs typeface="Calibri"/>
              </a:rPr>
              <a:t>Stortinget</a:t>
            </a:r>
            <a:r>
              <a:rPr lang="en-US" dirty="0">
                <a:cs typeface="Calibri"/>
              </a:rPr>
              <a:t> </a:t>
            </a:r>
            <a:r>
              <a:rPr lang="en-US" dirty="0" err="1">
                <a:cs typeface="Calibri"/>
              </a:rPr>
              <a:t>og</a:t>
            </a:r>
            <a:r>
              <a:rPr lang="en-US" dirty="0">
                <a:cs typeface="Calibri"/>
              </a:rPr>
              <a:t> I </a:t>
            </a:r>
            <a:r>
              <a:rPr lang="en-US" dirty="0" err="1">
                <a:cs typeface="Calibri"/>
              </a:rPr>
              <a:t>regjeringen</a:t>
            </a:r>
            <a:r>
              <a:rPr lang="en-US" dirty="0">
                <a:cs typeface="Calibri"/>
              </a:rPr>
              <a:t>. Dette </a:t>
            </a:r>
            <a:r>
              <a:rPr lang="en-US" dirty="0" err="1">
                <a:cs typeface="Calibri"/>
              </a:rPr>
              <a:t>utgjør</a:t>
            </a:r>
            <a:r>
              <a:rPr lang="en-US" dirty="0">
                <a:cs typeface="Calibri"/>
              </a:rPr>
              <a:t> </a:t>
            </a:r>
            <a:r>
              <a:rPr lang="en-US" dirty="0" err="1">
                <a:cs typeface="Calibri"/>
              </a:rPr>
              <a:t>kun</a:t>
            </a:r>
            <a:r>
              <a:rPr lang="en-US" dirty="0">
                <a:cs typeface="Calibri"/>
              </a:rPr>
              <a:t> </a:t>
            </a:r>
            <a:r>
              <a:rPr lang="en-US" dirty="0" err="1">
                <a:cs typeface="Calibri"/>
              </a:rPr>
              <a:t>maks</a:t>
            </a:r>
            <a:r>
              <a:rPr lang="en-US" dirty="0">
                <a:cs typeface="Calibri"/>
              </a:rPr>
              <a:t> 250 av </a:t>
            </a:r>
            <a:r>
              <a:rPr lang="en-US" dirty="0" err="1">
                <a:cs typeface="Calibri"/>
              </a:rPr>
              <a:t>politikerne</a:t>
            </a:r>
            <a:r>
              <a:rPr lang="en-US" dirty="0">
                <a:cs typeface="Calibri"/>
              </a:rPr>
              <a:t> her I </a:t>
            </a:r>
            <a:r>
              <a:rPr lang="en-US" dirty="0" err="1">
                <a:cs typeface="Calibri"/>
              </a:rPr>
              <a:t>landet</a:t>
            </a:r>
            <a:r>
              <a:rPr lang="en-US" dirty="0">
                <a:cs typeface="Calibri"/>
              </a:rPr>
              <a:t> (</a:t>
            </a:r>
            <a:r>
              <a:rPr lang="en-US" dirty="0" err="1">
                <a:cs typeface="Calibri"/>
              </a:rPr>
              <a:t>hvis</a:t>
            </a:r>
            <a:r>
              <a:rPr lang="en-US" dirty="0">
                <a:cs typeface="Calibri"/>
              </a:rPr>
              <a:t> vi </a:t>
            </a:r>
            <a:r>
              <a:rPr lang="en-US" dirty="0" err="1">
                <a:cs typeface="Calibri"/>
              </a:rPr>
              <a:t>inkluderer</a:t>
            </a:r>
            <a:r>
              <a:rPr lang="en-US" dirty="0">
                <a:cs typeface="Calibri"/>
              </a:rPr>
              <a:t> </a:t>
            </a:r>
            <a:r>
              <a:rPr lang="en-US" dirty="0" err="1">
                <a:cs typeface="Calibri"/>
              </a:rPr>
              <a:t>statssekretærer</a:t>
            </a:r>
            <a:r>
              <a:rPr lang="en-US" dirty="0">
                <a:cs typeface="Calibri"/>
              </a:rPr>
              <a:t> </a:t>
            </a:r>
            <a:r>
              <a:rPr lang="en-US" dirty="0" err="1">
                <a:cs typeface="Calibri"/>
              </a:rPr>
              <a:t>og</a:t>
            </a:r>
            <a:r>
              <a:rPr lang="en-US" dirty="0">
                <a:cs typeface="Calibri"/>
              </a:rPr>
              <a:t> </a:t>
            </a:r>
            <a:r>
              <a:rPr lang="en-US" dirty="0" err="1">
                <a:cs typeface="Calibri"/>
              </a:rPr>
              <a:t>politiske</a:t>
            </a:r>
            <a:r>
              <a:rPr lang="en-US" dirty="0">
                <a:cs typeface="Calibri"/>
              </a:rPr>
              <a:t> </a:t>
            </a:r>
            <a:r>
              <a:rPr lang="en-US" dirty="0" err="1">
                <a:cs typeface="Calibri"/>
              </a:rPr>
              <a:t>rådgivere</a:t>
            </a:r>
            <a:r>
              <a:rPr lang="en-US" dirty="0">
                <a:cs typeface="Calibri"/>
              </a:rPr>
              <a:t> I </a:t>
            </a:r>
            <a:r>
              <a:rPr lang="en-US" dirty="0" err="1">
                <a:cs typeface="Calibri"/>
              </a:rPr>
              <a:t>regjeringen</a:t>
            </a:r>
            <a:r>
              <a:rPr lang="en-US" dirty="0">
                <a:cs typeface="Calibri"/>
              </a:rPr>
              <a:t>).</a:t>
            </a:r>
          </a:p>
          <a:p>
            <a:endParaRPr lang="en-US" dirty="0">
              <a:cs typeface="Calibri"/>
            </a:endParaRPr>
          </a:p>
        </p:txBody>
      </p:sp>
      <p:sp>
        <p:nvSpPr>
          <p:cNvPr id="4" name="Plassholder for lysbildenummer 3"/>
          <p:cNvSpPr>
            <a:spLocks noGrp="1"/>
          </p:cNvSpPr>
          <p:nvPr>
            <p:ph type="sldNum" sz="quarter" idx="5"/>
          </p:nvPr>
        </p:nvSpPr>
        <p:spPr/>
        <p:txBody>
          <a:bodyPr/>
          <a:lstStyle/>
          <a:p>
            <a:fld id="{0D9F80B4-B01D-4A70-9B4B-5960511E0486}" type="slidenum">
              <a:t>7</a:t>
            </a:fld>
            <a:endParaRPr lang="nb-NO"/>
          </a:p>
        </p:txBody>
      </p:sp>
    </p:spTree>
    <p:extLst>
      <p:ext uri="{BB962C8B-B14F-4D97-AF65-F5344CB8AC3E}">
        <p14:creationId xmlns:p14="http://schemas.microsoft.com/office/powerpoint/2010/main" val="4135033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EST TID: 5 min </a:t>
            </a:r>
          </a:p>
          <a:p>
            <a:endParaRPr lang="en-US" dirty="0">
              <a:cs typeface="Calibri"/>
            </a:endParaRPr>
          </a:p>
          <a:p>
            <a:r>
              <a:rPr lang="en-US" dirty="0">
                <a:cs typeface="Calibri"/>
              </a:rPr>
              <a:t>Men </a:t>
            </a:r>
            <a:r>
              <a:rPr lang="en-US" dirty="0" err="1">
                <a:cs typeface="Calibri"/>
              </a:rPr>
              <a:t>langt</a:t>
            </a:r>
            <a:r>
              <a:rPr lang="en-US" dirty="0">
                <a:cs typeface="Calibri"/>
              </a:rPr>
              <a:t> de </a:t>
            </a:r>
            <a:r>
              <a:rPr lang="en-US" dirty="0" err="1">
                <a:cs typeface="Calibri"/>
              </a:rPr>
              <a:t>fleste</a:t>
            </a:r>
            <a:r>
              <a:rPr lang="en-US" dirty="0">
                <a:cs typeface="Calibri"/>
              </a:rPr>
              <a:t>, </a:t>
            </a:r>
            <a:r>
              <a:rPr lang="en-US" dirty="0" err="1">
                <a:cs typeface="Calibri"/>
              </a:rPr>
              <a:t>faktisk</a:t>
            </a:r>
            <a:r>
              <a:rPr lang="en-US" dirty="0">
                <a:cs typeface="Calibri"/>
              </a:rPr>
              <a:t> over 9000 av </a:t>
            </a:r>
            <a:r>
              <a:rPr lang="en-US" dirty="0" err="1">
                <a:cs typeface="Calibri"/>
              </a:rPr>
              <a:t>politikerne</a:t>
            </a:r>
            <a:r>
              <a:rPr lang="en-US" dirty="0">
                <a:cs typeface="Calibri"/>
              </a:rPr>
              <a:t> </a:t>
            </a:r>
            <a:r>
              <a:rPr lang="en-US" dirty="0" err="1">
                <a:cs typeface="Calibri"/>
              </a:rPr>
              <a:t>våre</a:t>
            </a:r>
            <a:r>
              <a:rPr lang="en-US" dirty="0">
                <a:cs typeface="Calibri"/>
              </a:rPr>
              <a:t> sitter I </a:t>
            </a:r>
            <a:r>
              <a:rPr lang="en-US" dirty="0" err="1">
                <a:cs typeface="Calibri"/>
              </a:rPr>
              <a:t>kommunestyrer</a:t>
            </a:r>
            <a:r>
              <a:rPr lang="en-US" dirty="0">
                <a:cs typeface="Calibri"/>
              </a:rPr>
              <a:t> I alle </a:t>
            </a:r>
            <a:r>
              <a:rPr lang="en-US" dirty="0" err="1">
                <a:cs typeface="Calibri"/>
              </a:rPr>
              <a:t>landets</a:t>
            </a:r>
            <a:r>
              <a:rPr lang="en-US" dirty="0">
                <a:cs typeface="Calibri"/>
              </a:rPr>
              <a:t> </a:t>
            </a:r>
            <a:r>
              <a:rPr lang="en-US" dirty="0" err="1">
                <a:cs typeface="Calibri"/>
              </a:rPr>
              <a:t>kommuner</a:t>
            </a:r>
            <a:r>
              <a:rPr lang="en-US" dirty="0">
                <a:cs typeface="Calibri"/>
              </a:rPr>
              <a:t>. I </a:t>
            </a:r>
            <a:r>
              <a:rPr lang="en-US" dirty="0" err="1">
                <a:cs typeface="Calibri"/>
              </a:rPr>
              <a:t>tillegg</a:t>
            </a:r>
            <a:r>
              <a:rPr lang="en-US" dirty="0">
                <a:cs typeface="Calibri"/>
              </a:rPr>
              <a:t> </a:t>
            </a:r>
            <a:r>
              <a:rPr lang="en-US" dirty="0" err="1">
                <a:cs typeface="Calibri"/>
              </a:rPr>
              <a:t>kommer</a:t>
            </a:r>
            <a:r>
              <a:rPr lang="en-US" dirty="0">
                <a:cs typeface="Calibri"/>
              </a:rPr>
              <a:t> </a:t>
            </a:r>
            <a:r>
              <a:rPr lang="en-US" dirty="0" err="1">
                <a:cs typeface="Calibri"/>
              </a:rPr>
              <a:t>fylkestingspolitikerne</a:t>
            </a:r>
            <a:r>
              <a:rPr lang="en-US" dirty="0">
                <a:cs typeface="Calibri"/>
              </a:rPr>
              <a:t>. </a:t>
            </a:r>
            <a:r>
              <a:rPr lang="en-US" dirty="0" err="1">
                <a:cs typeface="Calibri"/>
              </a:rPr>
              <a:t>Så</a:t>
            </a:r>
            <a:r>
              <a:rPr lang="en-US" dirty="0">
                <a:cs typeface="Calibri"/>
              </a:rPr>
              <a:t> de </a:t>
            </a:r>
            <a:r>
              <a:rPr lang="en-US" dirty="0" err="1">
                <a:cs typeface="Calibri"/>
              </a:rPr>
              <a:t>som</a:t>
            </a:r>
            <a:r>
              <a:rPr lang="en-US" dirty="0">
                <a:cs typeface="Calibri"/>
              </a:rPr>
              <a:t> sitter </a:t>
            </a:r>
            <a:r>
              <a:rPr lang="en-US" dirty="0" err="1">
                <a:cs typeface="Calibri"/>
              </a:rPr>
              <a:t>på</a:t>
            </a:r>
            <a:r>
              <a:rPr lang="en-US" dirty="0">
                <a:cs typeface="Calibri"/>
              </a:rPr>
              <a:t> </a:t>
            </a:r>
            <a:r>
              <a:rPr lang="en-US" dirty="0" err="1">
                <a:cs typeface="Calibri"/>
              </a:rPr>
              <a:t>stortinget</a:t>
            </a:r>
            <a:r>
              <a:rPr lang="en-US" dirty="0">
                <a:cs typeface="Calibri"/>
              </a:rPr>
              <a:t> </a:t>
            </a:r>
            <a:r>
              <a:rPr lang="en-US" dirty="0" err="1">
                <a:cs typeface="Calibri"/>
              </a:rPr>
              <a:t>utgjør</a:t>
            </a:r>
            <a:r>
              <a:rPr lang="en-US" dirty="0">
                <a:cs typeface="Calibri"/>
              </a:rPr>
              <a:t> </a:t>
            </a:r>
            <a:r>
              <a:rPr lang="en-US" dirty="0" err="1">
                <a:cs typeface="Calibri"/>
              </a:rPr>
              <a:t>kun</a:t>
            </a:r>
            <a:r>
              <a:rPr lang="en-US" dirty="0">
                <a:cs typeface="Calibri"/>
              </a:rPr>
              <a:t> </a:t>
            </a:r>
            <a:r>
              <a:rPr lang="en-US" dirty="0" err="1">
                <a:cs typeface="Calibri"/>
              </a:rPr>
              <a:t>en</a:t>
            </a:r>
            <a:r>
              <a:rPr lang="en-US" dirty="0">
                <a:cs typeface="Calibri"/>
              </a:rPr>
              <a:t> </a:t>
            </a:r>
            <a:r>
              <a:rPr lang="en-US" dirty="0" err="1">
                <a:cs typeface="Calibri"/>
              </a:rPr>
              <a:t>veldig</a:t>
            </a:r>
            <a:r>
              <a:rPr lang="en-US" dirty="0">
                <a:cs typeface="Calibri"/>
              </a:rPr>
              <a:t> </a:t>
            </a:r>
            <a:r>
              <a:rPr lang="en-US" dirty="0" err="1">
                <a:cs typeface="Calibri"/>
              </a:rPr>
              <a:t>liten</a:t>
            </a:r>
            <a:r>
              <a:rPr lang="en-US" dirty="0">
                <a:cs typeface="Calibri"/>
              </a:rPr>
              <a:t> </a:t>
            </a:r>
            <a:r>
              <a:rPr lang="en-US" dirty="0" err="1">
                <a:cs typeface="Calibri"/>
              </a:rPr>
              <a:t>andel</a:t>
            </a:r>
            <a:r>
              <a:rPr lang="en-US" dirty="0">
                <a:cs typeface="Calibri"/>
              </a:rPr>
              <a:t> av alle </a:t>
            </a:r>
            <a:r>
              <a:rPr lang="en-US" dirty="0" err="1">
                <a:cs typeface="Calibri"/>
              </a:rPr>
              <a:t>politikerne</a:t>
            </a:r>
            <a:r>
              <a:rPr lang="en-US" dirty="0">
                <a:cs typeface="Calibri"/>
              </a:rPr>
              <a:t> vi </a:t>
            </a:r>
            <a:r>
              <a:rPr lang="en-US" dirty="0" err="1">
                <a:cs typeface="Calibri"/>
              </a:rPr>
              <a:t>har</a:t>
            </a:r>
            <a:r>
              <a:rPr lang="en-US" dirty="0">
                <a:cs typeface="Calibri"/>
              </a:rPr>
              <a:t> I </a:t>
            </a:r>
            <a:r>
              <a:rPr lang="en-US" dirty="0" err="1">
                <a:cs typeface="Calibri"/>
              </a:rPr>
              <a:t>landet</a:t>
            </a:r>
            <a:r>
              <a:rPr lang="en-US" dirty="0">
                <a:cs typeface="Calibri"/>
              </a:rPr>
              <a:t> her. </a:t>
            </a:r>
          </a:p>
          <a:p>
            <a:endParaRPr lang="en-US" dirty="0">
              <a:cs typeface="Calibri"/>
            </a:endParaRPr>
          </a:p>
          <a:p>
            <a:r>
              <a:rPr lang="en-US" dirty="0">
                <a:cs typeface="Calibri"/>
              </a:rPr>
              <a:t>Og </a:t>
            </a:r>
            <a:r>
              <a:rPr lang="en-US" dirty="0" err="1">
                <a:cs typeface="Calibri"/>
              </a:rPr>
              <a:t>hvem</a:t>
            </a:r>
            <a:r>
              <a:rPr lang="en-US" dirty="0">
                <a:cs typeface="Calibri"/>
              </a:rPr>
              <a:t> er de </a:t>
            </a:r>
            <a:r>
              <a:rPr lang="en-US" dirty="0" err="1">
                <a:cs typeface="Calibri"/>
              </a:rPr>
              <a:t>som</a:t>
            </a:r>
            <a:r>
              <a:rPr lang="en-US" dirty="0">
                <a:cs typeface="Calibri"/>
              </a:rPr>
              <a:t> sitter I </a:t>
            </a:r>
            <a:r>
              <a:rPr lang="en-US" dirty="0" err="1">
                <a:cs typeface="Calibri"/>
              </a:rPr>
              <a:t>kommunestyrer</a:t>
            </a:r>
            <a:r>
              <a:rPr lang="en-US" dirty="0">
                <a:cs typeface="Calibri"/>
              </a:rPr>
              <a:t> </a:t>
            </a:r>
            <a:r>
              <a:rPr lang="en-US" dirty="0" err="1">
                <a:cs typeface="Calibri"/>
              </a:rPr>
              <a:t>og</a:t>
            </a:r>
            <a:r>
              <a:rPr lang="en-US" dirty="0">
                <a:cs typeface="Calibri"/>
              </a:rPr>
              <a:t> </a:t>
            </a:r>
            <a:r>
              <a:rPr lang="en-US" dirty="0" err="1">
                <a:cs typeface="Calibri"/>
              </a:rPr>
              <a:t>fylkesstyrer</a:t>
            </a:r>
            <a:r>
              <a:rPr lang="en-US" dirty="0">
                <a:cs typeface="Calibri"/>
              </a:rPr>
              <a:t> </a:t>
            </a:r>
            <a:r>
              <a:rPr lang="en-US" dirty="0" err="1">
                <a:cs typeface="Calibri"/>
              </a:rPr>
              <a:t>rundt</a:t>
            </a:r>
            <a:r>
              <a:rPr lang="en-US" dirty="0">
                <a:cs typeface="Calibri"/>
              </a:rPr>
              <a:t> om </a:t>
            </a:r>
            <a:r>
              <a:rPr lang="en-US" dirty="0" err="1">
                <a:cs typeface="Calibri"/>
              </a:rPr>
              <a:t>kring</a:t>
            </a:r>
            <a:r>
              <a:rPr lang="en-US" dirty="0">
                <a:cs typeface="Calibri"/>
              </a:rPr>
              <a:t> I hele </a:t>
            </a:r>
            <a:r>
              <a:rPr lang="en-US" dirty="0" err="1">
                <a:cs typeface="Calibri"/>
              </a:rPr>
              <a:t>landet</a:t>
            </a:r>
            <a:r>
              <a:rPr lang="en-US" dirty="0">
                <a:cs typeface="Calibri"/>
              </a:rPr>
              <a:t>?</a:t>
            </a:r>
          </a:p>
          <a:p>
            <a:r>
              <a:rPr lang="nb-NO" dirty="0"/>
              <a:t>Det er deg og meg. Det er hvem som helst. Gjennom valg velger vi selv våre representanter. Vi har muligheter til å påvirke hvem som representerer oss og hva de skal mene. </a:t>
            </a:r>
          </a:p>
          <a:p>
            <a:endParaRPr lang="nb-NO" dirty="0"/>
          </a:p>
          <a:p>
            <a:r>
              <a:rPr lang="nb-NO" dirty="0"/>
              <a:t>Folka på dette bildet minner mer om deg og meg enn de </a:t>
            </a:r>
            <a:r>
              <a:rPr lang="nb-NO" dirty="0" err="1"/>
              <a:t>stortingspolitkerne</a:t>
            </a:r>
            <a:r>
              <a:rPr lang="nb-NO" dirty="0"/>
              <a:t> vi ser i media hver dag. De fleste politikere her i landet er kommunestyremedlemmer som har vanlige liv, vanlige jobber og gjør politikken på fritida. Men alle har ett kjennetegn. Det er engasjement. De har kommet inn i politikken fordi de har et brennende engasjement for en sak eller et saksfelt. For noen kan det være kvaliteten på eldreomsorgen i kommunen, andre er opptatt av hvor idrettsanlegget skal plasseres eller å drive næringsutvikling i kommunen. </a:t>
            </a:r>
          </a:p>
          <a:p>
            <a:endParaRPr lang="en-US" dirty="0">
              <a:cs typeface="Calibri"/>
            </a:endParaRPr>
          </a:p>
          <a:p>
            <a:r>
              <a:rPr lang="en-US" dirty="0">
                <a:cs typeface="Calibri"/>
              </a:rPr>
              <a:t>Min </a:t>
            </a:r>
            <a:r>
              <a:rPr lang="en-US" dirty="0" err="1">
                <a:cs typeface="Calibri"/>
              </a:rPr>
              <a:t>vei</a:t>
            </a:r>
            <a:r>
              <a:rPr lang="en-US" dirty="0">
                <a:cs typeface="Calibri"/>
              </a:rPr>
              <a:t> inn I </a:t>
            </a:r>
            <a:r>
              <a:rPr lang="en-US" dirty="0" err="1">
                <a:cs typeface="Calibri"/>
              </a:rPr>
              <a:t>politikken</a:t>
            </a:r>
            <a:r>
              <a:rPr lang="en-US" dirty="0">
                <a:cs typeface="Calibri"/>
              </a:rPr>
              <a:t> var </a:t>
            </a:r>
            <a:r>
              <a:rPr lang="en-US" dirty="0" err="1">
                <a:cs typeface="Calibri"/>
              </a:rPr>
              <a:t>etter</a:t>
            </a:r>
            <a:r>
              <a:rPr lang="en-US" dirty="0">
                <a:cs typeface="Calibri"/>
              </a:rPr>
              <a:t> at </a:t>
            </a:r>
            <a:r>
              <a:rPr lang="en-US" dirty="0" err="1">
                <a:cs typeface="Calibri"/>
              </a:rPr>
              <a:t>jeg</a:t>
            </a:r>
            <a:r>
              <a:rPr lang="en-US" dirty="0">
                <a:cs typeface="Calibri"/>
              </a:rPr>
              <a:t> </a:t>
            </a:r>
            <a:r>
              <a:rPr lang="en-US" dirty="0" err="1">
                <a:cs typeface="Calibri"/>
              </a:rPr>
              <a:t>flyttet</a:t>
            </a:r>
            <a:r>
              <a:rPr lang="en-US" dirty="0">
                <a:cs typeface="Calibri"/>
              </a:rPr>
              <a:t> </a:t>
            </a:r>
            <a:r>
              <a:rPr lang="en-US" dirty="0" err="1">
                <a:cs typeface="Calibri"/>
              </a:rPr>
              <a:t>hjem</a:t>
            </a:r>
            <a:r>
              <a:rPr lang="en-US" dirty="0">
                <a:cs typeface="Calibri"/>
              </a:rPr>
              <a:t> </a:t>
            </a:r>
            <a:r>
              <a:rPr lang="en-US" dirty="0" err="1">
                <a:cs typeface="Calibri"/>
              </a:rPr>
              <a:t>til</a:t>
            </a:r>
            <a:r>
              <a:rPr lang="en-US" dirty="0">
                <a:cs typeface="Calibri"/>
              </a:rPr>
              <a:t> Oslo </a:t>
            </a:r>
            <a:r>
              <a:rPr lang="en-US" dirty="0" err="1">
                <a:cs typeface="Calibri"/>
              </a:rPr>
              <a:t>etter</a:t>
            </a:r>
            <a:r>
              <a:rPr lang="en-US" dirty="0">
                <a:cs typeface="Calibri"/>
              </a:rPr>
              <a:t> et </a:t>
            </a:r>
            <a:r>
              <a:rPr lang="en-US" dirty="0" err="1">
                <a:cs typeface="Calibri"/>
              </a:rPr>
              <a:t>halvt</a:t>
            </a:r>
            <a:r>
              <a:rPr lang="en-US" dirty="0">
                <a:cs typeface="Calibri"/>
              </a:rPr>
              <a:t> </a:t>
            </a:r>
            <a:r>
              <a:rPr lang="en-US" dirty="0" err="1">
                <a:cs typeface="Calibri"/>
              </a:rPr>
              <a:t>år</a:t>
            </a:r>
            <a:r>
              <a:rPr lang="en-US" dirty="0">
                <a:cs typeface="Calibri"/>
              </a:rPr>
              <a:t> I Berlin </a:t>
            </a:r>
            <a:r>
              <a:rPr lang="en-US" dirty="0" err="1">
                <a:cs typeface="Calibri"/>
              </a:rPr>
              <a:t>hvor</a:t>
            </a:r>
            <a:r>
              <a:rPr lang="en-US" dirty="0">
                <a:cs typeface="Calibri"/>
              </a:rPr>
              <a:t> </a:t>
            </a:r>
            <a:r>
              <a:rPr lang="en-US" dirty="0" err="1">
                <a:cs typeface="Calibri"/>
              </a:rPr>
              <a:t>jeg</a:t>
            </a:r>
            <a:r>
              <a:rPr lang="en-US" dirty="0">
                <a:cs typeface="Calibri"/>
              </a:rPr>
              <a:t> </a:t>
            </a:r>
            <a:r>
              <a:rPr lang="en-US" dirty="0" err="1">
                <a:cs typeface="Calibri"/>
              </a:rPr>
              <a:t>ble</a:t>
            </a:r>
            <a:r>
              <a:rPr lang="en-US" dirty="0">
                <a:cs typeface="Calibri"/>
              </a:rPr>
              <a:t> </a:t>
            </a:r>
            <a:r>
              <a:rPr lang="en-US" dirty="0" err="1">
                <a:cs typeface="Calibri"/>
              </a:rPr>
              <a:t>vant</a:t>
            </a:r>
            <a:r>
              <a:rPr lang="en-US" dirty="0">
                <a:cs typeface="Calibri"/>
              </a:rPr>
              <a:t> </a:t>
            </a:r>
            <a:r>
              <a:rPr lang="en-US" dirty="0" err="1">
                <a:cs typeface="Calibri"/>
              </a:rPr>
              <a:t>til</a:t>
            </a:r>
            <a:r>
              <a:rPr lang="en-US" dirty="0">
                <a:cs typeface="Calibri"/>
              </a:rPr>
              <a:t> </a:t>
            </a:r>
            <a:r>
              <a:rPr lang="en-US" dirty="0" err="1">
                <a:cs typeface="Calibri"/>
              </a:rPr>
              <a:t>ordentlig</a:t>
            </a:r>
            <a:r>
              <a:rPr lang="en-US" dirty="0">
                <a:cs typeface="Calibri"/>
              </a:rPr>
              <a:t> </a:t>
            </a:r>
            <a:r>
              <a:rPr lang="en-US" dirty="0" err="1">
                <a:cs typeface="Calibri"/>
              </a:rPr>
              <a:t>sykkelinfrastruktur</a:t>
            </a:r>
            <a:r>
              <a:rPr lang="en-US" dirty="0">
                <a:cs typeface="Calibri"/>
              </a:rPr>
              <a:t>. Da </a:t>
            </a:r>
            <a:r>
              <a:rPr lang="en-US" dirty="0" err="1">
                <a:cs typeface="Calibri"/>
              </a:rPr>
              <a:t>jeg</a:t>
            </a:r>
            <a:r>
              <a:rPr lang="en-US" dirty="0">
                <a:cs typeface="Calibri"/>
              </a:rPr>
              <a:t> </a:t>
            </a:r>
            <a:r>
              <a:rPr lang="en-US" dirty="0" err="1">
                <a:cs typeface="Calibri"/>
              </a:rPr>
              <a:t>kom</a:t>
            </a:r>
            <a:r>
              <a:rPr lang="en-US" dirty="0">
                <a:cs typeface="Calibri"/>
              </a:rPr>
              <a:t> </a:t>
            </a:r>
            <a:r>
              <a:rPr lang="en-US" dirty="0" err="1">
                <a:cs typeface="Calibri"/>
              </a:rPr>
              <a:t>hjem</a:t>
            </a:r>
            <a:r>
              <a:rPr lang="en-US" dirty="0">
                <a:cs typeface="Calibri"/>
              </a:rPr>
              <a:t> </a:t>
            </a:r>
            <a:r>
              <a:rPr lang="en-US" dirty="0" err="1">
                <a:cs typeface="Calibri"/>
              </a:rPr>
              <a:t>til</a:t>
            </a:r>
            <a:r>
              <a:rPr lang="en-US" dirty="0">
                <a:cs typeface="Calibri"/>
              </a:rPr>
              <a:t> Oslo var </a:t>
            </a:r>
            <a:r>
              <a:rPr lang="en-US" dirty="0" err="1">
                <a:cs typeface="Calibri"/>
              </a:rPr>
              <a:t>jeg</a:t>
            </a:r>
            <a:r>
              <a:rPr lang="en-US" dirty="0">
                <a:cs typeface="Calibri"/>
              </a:rPr>
              <a:t> </a:t>
            </a:r>
            <a:r>
              <a:rPr lang="en-US" dirty="0" err="1">
                <a:cs typeface="Calibri"/>
              </a:rPr>
              <a:t>blitt</a:t>
            </a:r>
            <a:r>
              <a:rPr lang="en-US" dirty="0">
                <a:cs typeface="Calibri"/>
              </a:rPr>
              <a:t> </a:t>
            </a:r>
            <a:r>
              <a:rPr lang="en-US" dirty="0" err="1">
                <a:cs typeface="Calibri"/>
              </a:rPr>
              <a:t>redd</a:t>
            </a:r>
            <a:r>
              <a:rPr lang="en-US" dirty="0">
                <a:cs typeface="Calibri"/>
              </a:rPr>
              <a:t> for å </a:t>
            </a:r>
            <a:r>
              <a:rPr lang="en-US" dirty="0" err="1">
                <a:cs typeface="Calibri"/>
              </a:rPr>
              <a:t>sykle</a:t>
            </a:r>
            <a:r>
              <a:rPr lang="en-US" dirty="0">
                <a:cs typeface="Calibri"/>
              </a:rPr>
              <a:t> </a:t>
            </a:r>
            <a:r>
              <a:rPr lang="en-US" dirty="0" err="1">
                <a:cs typeface="Calibri"/>
              </a:rPr>
              <a:t>fordi</a:t>
            </a:r>
            <a:r>
              <a:rPr lang="en-US" dirty="0">
                <a:cs typeface="Calibri"/>
              </a:rPr>
              <a:t> det var </a:t>
            </a:r>
            <a:r>
              <a:rPr lang="en-US" dirty="0" err="1">
                <a:cs typeface="Calibri"/>
              </a:rPr>
              <a:t>fullstendig</a:t>
            </a:r>
            <a:r>
              <a:rPr lang="en-US" dirty="0">
                <a:cs typeface="Calibri"/>
              </a:rPr>
              <a:t> </a:t>
            </a:r>
            <a:r>
              <a:rPr lang="en-US" dirty="0" err="1">
                <a:cs typeface="Calibri"/>
              </a:rPr>
              <a:t>mangel</a:t>
            </a:r>
            <a:r>
              <a:rPr lang="en-US" dirty="0">
                <a:cs typeface="Calibri"/>
              </a:rPr>
              <a:t> </a:t>
            </a:r>
            <a:r>
              <a:rPr lang="en-US" dirty="0" err="1">
                <a:cs typeface="Calibri"/>
              </a:rPr>
              <a:t>på</a:t>
            </a:r>
            <a:r>
              <a:rPr lang="en-US" dirty="0">
                <a:cs typeface="Calibri"/>
              </a:rPr>
              <a:t> </a:t>
            </a:r>
            <a:r>
              <a:rPr lang="en-US" dirty="0" err="1">
                <a:cs typeface="Calibri"/>
              </a:rPr>
              <a:t>tilrettelegging</a:t>
            </a:r>
            <a:r>
              <a:rPr lang="en-US" dirty="0">
                <a:cs typeface="Calibri"/>
              </a:rPr>
              <a:t> </a:t>
            </a:r>
            <a:r>
              <a:rPr lang="en-US" dirty="0" err="1">
                <a:cs typeface="Calibri"/>
              </a:rPr>
              <a:t>og</a:t>
            </a:r>
            <a:r>
              <a:rPr lang="en-US" dirty="0">
                <a:cs typeface="Calibri"/>
              </a:rPr>
              <a:t> man </a:t>
            </a:r>
            <a:r>
              <a:rPr lang="en-US" dirty="0" err="1">
                <a:cs typeface="Calibri"/>
              </a:rPr>
              <a:t>måtte</a:t>
            </a:r>
            <a:r>
              <a:rPr lang="en-US" dirty="0">
                <a:cs typeface="Calibri"/>
              </a:rPr>
              <a:t> </a:t>
            </a:r>
            <a:r>
              <a:rPr lang="en-US" dirty="0" err="1">
                <a:cs typeface="Calibri"/>
              </a:rPr>
              <a:t>kjempe</a:t>
            </a:r>
            <a:r>
              <a:rPr lang="en-US" dirty="0">
                <a:cs typeface="Calibri"/>
              </a:rPr>
              <a:t> mot </a:t>
            </a:r>
            <a:r>
              <a:rPr lang="en-US" dirty="0" err="1">
                <a:cs typeface="Calibri"/>
              </a:rPr>
              <a:t>bilen</a:t>
            </a:r>
            <a:r>
              <a:rPr lang="en-US" dirty="0">
                <a:cs typeface="Calibri"/>
              </a:rPr>
              <a:t> for å </a:t>
            </a:r>
            <a:r>
              <a:rPr lang="en-US" dirty="0" err="1">
                <a:cs typeface="Calibri"/>
              </a:rPr>
              <a:t>få</a:t>
            </a:r>
            <a:r>
              <a:rPr lang="en-US" dirty="0">
                <a:cs typeface="Calibri"/>
              </a:rPr>
              <a:t> </a:t>
            </a:r>
            <a:r>
              <a:rPr lang="en-US" dirty="0" err="1">
                <a:cs typeface="Calibri"/>
              </a:rPr>
              <a:t>en</a:t>
            </a:r>
            <a:r>
              <a:rPr lang="en-US" dirty="0">
                <a:cs typeface="Calibri"/>
              </a:rPr>
              <a:t> </a:t>
            </a:r>
            <a:r>
              <a:rPr lang="en-US" dirty="0" err="1">
                <a:cs typeface="Calibri"/>
              </a:rPr>
              <a:t>plass</a:t>
            </a:r>
            <a:r>
              <a:rPr lang="en-US" dirty="0">
                <a:cs typeface="Calibri"/>
              </a:rPr>
              <a:t> I </a:t>
            </a:r>
            <a:r>
              <a:rPr lang="en-US" dirty="0" err="1">
                <a:cs typeface="Calibri"/>
              </a:rPr>
              <a:t>trafikken</a:t>
            </a:r>
            <a:r>
              <a:rPr lang="en-US" dirty="0">
                <a:cs typeface="Calibri"/>
              </a:rPr>
              <a:t>. Etter at </a:t>
            </a:r>
            <a:r>
              <a:rPr lang="en-US" dirty="0" err="1">
                <a:cs typeface="Calibri"/>
              </a:rPr>
              <a:t>jeg</a:t>
            </a:r>
            <a:r>
              <a:rPr lang="en-US" dirty="0">
                <a:cs typeface="Calibri"/>
              </a:rPr>
              <a:t> </a:t>
            </a:r>
            <a:r>
              <a:rPr lang="en-US" dirty="0" err="1">
                <a:cs typeface="Calibri"/>
              </a:rPr>
              <a:t>kom</a:t>
            </a:r>
            <a:r>
              <a:rPr lang="en-US" dirty="0">
                <a:cs typeface="Calibri"/>
              </a:rPr>
              <a:t> inn I </a:t>
            </a:r>
            <a:r>
              <a:rPr lang="en-US" dirty="0" err="1">
                <a:cs typeface="Calibri"/>
              </a:rPr>
              <a:t>politikken</a:t>
            </a:r>
            <a:r>
              <a:rPr lang="en-US" dirty="0">
                <a:cs typeface="Calibri"/>
              </a:rPr>
              <a:t> </a:t>
            </a:r>
            <a:r>
              <a:rPr lang="en-US" dirty="0" err="1">
                <a:cs typeface="Calibri"/>
              </a:rPr>
              <a:t>har</a:t>
            </a:r>
            <a:r>
              <a:rPr lang="en-US" dirty="0">
                <a:cs typeface="Calibri"/>
              </a:rPr>
              <a:t> </a:t>
            </a:r>
            <a:r>
              <a:rPr lang="en-US" dirty="0" err="1">
                <a:cs typeface="Calibri"/>
              </a:rPr>
              <a:t>jeg</a:t>
            </a:r>
            <a:r>
              <a:rPr lang="en-US" dirty="0">
                <a:cs typeface="Calibri"/>
              </a:rPr>
              <a:t> </a:t>
            </a:r>
            <a:r>
              <a:rPr lang="en-US" dirty="0" err="1">
                <a:cs typeface="Calibri"/>
              </a:rPr>
              <a:t>måttet</a:t>
            </a:r>
            <a:r>
              <a:rPr lang="en-US" dirty="0">
                <a:cs typeface="Calibri"/>
              </a:rPr>
              <a:t> </a:t>
            </a:r>
            <a:r>
              <a:rPr lang="en-US" dirty="0" err="1">
                <a:cs typeface="Calibri"/>
              </a:rPr>
              <a:t>sette</a:t>
            </a:r>
            <a:r>
              <a:rPr lang="en-US" dirty="0">
                <a:cs typeface="Calibri"/>
              </a:rPr>
              <a:t> meg inn I </a:t>
            </a:r>
            <a:r>
              <a:rPr lang="en-US" dirty="0" err="1">
                <a:cs typeface="Calibri"/>
              </a:rPr>
              <a:t>og</a:t>
            </a:r>
            <a:r>
              <a:rPr lang="en-US" dirty="0">
                <a:cs typeface="Calibri"/>
              </a:rPr>
              <a:t> </a:t>
            </a:r>
            <a:r>
              <a:rPr lang="en-US" dirty="0" err="1">
                <a:cs typeface="Calibri"/>
              </a:rPr>
              <a:t>engasjere</a:t>
            </a:r>
            <a:r>
              <a:rPr lang="en-US" dirty="0">
                <a:cs typeface="Calibri"/>
              </a:rPr>
              <a:t> meg I et </a:t>
            </a:r>
            <a:r>
              <a:rPr lang="en-US" dirty="0" err="1">
                <a:cs typeface="Calibri"/>
              </a:rPr>
              <a:t>stort</a:t>
            </a:r>
            <a:r>
              <a:rPr lang="en-US" dirty="0">
                <a:cs typeface="Calibri"/>
              </a:rPr>
              <a:t> </a:t>
            </a:r>
            <a:r>
              <a:rPr lang="en-US" dirty="0" err="1">
                <a:cs typeface="Calibri"/>
              </a:rPr>
              <a:t>utvalg</a:t>
            </a:r>
            <a:r>
              <a:rPr lang="en-US" dirty="0">
                <a:cs typeface="Calibri"/>
              </a:rPr>
              <a:t> av </a:t>
            </a:r>
            <a:r>
              <a:rPr lang="en-US" dirty="0" err="1">
                <a:cs typeface="Calibri"/>
              </a:rPr>
              <a:t>forskjellige</a:t>
            </a:r>
            <a:r>
              <a:rPr lang="en-US" dirty="0">
                <a:cs typeface="Calibri"/>
              </a:rPr>
              <a:t> saker. Alt </a:t>
            </a:r>
            <a:r>
              <a:rPr lang="en-US" dirty="0" err="1">
                <a:cs typeface="Calibri"/>
              </a:rPr>
              <a:t>fra</a:t>
            </a:r>
            <a:r>
              <a:rPr lang="en-US" dirty="0">
                <a:cs typeface="Calibri"/>
              </a:rPr>
              <a:t> </a:t>
            </a:r>
            <a:r>
              <a:rPr lang="en-US" dirty="0" err="1">
                <a:cs typeface="Calibri"/>
              </a:rPr>
              <a:t>byutvikling</a:t>
            </a:r>
            <a:r>
              <a:rPr lang="en-US" dirty="0">
                <a:cs typeface="Calibri"/>
              </a:rPr>
              <a:t> </a:t>
            </a:r>
            <a:r>
              <a:rPr lang="en-US" dirty="0" err="1">
                <a:cs typeface="Calibri"/>
              </a:rPr>
              <a:t>til</a:t>
            </a:r>
            <a:r>
              <a:rPr lang="en-US" dirty="0">
                <a:cs typeface="Calibri"/>
              </a:rPr>
              <a:t> </a:t>
            </a:r>
            <a:r>
              <a:rPr lang="en-US" dirty="0" err="1">
                <a:cs typeface="Calibri"/>
              </a:rPr>
              <a:t>eldreomsorg</a:t>
            </a:r>
            <a:r>
              <a:rPr lang="en-US" dirty="0">
                <a:cs typeface="Calibri"/>
              </a:rPr>
              <a:t>, </a:t>
            </a:r>
            <a:r>
              <a:rPr lang="en-US" dirty="0" err="1">
                <a:cs typeface="Calibri"/>
              </a:rPr>
              <a:t>barnehage</a:t>
            </a:r>
            <a:r>
              <a:rPr lang="en-US" dirty="0">
                <a:cs typeface="Calibri"/>
              </a:rPr>
              <a:t>, </a:t>
            </a:r>
            <a:r>
              <a:rPr lang="en-US" dirty="0" err="1">
                <a:cs typeface="Calibri"/>
              </a:rPr>
              <a:t>landbrukspolitikk</a:t>
            </a:r>
            <a:r>
              <a:rPr lang="en-US" dirty="0">
                <a:cs typeface="Calibri"/>
              </a:rPr>
              <a:t> </a:t>
            </a:r>
            <a:r>
              <a:rPr lang="en-US" dirty="0" err="1">
                <a:cs typeface="Calibri"/>
              </a:rPr>
              <a:t>til</a:t>
            </a:r>
            <a:r>
              <a:rPr lang="en-US" dirty="0">
                <a:cs typeface="Calibri"/>
              </a:rPr>
              <a:t> </a:t>
            </a:r>
            <a:r>
              <a:rPr lang="en-US" dirty="0" err="1">
                <a:cs typeface="Calibri"/>
              </a:rPr>
              <a:t>forsvarspolitikk</a:t>
            </a:r>
            <a:r>
              <a:rPr lang="en-US" dirty="0">
                <a:cs typeface="Calibri"/>
              </a:rPr>
              <a:t>. I </a:t>
            </a:r>
            <a:r>
              <a:rPr lang="en-US" dirty="0" err="1">
                <a:cs typeface="Calibri"/>
              </a:rPr>
              <a:t>denne</a:t>
            </a:r>
            <a:r>
              <a:rPr lang="en-US" dirty="0">
                <a:cs typeface="Calibri"/>
              </a:rPr>
              <a:t> </a:t>
            </a:r>
            <a:r>
              <a:rPr lang="en-US" dirty="0" err="1">
                <a:cs typeface="Calibri"/>
              </a:rPr>
              <a:t>prosessen</a:t>
            </a:r>
            <a:r>
              <a:rPr lang="en-US" dirty="0">
                <a:cs typeface="Calibri"/>
              </a:rPr>
              <a:t> </a:t>
            </a:r>
            <a:r>
              <a:rPr lang="en-US" dirty="0" err="1">
                <a:cs typeface="Calibri"/>
              </a:rPr>
              <a:t>har</a:t>
            </a:r>
            <a:r>
              <a:rPr lang="en-US" dirty="0">
                <a:cs typeface="Calibri"/>
              </a:rPr>
              <a:t> </a:t>
            </a:r>
            <a:r>
              <a:rPr lang="en-US" dirty="0" err="1">
                <a:cs typeface="Calibri"/>
              </a:rPr>
              <a:t>jeg</a:t>
            </a:r>
            <a:r>
              <a:rPr lang="en-US" dirty="0">
                <a:cs typeface="Calibri"/>
              </a:rPr>
              <a:t> </a:t>
            </a:r>
            <a:r>
              <a:rPr lang="en-US" dirty="0" err="1">
                <a:cs typeface="Calibri"/>
              </a:rPr>
              <a:t>satt</a:t>
            </a:r>
            <a:r>
              <a:rPr lang="en-US" dirty="0">
                <a:cs typeface="Calibri"/>
              </a:rPr>
              <a:t> </a:t>
            </a:r>
            <a:r>
              <a:rPr lang="en-US" dirty="0" err="1">
                <a:cs typeface="Calibri"/>
              </a:rPr>
              <a:t>enorm</a:t>
            </a:r>
            <a:r>
              <a:rPr lang="en-US" dirty="0">
                <a:cs typeface="Calibri"/>
              </a:rPr>
              <a:t> pris </a:t>
            </a:r>
            <a:r>
              <a:rPr lang="en-US" dirty="0" err="1">
                <a:cs typeface="Calibri"/>
              </a:rPr>
              <a:t>på</a:t>
            </a:r>
            <a:r>
              <a:rPr lang="en-US" dirty="0">
                <a:cs typeface="Calibri"/>
              </a:rPr>
              <a:t> alle </a:t>
            </a:r>
            <a:r>
              <a:rPr lang="en-US" dirty="0" err="1">
                <a:cs typeface="Calibri"/>
              </a:rPr>
              <a:t>partifeller</a:t>
            </a:r>
            <a:r>
              <a:rPr lang="en-US" dirty="0">
                <a:cs typeface="Calibri"/>
              </a:rPr>
              <a:t>, </a:t>
            </a:r>
            <a:r>
              <a:rPr lang="en-US" dirty="0" err="1">
                <a:cs typeface="Calibri"/>
              </a:rPr>
              <a:t>organisasjoner</a:t>
            </a:r>
            <a:r>
              <a:rPr lang="en-US" dirty="0">
                <a:cs typeface="Calibri"/>
              </a:rPr>
              <a:t> </a:t>
            </a:r>
            <a:r>
              <a:rPr lang="en-US" dirty="0" err="1">
                <a:cs typeface="Calibri"/>
              </a:rPr>
              <a:t>og</a:t>
            </a:r>
            <a:r>
              <a:rPr lang="en-US" dirty="0">
                <a:cs typeface="Calibri"/>
              </a:rPr>
              <a:t> </a:t>
            </a:r>
            <a:r>
              <a:rPr lang="en-US" dirty="0" err="1">
                <a:cs typeface="Calibri"/>
              </a:rPr>
              <a:t>andre</a:t>
            </a:r>
            <a:r>
              <a:rPr lang="en-US" dirty="0">
                <a:cs typeface="Calibri"/>
              </a:rPr>
              <a:t> </a:t>
            </a:r>
            <a:r>
              <a:rPr lang="en-US" dirty="0" err="1">
                <a:cs typeface="Calibri"/>
              </a:rPr>
              <a:t>som</a:t>
            </a:r>
            <a:r>
              <a:rPr lang="en-US" dirty="0">
                <a:cs typeface="Calibri"/>
              </a:rPr>
              <a:t> </a:t>
            </a:r>
            <a:r>
              <a:rPr lang="en-US" dirty="0" err="1">
                <a:cs typeface="Calibri"/>
              </a:rPr>
              <a:t>har</a:t>
            </a:r>
            <a:r>
              <a:rPr lang="en-US" dirty="0">
                <a:cs typeface="Calibri"/>
              </a:rPr>
              <a:t> </a:t>
            </a:r>
            <a:r>
              <a:rPr lang="en-US" dirty="0" err="1">
                <a:cs typeface="Calibri"/>
              </a:rPr>
              <a:t>kunnet</a:t>
            </a:r>
            <a:r>
              <a:rPr lang="en-US" dirty="0">
                <a:cs typeface="Calibri"/>
              </a:rPr>
              <a:t> </a:t>
            </a:r>
            <a:r>
              <a:rPr lang="en-US" dirty="0" err="1">
                <a:cs typeface="Calibri"/>
              </a:rPr>
              <a:t>gi</a:t>
            </a:r>
            <a:r>
              <a:rPr lang="en-US" dirty="0">
                <a:cs typeface="Calibri"/>
              </a:rPr>
              <a:t> meg </a:t>
            </a:r>
            <a:r>
              <a:rPr lang="en-US" dirty="0" err="1">
                <a:cs typeface="Calibri"/>
              </a:rPr>
              <a:t>tilstrekkelig</a:t>
            </a:r>
            <a:r>
              <a:rPr lang="en-US" dirty="0">
                <a:cs typeface="Calibri"/>
              </a:rPr>
              <a:t> </a:t>
            </a:r>
            <a:r>
              <a:rPr lang="en-US" dirty="0" err="1">
                <a:cs typeface="Calibri"/>
              </a:rPr>
              <a:t>informasjon</a:t>
            </a:r>
            <a:r>
              <a:rPr lang="en-US" dirty="0">
                <a:cs typeface="Calibri"/>
              </a:rPr>
              <a:t> </a:t>
            </a:r>
            <a:r>
              <a:rPr lang="en-US" dirty="0" err="1">
                <a:cs typeface="Calibri"/>
              </a:rPr>
              <a:t>til</a:t>
            </a:r>
            <a:r>
              <a:rPr lang="en-US" dirty="0">
                <a:cs typeface="Calibri"/>
              </a:rPr>
              <a:t> å ta </a:t>
            </a:r>
            <a:r>
              <a:rPr lang="en-US" dirty="0" err="1">
                <a:cs typeface="Calibri"/>
              </a:rPr>
              <a:t>gode</a:t>
            </a:r>
            <a:r>
              <a:rPr lang="en-US" dirty="0">
                <a:cs typeface="Calibri"/>
              </a:rPr>
              <a:t> </a:t>
            </a:r>
            <a:r>
              <a:rPr lang="en-US" dirty="0" err="1">
                <a:cs typeface="Calibri"/>
              </a:rPr>
              <a:t>valg</a:t>
            </a:r>
            <a:r>
              <a:rPr lang="en-US" dirty="0">
                <a:cs typeface="Calibri"/>
              </a:rPr>
              <a:t>. </a:t>
            </a:r>
          </a:p>
          <a:p>
            <a:endParaRPr lang="en-US" dirty="0">
              <a:cs typeface="Calibri"/>
            </a:endParaRPr>
          </a:p>
          <a:p>
            <a:r>
              <a:rPr lang="en-US" dirty="0">
                <a:cs typeface="Calibri"/>
              </a:rPr>
              <a:t>Og det er </a:t>
            </a:r>
            <a:r>
              <a:rPr lang="en-US" dirty="0" err="1">
                <a:cs typeface="Calibri"/>
              </a:rPr>
              <a:t>nettopp</a:t>
            </a:r>
            <a:r>
              <a:rPr lang="en-US" dirty="0">
                <a:cs typeface="Calibri"/>
              </a:rPr>
              <a:t> det </a:t>
            </a:r>
            <a:r>
              <a:rPr lang="en-US" dirty="0" err="1">
                <a:cs typeface="Calibri"/>
              </a:rPr>
              <a:t>som</a:t>
            </a:r>
            <a:r>
              <a:rPr lang="en-US" dirty="0">
                <a:cs typeface="Calibri"/>
              </a:rPr>
              <a:t> er </a:t>
            </a:r>
            <a:r>
              <a:rPr lang="en-US" dirty="0" err="1">
                <a:cs typeface="Calibri"/>
              </a:rPr>
              <a:t>jobben</a:t>
            </a:r>
            <a:r>
              <a:rPr lang="en-US" dirty="0">
                <a:cs typeface="Calibri"/>
              </a:rPr>
              <a:t> </a:t>
            </a:r>
            <a:r>
              <a:rPr lang="en-US" dirty="0" err="1">
                <a:cs typeface="Calibri"/>
              </a:rPr>
              <a:t>som</a:t>
            </a:r>
            <a:r>
              <a:rPr lang="en-US" dirty="0">
                <a:cs typeface="Calibri"/>
              </a:rPr>
              <a:t> </a:t>
            </a:r>
            <a:r>
              <a:rPr lang="en-US" dirty="0" err="1">
                <a:cs typeface="Calibri"/>
              </a:rPr>
              <a:t>skal</a:t>
            </a:r>
            <a:r>
              <a:rPr lang="en-US" dirty="0">
                <a:cs typeface="Calibri"/>
              </a:rPr>
              <a:t> </a:t>
            </a:r>
            <a:r>
              <a:rPr lang="en-US" dirty="0" err="1">
                <a:cs typeface="Calibri"/>
              </a:rPr>
              <a:t>gjøres</a:t>
            </a:r>
            <a:r>
              <a:rPr lang="en-US" dirty="0">
                <a:cs typeface="Calibri"/>
              </a:rPr>
              <a:t>! Vi </a:t>
            </a:r>
            <a:r>
              <a:rPr lang="en-US" dirty="0" err="1">
                <a:cs typeface="Calibri"/>
              </a:rPr>
              <a:t>må</a:t>
            </a:r>
            <a:r>
              <a:rPr lang="en-US" dirty="0">
                <a:cs typeface="Calibri"/>
              </a:rPr>
              <a:t> </a:t>
            </a:r>
            <a:r>
              <a:rPr lang="en-US" dirty="0" err="1">
                <a:cs typeface="Calibri"/>
              </a:rPr>
              <a:t>gi</a:t>
            </a:r>
            <a:r>
              <a:rPr lang="en-US" dirty="0">
                <a:cs typeface="Calibri"/>
              </a:rPr>
              <a:t> </a:t>
            </a:r>
            <a:r>
              <a:rPr lang="en-US" dirty="0" err="1">
                <a:cs typeface="Calibri"/>
              </a:rPr>
              <a:t>politikerne</a:t>
            </a:r>
            <a:r>
              <a:rPr lang="en-US" dirty="0">
                <a:cs typeface="Calibri"/>
              </a:rPr>
              <a:t> </a:t>
            </a:r>
            <a:r>
              <a:rPr lang="en-US" dirty="0" err="1">
                <a:cs typeface="Calibri"/>
              </a:rPr>
              <a:t>kunnskap</a:t>
            </a:r>
            <a:r>
              <a:rPr lang="en-US" dirty="0">
                <a:cs typeface="Calibri"/>
              </a:rPr>
              <a:t> </a:t>
            </a:r>
            <a:r>
              <a:rPr lang="en-US" dirty="0" err="1">
                <a:cs typeface="Calibri"/>
              </a:rPr>
              <a:t>og</a:t>
            </a:r>
            <a:r>
              <a:rPr lang="en-US" dirty="0">
                <a:cs typeface="Calibri"/>
              </a:rPr>
              <a:t> </a:t>
            </a:r>
            <a:r>
              <a:rPr lang="en-US" dirty="0" err="1">
                <a:cs typeface="Calibri"/>
              </a:rPr>
              <a:t>informasjon</a:t>
            </a:r>
            <a:r>
              <a:rPr lang="en-US" dirty="0">
                <a:cs typeface="Calibri"/>
              </a:rPr>
              <a:t> om </a:t>
            </a:r>
            <a:r>
              <a:rPr lang="en-US" dirty="0" err="1">
                <a:cs typeface="Calibri"/>
              </a:rPr>
              <a:t>oss</a:t>
            </a:r>
            <a:r>
              <a:rPr lang="en-US" dirty="0">
                <a:cs typeface="Calibri"/>
              </a:rPr>
              <a:t>, </a:t>
            </a:r>
            <a:r>
              <a:rPr lang="en-US" dirty="0" err="1">
                <a:cs typeface="Calibri"/>
              </a:rPr>
              <a:t>slik</a:t>
            </a:r>
            <a:r>
              <a:rPr lang="en-US" dirty="0">
                <a:cs typeface="Calibri"/>
              </a:rPr>
              <a:t> at de </a:t>
            </a:r>
            <a:r>
              <a:rPr lang="en-US" dirty="0" err="1">
                <a:cs typeface="Calibri"/>
              </a:rPr>
              <a:t>kan</a:t>
            </a:r>
            <a:r>
              <a:rPr lang="en-US" dirty="0">
                <a:cs typeface="Calibri"/>
              </a:rPr>
              <a:t> </a:t>
            </a:r>
            <a:r>
              <a:rPr lang="en-US" dirty="0" err="1">
                <a:cs typeface="Calibri"/>
              </a:rPr>
              <a:t>velge</a:t>
            </a:r>
            <a:r>
              <a:rPr lang="en-US" dirty="0">
                <a:cs typeface="Calibri"/>
              </a:rPr>
              <a:t> å </a:t>
            </a:r>
            <a:r>
              <a:rPr lang="en-US" dirty="0" err="1">
                <a:cs typeface="Calibri"/>
              </a:rPr>
              <a:t>gi</a:t>
            </a:r>
            <a:r>
              <a:rPr lang="en-US" dirty="0">
                <a:cs typeface="Calibri"/>
              </a:rPr>
              <a:t> </a:t>
            </a:r>
            <a:r>
              <a:rPr lang="en-US" dirty="0" err="1">
                <a:cs typeface="Calibri"/>
              </a:rPr>
              <a:t>oss</a:t>
            </a:r>
            <a:r>
              <a:rPr lang="en-US" dirty="0">
                <a:cs typeface="Calibri"/>
              </a:rPr>
              <a:t> det vi </a:t>
            </a:r>
            <a:r>
              <a:rPr lang="en-US" dirty="0" err="1">
                <a:cs typeface="Calibri"/>
              </a:rPr>
              <a:t>ønsker</a:t>
            </a:r>
            <a:r>
              <a:rPr lang="en-US" dirty="0">
                <a:cs typeface="Calibri"/>
              </a:rPr>
              <a:t>. </a:t>
            </a:r>
          </a:p>
          <a:p>
            <a:endParaRPr lang="en-US" dirty="0">
              <a:cs typeface="Calibri"/>
            </a:endParaRPr>
          </a:p>
          <a:p>
            <a:r>
              <a:rPr lang="en-US" dirty="0">
                <a:cs typeface="Calibri"/>
              </a:rPr>
              <a:t>Siden </a:t>
            </a:r>
            <a:r>
              <a:rPr lang="en-US" dirty="0" err="1">
                <a:cs typeface="Calibri"/>
              </a:rPr>
              <a:t>politikerne</a:t>
            </a:r>
            <a:r>
              <a:rPr lang="en-US" dirty="0">
                <a:cs typeface="Calibri"/>
              </a:rPr>
              <a:t> </a:t>
            </a:r>
            <a:r>
              <a:rPr lang="en-US" dirty="0" err="1">
                <a:cs typeface="Calibri"/>
              </a:rPr>
              <a:t>kommer</a:t>
            </a:r>
            <a:r>
              <a:rPr lang="en-US" dirty="0">
                <a:cs typeface="Calibri"/>
              </a:rPr>
              <a:t> inn I </a:t>
            </a:r>
            <a:r>
              <a:rPr lang="en-US" dirty="0" err="1">
                <a:cs typeface="Calibri"/>
              </a:rPr>
              <a:t>politikken</a:t>
            </a:r>
            <a:r>
              <a:rPr lang="en-US" dirty="0">
                <a:cs typeface="Calibri"/>
              </a:rPr>
              <a:t> med </a:t>
            </a:r>
            <a:r>
              <a:rPr lang="en-US" dirty="0" err="1">
                <a:cs typeface="Calibri"/>
              </a:rPr>
              <a:t>en</a:t>
            </a:r>
            <a:r>
              <a:rPr lang="en-US" dirty="0">
                <a:cs typeface="Calibri"/>
              </a:rPr>
              <a:t> </a:t>
            </a:r>
            <a:r>
              <a:rPr lang="en-US" dirty="0" err="1">
                <a:cs typeface="Calibri"/>
              </a:rPr>
              <a:t>eller</a:t>
            </a:r>
            <a:r>
              <a:rPr lang="en-US" dirty="0">
                <a:cs typeface="Calibri"/>
              </a:rPr>
              <a:t> </a:t>
            </a:r>
            <a:r>
              <a:rPr lang="en-US" dirty="0" err="1">
                <a:cs typeface="Calibri"/>
              </a:rPr>
              <a:t>noen</a:t>
            </a:r>
            <a:r>
              <a:rPr lang="en-US" dirty="0">
                <a:cs typeface="Calibri"/>
              </a:rPr>
              <a:t> </a:t>
            </a:r>
            <a:r>
              <a:rPr lang="en-US" dirty="0" err="1">
                <a:cs typeface="Calibri"/>
              </a:rPr>
              <a:t>få</a:t>
            </a:r>
            <a:r>
              <a:rPr lang="en-US" dirty="0">
                <a:cs typeface="Calibri"/>
              </a:rPr>
              <a:t> </a:t>
            </a:r>
            <a:r>
              <a:rPr lang="en-US" dirty="0" err="1">
                <a:cs typeface="Calibri"/>
              </a:rPr>
              <a:t>hjertesaker</a:t>
            </a:r>
            <a:r>
              <a:rPr lang="en-US" dirty="0">
                <a:cs typeface="Calibri"/>
              </a:rPr>
              <a:t> er det </a:t>
            </a:r>
            <a:r>
              <a:rPr lang="en-US" dirty="0" err="1">
                <a:cs typeface="Calibri"/>
              </a:rPr>
              <a:t>vår</a:t>
            </a:r>
            <a:r>
              <a:rPr lang="en-US" dirty="0">
                <a:cs typeface="Calibri"/>
              </a:rPr>
              <a:t> </a:t>
            </a:r>
            <a:r>
              <a:rPr lang="en-US" dirty="0" err="1">
                <a:cs typeface="Calibri"/>
              </a:rPr>
              <a:t>jobb</a:t>
            </a:r>
            <a:r>
              <a:rPr lang="en-US" dirty="0">
                <a:cs typeface="Calibri"/>
              </a:rPr>
              <a:t> å </a:t>
            </a:r>
            <a:r>
              <a:rPr lang="en-US" dirty="0" err="1">
                <a:cs typeface="Calibri"/>
              </a:rPr>
              <a:t>utdanne</a:t>
            </a:r>
            <a:r>
              <a:rPr lang="en-US" dirty="0">
                <a:cs typeface="Calibri"/>
              </a:rPr>
              <a:t> dem, å </a:t>
            </a:r>
            <a:r>
              <a:rPr lang="en-US" dirty="0" err="1">
                <a:cs typeface="Calibri"/>
              </a:rPr>
              <a:t>fortelle</a:t>
            </a:r>
            <a:r>
              <a:rPr lang="en-US" dirty="0">
                <a:cs typeface="Calibri"/>
              </a:rPr>
              <a:t> dem </a:t>
            </a:r>
            <a:r>
              <a:rPr lang="en-US" dirty="0" err="1">
                <a:cs typeface="Calibri"/>
              </a:rPr>
              <a:t>hvor</a:t>
            </a:r>
            <a:r>
              <a:rPr lang="en-US" dirty="0">
                <a:cs typeface="Calibri"/>
              </a:rPr>
              <a:t> </a:t>
            </a:r>
            <a:r>
              <a:rPr lang="en-US" dirty="0" err="1">
                <a:cs typeface="Calibri"/>
              </a:rPr>
              <a:t>viktige</a:t>
            </a:r>
            <a:r>
              <a:rPr lang="en-US" dirty="0">
                <a:cs typeface="Calibri"/>
              </a:rPr>
              <a:t> vi er for </a:t>
            </a:r>
            <a:r>
              <a:rPr lang="en-US" dirty="0" err="1">
                <a:cs typeface="Calibri"/>
              </a:rPr>
              <a:t>medlemmene</a:t>
            </a:r>
            <a:r>
              <a:rPr lang="en-US" dirty="0">
                <a:cs typeface="Calibri"/>
              </a:rPr>
              <a:t> </a:t>
            </a:r>
            <a:r>
              <a:rPr lang="en-US" dirty="0" err="1">
                <a:cs typeface="Calibri"/>
              </a:rPr>
              <a:t>våre</a:t>
            </a:r>
            <a:r>
              <a:rPr lang="en-US" dirty="0">
                <a:cs typeface="Calibri"/>
              </a:rPr>
              <a:t>, </a:t>
            </a:r>
            <a:r>
              <a:rPr lang="en-US" dirty="0" err="1">
                <a:cs typeface="Calibri"/>
              </a:rPr>
              <a:t>hvilken</a:t>
            </a:r>
            <a:r>
              <a:rPr lang="en-US" dirty="0">
                <a:cs typeface="Calibri"/>
              </a:rPr>
              <a:t> </a:t>
            </a:r>
            <a:r>
              <a:rPr lang="en-US" dirty="0" err="1">
                <a:cs typeface="Calibri"/>
              </a:rPr>
              <a:t>merverdi</a:t>
            </a:r>
            <a:r>
              <a:rPr lang="en-US" dirty="0">
                <a:cs typeface="Calibri"/>
              </a:rPr>
              <a:t> vi </a:t>
            </a:r>
            <a:r>
              <a:rPr lang="en-US" dirty="0" err="1">
                <a:cs typeface="Calibri"/>
              </a:rPr>
              <a:t>har</a:t>
            </a:r>
            <a:r>
              <a:rPr lang="en-US" dirty="0">
                <a:cs typeface="Calibri"/>
              </a:rPr>
              <a:t> </a:t>
            </a:r>
            <a:r>
              <a:rPr lang="en-US" dirty="0" err="1">
                <a:cs typeface="Calibri"/>
              </a:rPr>
              <a:t>og</a:t>
            </a:r>
            <a:r>
              <a:rPr lang="en-US" dirty="0">
                <a:cs typeface="Calibri"/>
              </a:rPr>
              <a:t> </a:t>
            </a:r>
            <a:r>
              <a:rPr lang="en-US" dirty="0" err="1">
                <a:cs typeface="Calibri"/>
              </a:rPr>
              <a:t>ikke</a:t>
            </a:r>
            <a:r>
              <a:rPr lang="en-US" dirty="0">
                <a:cs typeface="Calibri"/>
              </a:rPr>
              <a:t> </a:t>
            </a:r>
            <a:r>
              <a:rPr lang="en-US" dirty="0" err="1">
                <a:cs typeface="Calibri"/>
              </a:rPr>
              <a:t>minst</a:t>
            </a:r>
            <a:r>
              <a:rPr lang="en-US" dirty="0">
                <a:cs typeface="Calibri"/>
              </a:rPr>
              <a:t> </a:t>
            </a:r>
            <a:r>
              <a:rPr lang="en-US" dirty="0" err="1">
                <a:cs typeface="Calibri"/>
              </a:rPr>
              <a:t>hva</a:t>
            </a:r>
            <a:r>
              <a:rPr lang="en-US" dirty="0">
                <a:cs typeface="Calibri"/>
              </a:rPr>
              <a:t> vi </a:t>
            </a:r>
            <a:r>
              <a:rPr lang="en-US" dirty="0" err="1">
                <a:cs typeface="Calibri"/>
              </a:rPr>
              <a:t>gir</a:t>
            </a:r>
            <a:r>
              <a:rPr lang="en-US" dirty="0">
                <a:cs typeface="Calibri"/>
              </a:rPr>
              <a:t> </a:t>
            </a:r>
            <a:r>
              <a:rPr lang="en-US" dirty="0" err="1">
                <a:cs typeface="Calibri"/>
              </a:rPr>
              <a:t>tilbake</a:t>
            </a:r>
            <a:r>
              <a:rPr lang="en-US" dirty="0">
                <a:cs typeface="Calibri"/>
              </a:rPr>
              <a:t> </a:t>
            </a:r>
            <a:r>
              <a:rPr lang="en-US" dirty="0" err="1">
                <a:cs typeface="Calibri"/>
              </a:rPr>
              <a:t>til</a:t>
            </a:r>
            <a:r>
              <a:rPr lang="en-US" dirty="0">
                <a:cs typeface="Calibri"/>
              </a:rPr>
              <a:t> </a:t>
            </a:r>
            <a:r>
              <a:rPr lang="en-US" dirty="0" err="1">
                <a:cs typeface="Calibri"/>
              </a:rPr>
              <a:t>samfunnet</a:t>
            </a:r>
            <a:r>
              <a:rPr lang="en-US" dirty="0">
                <a:cs typeface="Calibri"/>
              </a:rPr>
              <a:t>. Det er </a:t>
            </a:r>
            <a:r>
              <a:rPr lang="en-US" dirty="0" err="1">
                <a:cs typeface="Calibri"/>
              </a:rPr>
              <a:t>også</a:t>
            </a:r>
            <a:r>
              <a:rPr lang="en-US" dirty="0">
                <a:cs typeface="Calibri"/>
              </a:rPr>
              <a:t> </a:t>
            </a:r>
            <a:r>
              <a:rPr lang="en-US" dirty="0" err="1">
                <a:cs typeface="Calibri"/>
              </a:rPr>
              <a:t>viktig</a:t>
            </a:r>
            <a:r>
              <a:rPr lang="en-US" dirty="0">
                <a:cs typeface="Calibri"/>
              </a:rPr>
              <a:t> å </a:t>
            </a:r>
            <a:r>
              <a:rPr lang="en-US" dirty="0" err="1">
                <a:cs typeface="Calibri"/>
              </a:rPr>
              <a:t>huske</a:t>
            </a:r>
            <a:r>
              <a:rPr lang="en-US" dirty="0">
                <a:cs typeface="Calibri"/>
              </a:rPr>
              <a:t> at </a:t>
            </a:r>
            <a:r>
              <a:rPr lang="en-US" dirty="0" err="1">
                <a:cs typeface="Calibri"/>
              </a:rPr>
              <a:t>når</a:t>
            </a:r>
            <a:r>
              <a:rPr lang="en-US" dirty="0">
                <a:cs typeface="Calibri"/>
              </a:rPr>
              <a:t> vi </a:t>
            </a:r>
            <a:r>
              <a:rPr lang="en-US" dirty="0" err="1">
                <a:cs typeface="Calibri"/>
              </a:rPr>
              <a:t>snakker</a:t>
            </a:r>
            <a:r>
              <a:rPr lang="en-US" dirty="0">
                <a:cs typeface="Calibri"/>
              </a:rPr>
              <a:t> med </a:t>
            </a:r>
            <a:r>
              <a:rPr lang="en-US" dirty="0" err="1">
                <a:cs typeface="Calibri"/>
              </a:rPr>
              <a:t>politikere</a:t>
            </a:r>
            <a:r>
              <a:rPr lang="en-US" dirty="0">
                <a:cs typeface="Calibri"/>
              </a:rPr>
              <a:t> </a:t>
            </a:r>
            <a:r>
              <a:rPr lang="en-US" dirty="0" err="1">
                <a:cs typeface="Calibri"/>
              </a:rPr>
              <a:t>så</a:t>
            </a:r>
            <a:r>
              <a:rPr lang="en-US" dirty="0">
                <a:cs typeface="Calibri"/>
              </a:rPr>
              <a:t> </a:t>
            </a:r>
            <a:r>
              <a:rPr lang="en-US" dirty="0" err="1">
                <a:cs typeface="Calibri"/>
              </a:rPr>
              <a:t>snakker</a:t>
            </a:r>
            <a:r>
              <a:rPr lang="en-US" dirty="0">
                <a:cs typeface="Calibri"/>
              </a:rPr>
              <a:t> vi med </a:t>
            </a:r>
            <a:r>
              <a:rPr lang="en-US" dirty="0" err="1">
                <a:cs typeface="Calibri"/>
              </a:rPr>
              <a:t>helt</a:t>
            </a:r>
            <a:r>
              <a:rPr lang="en-US" dirty="0">
                <a:cs typeface="Calibri"/>
              </a:rPr>
              <a:t> </a:t>
            </a:r>
            <a:r>
              <a:rPr lang="en-US" dirty="0" err="1">
                <a:cs typeface="Calibri"/>
              </a:rPr>
              <a:t>vanlige</a:t>
            </a:r>
            <a:r>
              <a:rPr lang="en-US" dirty="0">
                <a:cs typeface="Calibri"/>
              </a:rPr>
              <a:t> </a:t>
            </a:r>
            <a:r>
              <a:rPr lang="en-US" dirty="0" err="1">
                <a:cs typeface="Calibri"/>
              </a:rPr>
              <a:t>mennesker</a:t>
            </a:r>
            <a:r>
              <a:rPr lang="en-US" dirty="0">
                <a:cs typeface="Calibri"/>
              </a:rPr>
              <a:t>. </a:t>
            </a:r>
          </a:p>
          <a:p>
            <a:endParaRPr lang="en-US" dirty="0">
              <a:cs typeface="Calibri"/>
            </a:endParaRPr>
          </a:p>
          <a:p>
            <a:endParaRPr lang="en-US" dirty="0">
              <a:cs typeface="Calibri"/>
            </a:endParaRPr>
          </a:p>
        </p:txBody>
      </p:sp>
      <p:sp>
        <p:nvSpPr>
          <p:cNvPr id="4" name="Plassholder for lysbildenummer 3"/>
          <p:cNvSpPr>
            <a:spLocks noGrp="1"/>
          </p:cNvSpPr>
          <p:nvPr>
            <p:ph type="sldNum" sz="quarter" idx="5"/>
          </p:nvPr>
        </p:nvSpPr>
        <p:spPr/>
        <p:txBody>
          <a:bodyPr/>
          <a:lstStyle/>
          <a:p>
            <a:fld id="{0D9F80B4-B01D-4A70-9B4B-5960511E0486}" type="slidenum">
              <a:t>8</a:t>
            </a:fld>
            <a:endParaRPr lang="nb-NO"/>
          </a:p>
        </p:txBody>
      </p:sp>
    </p:spTree>
    <p:extLst>
      <p:ext uri="{BB962C8B-B14F-4D97-AF65-F5344CB8AC3E}">
        <p14:creationId xmlns:p14="http://schemas.microsoft.com/office/powerpoint/2010/main" val="2062631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5 min</a:t>
            </a:r>
          </a:p>
          <a:p>
            <a:endParaRPr lang="nb-NO" dirty="0"/>
          </a:p>
          <a:p>
            <a:r>
              <a:rPr lang="nb-NO" dirty="0"/>
              <a:t>Noe av det viktigste dere må ta med dere fra dette kurset er at politikerne er helt vanlige folk som i utgangspunktet har lyst til å hjelpe dere! Det er ikke alltid de har muligheten, men som representanter for frivillige organisasjoner har dere mange plusser i boka før dere i det hele tatt har bedt om noe. </a:t>
            </a:r>
          </a:p>
          <a:p>
            <a:endParaRPr lang="nb-NO" dirty="0"/>
          </a:p>
          <a:p>
            <a:r>
              <a:rPr lang="nb-NO" dirty="0"/>
              <a:t>Men ettersom politikerne er helt vanlige folk så vet de kanskje ikke om dere, kan ingenting om organisasjonens arbeid eller de utfordringene medlemmene deres har i hverdagen. Hvis dette stemmer er det jo ikke veldig rart hvis dere ikke blir prioritert. En av deres viktigste jobber er nettopp å rekke opp hånda og fortelle politikerne om hvem dere er og hva dere gjør for samfunnet!</a:t>
            </a:r>
          </a:p>
          <a:p>
            <a:endParaRPr lang="nb-NO" dirty="0"/>
          </a:p>
          <a:p>
            <a:r>
              <a:rPr lang="nb-NO" dirty="0"/>
              <a:t>Når du har gjort jobben med å gjøre politikerne oppmerksom på hvem dere er, hva dere gjør og ikke minst hva dere trenger for å enten opprettholde tilbudet eller gjøre en enda bedre jobb, så har dere også gitt politikerne mulighet til å prioritere dere. </a:t>
            </a:r>
          </a:p>
          <a:p>
            <a:endParaRPr lang="nb-NO" dirty="0"/>
          </a:p>
          <a:p>
            <a:r>
              <a:rPr lang="nb-NO" dirty="0"/>
              <a:t>Da jeg arbeidet i Norsk Revmatikerforbund så holdt jeg et tilsvarende kurs for lokallagene, og et par uker etter kurset fikk jeg en ekstatisk epost fra lokallagslederen i </a:t>
            </a:r>
            <a:r>
              <a:rPr lang="nb-NO" dirty="0" err="1"/>
              <a:t>Aksim</a:t>
            </a:r>
            <a:r>
              <a:rPr lang="nb-NO" dirty="0"/>
              <a:t> og omegn. Han hadde tatt ett møte med kommunestyrerepresentanten fra KRF, som på neste møte i kommunestyret foreslo og fikk flertall for å bevilge 25 000 kr til NRF! Så enkelt kan det være. De pengene hadde NRF aldri fått om de ikke hadde bedt om møte og fortalt om all den gode jobben de gjør. </a:t>
            </a:r>
          </a:p>
          <a:p>
            <a:endParaRPr lang="nb-NO" dirty="0"/>
          </a:p>
          <a:p>
            <a:r>
              <a:rPr lang="nb-NO" dirty="0"/>
              <a:t>Nå vil ikke alle gjennomslag komme like lett, og noen saker må man arbeide med i mange år for å få flertall for. Her kan dere spørre folk som arbeider for å få gjennomført veiprosjekter. Der er det snakk om å arbeide med samme sak i flere tiår før de kanskje blir prioritert av Stortinget. Men man kommer ingen vei hvis man ikke tar møter og ber om ting. </a:t>
            </a:r>
          </a:p>
          <a:p>
            <a:endParaRPr lang="nb-NO" dirty="0"/>
          </a:p>
          <a:p>
            <a:r>
              <a:rPr lang="nb-NO" dirty="0"/>
              <a:t>Hvis dere ikke får gjennomslag gjelder det å ikke gi opp, men å fortsette det gode arbeidet! Det kan være mange gode grunner til at dere ikke får gjennomslag, men den vanligste er at man kjemper mot mange andre gode formål. </a:t>
            </a:r>
          </a:p>
          <a:p>
            <a:endParaRPr lang="nb-NO" dirty="0"/>
          </a:p>
          <a:p>
            <a:endParaRPr lang="nb-NO" dirty="0"/>
          </a:p>
          <a:p>
            <a:endParaRPr lang="nb-NO" dirty="0"/>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9</a:t>
            </a:fld>
            <a:endParaRPr lang="nb-NO"/>
          </a:p>
        </p:txBody>
      </p:sp>
    </p:spTree>
    <p:extLst>
      <p:ext uri="{BB962C8B-B14F-4D97-AF65-F5344CB8AC3E}">
        <p14:creationId xmlns:p14="http://schemas.microsoft.com/office/powerpoint/2010/main" val="4157496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15 min pause</a:t>
            </a:r>
          </a:p>
        </p:txBody>
      </p:sp>
      <p:sp>
        <p:nvSpPr>
          <p:cNvPr id="4" name="Plassholder for lysbildenummer 3"/>
          <p:cNvSpPr>
            <a:spLocks noGrp="1"/>
          </p:cNvSpPr>
          <p:nvPr>
            <p:ph type="sldNum" sz="quarter" idx="5"/>
          </p:nvPr>
        </p:nvSpPr>
        <p:spPr/>
        <p:txBody>
          <a:bodyPr/>
          <a:lstStyle/>
          <a:p>
            <a:fld id="{0D9F80B4-B01D-4A70-9B4B-5960511E0486}" type="slidenum">
              <a:rPr lang="nb-NO" smtClean="0"/>
              <a:t>10</a:t>
            </a:fld>
            <a:endParaRPr lang="nb-NO"/>
          </a:p>
        </p:txBody>
      </p:sp>
    </p:spTree>
    <p:extLst>
      <p:ext uri="{BB962C8B-B14F-4D97-AF65-F5344CB8AC3E}">
        <p14:creationId xmlns:p14="http://schemas.microsoft.com/office/powerpoint/2010/main" val="369918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48DCEF-7587-430E-16F3-F8C76D6A613F}"/>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A28F718-EBC5-E39F-7FDC-28FA3DA83E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12124EC-A1C3-1555-A290-EB14444DDD0E}"/>
              </a:ext>
            </a:extLst>
          </p:cNvPr>
          <p:cNvSpPr>
            <a:spLocks noGrp="1"/>
          </p:cNvSpPr>
          <p:nvPr>
            <p:ph type="dt" sz="half" idx="10"/>
          </p:nvPr>
        </p:nvSpPr>
        <p:spPr/>
        <p:txBody>
          <a:bodyPr/>
          <a:lstStyle/>
          <a:p>
            <a:fld id="{6C09B6C9-D39A-4D40-AF11-0161C9F6F4FE}" type="datetimeFigureOut">
              <a:rPr lang="nb-NO" smtClean="0"/>
              <a:t>06.05.2024</a:t>
            </a:fld>
            <a:endParaRPr lang="nb-NO"/>
          </a:p>
        </p:txBody>
      </p:sp>
      <p:sp>
        <p:nvSpPr>
          <p:cNvPr id="5" name="Plassholder for bunntekst 4">
            <a:extLst>
              <a:ext uri="{FF2B5EF4-FFF2-40B4-BE49-F238E27FC236}">
                <a16:creationId xmlns:a16="http://schemas.microsoft.com/office/drawing/2014/main" id="{8EC78729-1319-09C2-00DD-6A37A1BAD08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A6A3DA7-737A-F496-A591-77834C023069}"/>
              </a:ext>
            </a:extLst>
          </p:cNvPr>
          <p:cNvSpPr>
            <a:spLocks noGrp="1"/>
          </p:cNvSpPr>
          <p:nvPr>
            <p:ph type="sldNum" sz="quarter" idx="12"/>
          </p:nvPr>
        </p:nvSpPr>
        <p:spPr/>
        <p:txBody>
          <a:bodyPr/>
          <a:lstStyle/>
          <a:p>
            <a:fld id="{53CDACBC-35E1-4377-95E0-0421C78FA85E}" type="slidenum">
              <a:rPr lang="nb-NO" smtClean="0"/>
              <a:t>‹#›</a:t>
            </a:fld>
            <a:endParaRPr lang="nb-NO"/>
          </a:p>
        </p:txBody>
      </p:sp>
    </p:spTree>
    <p:extLst>
      <p:ext uri="{BB962C8B-B14F-4D97-AF65-F5344CB8AC3E}">
        <p14:creationId xmlns:p14="http://schemas.microsoft.com/office/powerpoint/2010/main" val="3162752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C77080-416C-4974-D406-9ECEC0ED85CC}"/>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EAA5431F-C1C9-0AE9-AC76-02863DA918F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602DE12-E17D-6251-C636-CA8F66C4C335}"/>
              </a:ext>
            </a:extLst>
          </p:cNvPr>
          <p:cNvSpPr>
            <a:spLocks noGrp="1"/>
          </p:cNvSpPr>
          <p:nvPr>
            <p:ph type="dt" sz="half" idx="10"/>
          </p:nvPr>
        </p:nvSpPr>
        <p:spPr/>
        <p:txBody>
          <a:bodyPr/>
          <a:lstStyle/>
          <a:p>
            <a:fld id="{6C09B6C9-D39A-4D40-AF11-0161C9F6F4FE}" type="datetimeFigureOut">
              <a:rPr lang="nb-NO" smtClean="0"/>
              <a:t>06.05.2024</a:t>
            </a:fld>
            <a:endParaRPr lang="nb-NO"/>
          </a:p>
        </p:txBody>
      </p:sp>
      <p:sp>
        <p:nvSpPr>
          <p:cNvPr id="5" name="Plassholder for bunntekst 4">
            <a:extLst>
              <a:ext uri="{FF2B5EF4-FFF2-40B4-BE49-F238E27FC236}">
                <a16:creationId xmlns:a16="http://schemas.microsoft.com/office/drawing/2014/main" id="{46A8D4A4-98F5-BF69-CB06-92C95A3263E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4938106-CA1E-B5AA-49AF-6B28ECE44102}"/>
              </a:ext>
            </a:extLst>
          </p:cNvPr>
          <p:cNvSpPr>
            <a:spLocks noGrp="1"/>
          </p:cNvSpPr>
          <p:nvPr>
            <p:ph type="sldNum" sz="quarter" idx="12"/>
          </p:nvPr>
        </p:nvSpPr>
        <p:spPr/>
        <p:txBody>
          <a:bodyPr/>
          <a:lstStyle/>
          <a:p>
            <a:fld id="{53CDACBC-35E1-4377-95E0-0421C78FA85E}" type="slidenum">
              <a:rPr lang="nb-NO" smtClean="0"/>
              <a:t>‹#›</a:t>
            </a:fld>
            <a:endParaRPr lang="nb-NO"/>
          </a:p>
        </p:txBody>
      </p:sp>
    </p:spTree>
    <p:extLst>
      <p:ext uri="{BB962C8B-B14F-4D97-AF65-F5344CB8AC3E}">
        <p14:creationId xmlns:p14="http://schemas.microsoft.com/office/powerpoint/2010/main" val="86619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25D018FF-0F80-A44A-FDD7-FC72BFBF1DF6}"/>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3EC52E6D-A1C8-21A5-52B4-AD5939697C61}"/>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08075F3-DDA2-2269-D20F-6E54F6293962}"/>
              </a:ext>
            </a:extLst>
          </p:cNvPr>
          <p:cNvSpPr>
            <a:spLocks noGrp="1"/>
          </p:cNvSpPr>
          <p:nvPr>
            <p:ph type="dt" sz="half" idx="10"/>
          </p:nvPr>
        </p:nvSpPr>
        <p:spPr/>
        <p:txBody>
          <a:bodyPr/>
          <a:lstStyle/>
          <a:p>
            <a:fld id="{6C09B6C9-D39A-4D40-AF11-0161C9F6F4FE}" type="datetimeFigureOut">
              <a:rPr lang="nb-NO" smtClean="0"/>
              <a:t>06.05.2024</a:t>
            </a:fld>
            <a:endParaRPr lang="nb-NO"/>
          </a:p>
        </p:txBody>
      </p:sp>
      <p:sp>
        <p:nvSpPr>
          <p:cNvPr id="5" name="Plassholder for bunntekst 4">
            <a:extLst>
              <a:ext uri="{FF2B5EF4-FFF2-40B4-BE49-F238E27FC236}">
                <a16:creationId xmlns:a16="http://schemas.microsoft.com/office/drawing/2014/main" id="{AC43ADC4-96F3-C225-AA83-D3698F133FE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9E8A9C6-571D-5CC9-B875-A64A7B464EBC}"/>
              </a:ext>
            </a:extLst>
          </p:cNvPr>
          <p:cNvSpPr>
            <a:spLocks noGrp="1"/>
          </p:cNvSpPr>
          <p:nvPr>
            <p:ph type="sldNum" sz="quarter" idx="12"/>
          </p:nvPr>
        </p:nvSpPr>
        <p:spPr/>
        <p:txBody>
          <a:bodyPr/>
          <a:lstStyle/>
          <a:p>
            <a:fld id="{53CDACBC-35E1-4377-95E0-0421C78FA85E}" type="slidenum">
              <a:rPr lang="nb-NO" smtClean="0"/>
              <a:t>‹#›</a:t>
            </a:fld>
            <a:endParaRPr lang="nb-NO"/>
          </a:p>
        </p:txBody>
      </p:sp>
    </p:spTree>
    <p:extLst>
      <p:ext uri="{BB962C8B-B14F-4D97-AF65-F5344CB8AC3E}">
        <p14:creationId xmlns:p14="http://schemas.microsoft.com/office/powerpoint/2010/main" val="122629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A9A08C-18C8-8129-F135-CACA398406D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C0F1BFF-0427-8538-8133-96863AAE106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335845C-A79E-3E1A-9EA3-F3BD8F13B7D3}"/>
              </a:ext>
            </a:extLst>
          </p:cNvPr>
          <p:cNvSpPr>
            <a:spLocks noGrp="1"/>
          </p:cNvSpPr>
          <p:nvPr>
            <p:ph type="dt" sz="half" idx="10"/>
          </p:nvPr>
        </p:nvSpPr>
        <p:spPr/>
        <p:txBody>
          <a:bodyPr/>
          <a:lstStyle/>
          <a:p>
            <a:fld id="{6C09B6C9-D39A-4D40-AF11-0161C9F6F4FE}" type="datetimeFigureOut">
              <a:rPr lang="nb-NO" smtClean="0"/>
              <a:t>06.05.2024</a:t>
            </a:fld>
            <a:endParaRPr lang="nb-NO"/>
          </a:p>
        </p:txBody>
      </p:sp>
      <p:sp>
        <p:nvSpPr>
          <p:cNvPr id="5" name="Plassholder for bunntekst 4">
            <a:extLst>
              <a:ext uri="{FF2B5EF4-FFF2-40B4-BE49-F238E27FC236}">
                <a16:creationId xmlns:a16="http://schemas.microsoft.com/office/drawing/2014/main" id="{F26830CC-06CD-8F54-00E0-EFDD4D26224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081AC25-D45E-79FA-21AF-FCDFC865D6DE}"/>
              </a:ext>
            </a:extLst>
          </p:cNvPr>
          <p:cNvSpPr>
            <a:spLocks noGrp="1"/>
          </p:cNvSpPr>
          <p:nvPr>
            <p:ph type="sldNum" sz="quarter" idx="12"/>
          </p:nvPr>
        </p:nvSpPr>
        <p:spPr/>
        <p:txBody>
          <a:bodyPr/>
          <a:lstStyle/>
          <a:p>
            <a:fld id="{53CDACBC-35E1-4377-95E0-0421C78FA85E}" type="slidenum">
              <a:rPr lang="nb-NO" smtClean="0"/>
              <a:t>‹#›</a:t>
            </a:fld>
            <a:endParaRPr lang="nb-NO"/>
          </a:p>
        </p:txBody>
      </p:sp>
    </p:spTree>
    <p:extLst>
      <p:ext uri="{BB962C8B-B14F-4D97-AF65-F5344CB8AC3E}">
        <p14:creationId xmlns:p14="http://schemas.microsoft.com/office/powerpoint/2010/main" val="282998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7EEFA5-A967-F115-0D28-A10533AB86FD}"/>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EB70F8B2-B07C-F155-BC76-76FF89A72E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C95F1FD0-D402-6E0D-A3DD-57F61144F3F0}"/>
              </a:ext>
            </a:extLst>
          </p:cNvPr>
          <p:cNvSpPr>
            <a:spLocks noGrp="1"/>
          </p:cNvSpPr>
          <p:nvPr>
            <p:ph type="dt" sz="half" idx="10"/>
          </p:nvPr>
        </p:nvSpPr>
        <p:spPr/>
        <p:txBody>
          <a:bodyPr/>
          <a:lstStyle/>
          <a:p>
            <a:fld id="{6C09B6C9-D39A-4D40-AF11-0161C9F6F4FE}" type="datetimeFigureOut">
              <a:rPr lang="nb-NO" smtClean="0"/>
              <a:t>06.05.2024</a:t>
            </a:fld>
            <a:endParaRPr lang="nb-NO"/>
          </a:p>
        </p:txBody>
      </p:sp>
      <p:sp>
        <p:nvSpPr>
          <p:cNvPr id="5" name="Plassholder for bunntekst 4">
            <a:extLst>
              <a:ext uri="{FF2B5EF4-FFF2-40B4-BE49-F238E27FC236}">
                <a16:creationId xmlns:a16="http://schemas.microsoft.com/office/drawing/2014/main" id="{4D68C1CA-C592-20ED-A347-3813CF88A0E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917FCE7-3E90-88BE-380C-C8D69AA1D70A}"/>
              </a:ext>
            </a:extLst>
          </p:cNvPr>
          <p:cNvSpPr>
            <a:spLocks noGrp="1"/>
          </p:cNvSpPr>
          <p:nvPr>
            <p:ph type="sldNum" sz="quarter" idx="12"/>
          </p:nvPr>
        </p:nvSpPr>
        <p:spPr/>
        <p:txBody>
          <a:bodyPr/>
          <a:lstStyle/>
          <a:p>
            <a:fld id="{53CDACBC-35E1-4377-95E0-0421C78FA85E}" type="slidenum">
              <a:rPr lang="nb-NO" smtClean="0"/>
              <a:t>‹#›</a:t>
            </a:fld>
            <a:endParaRPr lang="nb-NO"/>
          </a:p>
        </p:txBody>
      </p:sp>
    </p:spTree>
    <p:extLst>
      <p:ext uri="{BB962C8B-B14F-4D97-AF65-F5344CB8AC3E}">
        <p14:creationId xmlns:p14="http://schemas.microsoft.com/office/powerpoint/2010/main" val="703972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885185-D246-D939-F6BB-AF7A93BFE32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79A2212-6105-A232-3FD1-C6FE5831202B}"/>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2393BD55-453C-712C-29A1-E370A6A82905}"/>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1105F80C-D8EB-8E7E-5125-0ED41BB261D9}"/>
              </a:ext>
            </a:extLst>
          </p:cNvPr>
          <p:cNvSpPr>
            <a:spLocks noGrp="1"/>
          </p:cNvSpPr>
          <p:nvPr>
            <p:ph type="dt" sz="half" idx="10"/>
          </p:nvPr>
        </p:nvSpPr>
        <p:spPr/>
        <p:txBody>
          <a:bodyPr/>
          <a:lstStyle/>
          <a:p>
            <a:fld id="{6C09B6C9-D39A-4D40-AF11-0161C9F6F4FE}" type="datetimeFigureOut">
              <a:rPr lang="nb-NO" smtClean="0"/>
              <a:t>06.05.2024</a:t>
            </a:fld>
            <a:endParaRPr lang="nb-NO"/>
          </a:p>
        </p:txBody>
      </p:sp>
      <p:sp>
        <p:nvSpPr>
          <p:cNvPr id="6" name="Plassholder for bunntekst 5">
            <a:extLst>
              <a:ext uri="{FF2B5EF4-FFF2-40B4-BE49-F238E27FC236}">
                <a16:creationId xmlns:a16="http://schemas.microsoft.com/office/drawing/2014/main" id="{6C2DF504-8179-BF68-E932-FA41AE5E6E6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0DC295A-99B9-C81C-3FA9-4934EC49883B}"/>
              </a:ext>
            </a:extLst>
          </p:cNvPr>
          <p:cNvSpPr>
            <a:spLocks noGrp="1"/>
          </p:cNvSpPr>
          <p:nvPr>
            <p:ph type="sldNum" sz="quarter" idx="12"/>
          </p:nvPr>
        </p:nvSpPr>
        <p:spPr/>
        <p:txBody>
          <a:bodyPr/>
          <a:lstStyle/>
          <a:p>
            <a:fld id="{53CDACBC-35E1-4377-95E0-0421C78FA85E}" type="slidenum">
              <a:rPr lang="nb-NO" smtClean="0"/>
              <a:t>‹#›</a:t>
            </a:fld>
            <a:endParaRPr lang="nb-NO"/>
          </a:p>
        </p:txBody>
      </p:sp>
    </p:spTree>
    <p:extLst>
      <p:ext uri="{BB962C8B-B14F-4D97-AF65-F5344CB8AC3E}">
        <p14:creationId xmlns:p14="http://schemas.microsoft.com/office/powerpoint/2010/main" val="71423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61201A-75EA-DDD6-6866-646B88253825}"/>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5FCF3574-F842-1B72-091C-A332EA92D1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497CDA6D-813B-831D-542C-EC8E728C42DF}"/>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80A4C076-CDD5-20A4-B311-CA17FCCDBB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FBD42CC-B834-02C1-FB5A-0326C16D3A0E}"/>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97BCEF16-CEEE-6A78-0368-8B0D1AB2CD38}"/>
              </a:ext>
            </a:extLst>
          </p:cNvPr>
          <p:cNvSpPr>
            <a:spLocks noGrp="1"/>
          </p:cNvSpPr>
          <p:nvPr>
            <p:ph type="dt" sz="half" idx="10"/>
          </p:nvPr>
        </p:nvSpPr>
        <p:spPr/>
        <p:txBody>
          <a:bodyPr/>
          <a:lstStyle/>
          <a:p>
            <a:fld id="{6C09B6C9-D39A-4D40-AF11-0161C9F6F4FE}" type="datetimeFigureOut">
              <a:rPr lang="nb-NO" smtClean="0"/>
              <a:t>06.05.2024</a:t>
            </a:fld>
            <a:endParaRPr lang="nb-NO"/>
          </a:p>
        </p:txBody>
      </p:sp>
      <p:sp>
        <p:nvSpPr>
          <p:cNvPr id="8" name="Plassholder for bunntekst 7">
            <a:extLst>
              <a:ext uri="{FF2B5EF4-FFF2-40B4-BE49-F238E27FC236}">
                <a16:creationId xmlns:a16="http://schemas.microsoft.com/office/drawing/2014/main" id="{F96F8784-790B-6C2F-E15D-9E88B7FF7B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47A9DBD-EFB4-5A39-CC0F-21157466F900}"/>
              </a:ext>
            </a:extLst>
          </p:cNvPr>
          <p:cNvSpPr>
            <a:spLocks noGrp="1"/>
          </p:cNvSpPr>
          <p:nvPr>
            <p:ph type="sldNum" sz="quarter" idx="12"/>
          </p:nvPr>
        </p:nvSpPr>
        <p:spPr/>
        <p:txBody>
          <a:bodyPr/>
          <a:lstStyle/>
          <a:p>
            <a:fld id="{53CDACBC-35E1-4377-95E0-0421C78FA85E}" type="slidenum">
              <a:rPr lang="nb-NO" smtClean="0"/>
              <a:t>‹#›</a:t>
            </a:fld>
            <a:endParaRPr lang="nb-NO"/>
          </a:p>
        </p:txBody>
      </p:sp>
    </p:spTree>
    <p:extLst>
      <p:ext uri="{BB962C8B-B14F-4D97-AF65-F5344CB8AC3E}">
        <p14:creationId xmlns:p14="http://schemas.microsoft.com/office/powerpoint/2010/main" val="204324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7700EB-16AA-E7DF-933D-A54E5C045BB0}"/>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BB746090-634E-CB75-B513-D950469DCC4E}"/>
              </a:ext>
            </a:extLst>
          </p:cNvPr>
          <p:cNvSpPr>
            <a:spLocks noGrp="1"/>
          </p:cNvSpPr>
          <p:nvPr>
            <p:ph type="dt" sz="half" idx="10"/>
          </p:nvPr>
        </p:nvSpPr>
        <p:spPr/>
        <p:txBody>
          <a:bodyPr/>
          <a:lstStyle/>
          <a:p>
            <a:fld id="{6C09B6C9-D39A-4D40-AF11-0161C9F6F4FE}" type="datetimeFigureOut">
              <a:rPr lang="nb-NO" smtClean="0"/>
              <a:t>06.05.2024</a:t>
            </a:fld>
            <a:endParaRPr lang="nb-NO"/>
          </a:p>
        </p:txBody>
      </p:sp>
      <p:sp>
        <p:nvSpPr>
          <p:cNvPr id="4" name="Plassholder for bunntekst 3">
            <a:extLst>
              <a:ext uri="{FF2B5EF4-FFF2-40B4-BE49-F238E27FC236}">
                <a16:creationId xmlns:a16="http://schemas.microsoft.com/office/drawing/2014/main" id="{E8F07206-5E14-5FAE-2413-B002588B6E14}"/>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CB670F3-1D01-8514-21B6-F2F6ABF8E415}"/>
              </a:ext>
            </a:extLst>
          </p:cNvPr>
          <p:cNvSpPr>
            <a:spLocks noGrp="1"/>
          </p:cNvSpPr>
          <p:nvPr>
            <p:ph type="sldNum" sz="quarter" idx="12"/>
          </p:nvPr>
        </p:nvSpPr>
        <p:spPr/>
        <p:txBody>
          <a:bodyPr/>
          <a:lstStyle/>
          <a:p>
            <a:fld id="{53CDACBC-35E1-4377-95E0-0421C78FA85E}" type="slidenum">
              <a:rPr lang="nb-NO" smtClean="0"/>
              <a:t>‹#›</a:t>
            </a:fld>
            <a:endParaRPr lang="nb-NO"/>
          </a:p>
        </p:txBody>
      </p:sp>
    </p:spTree>
    <p:extLst>
      <p:ext uri="{BB962C8B-B14F-4D97-AF65-F5344CB8AC3E}">
        <p14:creationId xmlns:p14="http://schemas.microsoft.com/office/powerpoint/2010/main" val="2268650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9BE9FF2-6A90-209C-0015-DEE215AB1B5D}"/>
              </a:ext>
            </a:extLst>
          </p:cNvPr>
          <p:cNvSpPr>
            <a:spLocks noGrp="1"/>
          </p:cNvSpPr>
          <p:nvPr>
            <p:ph type="dt" sz="half" idx="10"/>
          </p:nvPr>
        </p:nvSpPr>
        <p:spPr/>
        <p:txBody>
          <a:bodyPr/>
          <a:lstStyle/>
          <a:p>
            <a:fld id="{6C09B6C9-D39A-4D40-AF11-0161C9F6F4FE}" type="datetimeFigureOut">
              <a:rPr lang="nb-NO" smtClean="0"/>
              <a:t>06.05.2024</a:t>
            </a:fld>
            <a:endParaRPr lang="nb-NO"/>
          </a:p>
        </p:txBody>
      </p:sp>
      <p:sp>
        <p:nvSpPr>
          <p:cNvPr id="3" name="Plassholder for bunntekst 2">
            <a:extLst>
              <a:ext uri="{FF2B5EF4-FFF2-40B4-BE49-F238E27FC236}">
                <a16:creationId xmlns:a16="http://schemas.microsoft.com/office/drawing/2014/main" id="{C43A7C5B-E2B9-E78F-6146-2754E0531AD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08DBF42E-A813-80D0-0820-E94A02C4D86D}"/>
              </a:ext>
            </a:extLst>
          </p:cNvPr>
          <p:cNvSpPr>
            <a:spLocks noGrp="1"/>
          </p:cNvSpPr>
          <p:nvPr>
            <p:ph type="sldNum" sz="quarter" idx="12"/>
          </p:nvPr>
        </p:nvSpPr>
        <p:spPr/>
        <p:txBody>
          <a:bodyPr/>
          <a:lstStyle/>
          <a:p>
            <a:fld id="{53CDACBC-35E1-4377-95E0-0421C78FA85E}" type="slidenum">
              <a:rPr lang="nb-NO" smtClean="0"/>
              <a:t>‹#›</a:t>
            </a:fld>
            <a:endParaRPr lang="nb-NO"/>
          </a:p>
        </p:txBody>
      </p:sp>
    </p:spTree>
    <p:extLst>
      <p:ext uri="{BB962C8B-B14F-4D97-AF65-F5344CB8AC3E}">
        <p14:creationId xmlns:p14="http://schemas.microsoft.com/office/powerpoint/2010/main" val="412615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5FCB2A-FE99-1D0C-018A-8E7A7B83821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6FA527ED-F56C-70FD-687B-C08529028B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440D01DF-5A28-BB8B-BB68-22ACC242A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0463781-4C06-11CB-B526-14FAC461A338}"/>
              </a:ext>
            </a:extLst>
          </p:cNvPr>
          <p:cNvSpPr>
            <a:spLocks noGrp="1"/>
          </p:cNvSpPr>
          <p:nvPr>
            <p:ph type="dt" sz="half" idx="10"/>
          </p:nvPr>
        </p:nvSpPr>
        <p:spPr/>
        <p:txBody>
          <a:bodyPr/>
          <a:lstStyle/>
          <a:p>
            <a:fld id="{6C09B6C9-D39A-4D40-AF11-0161C9F6F4FE}" type="datetimeFigureOut">
              <a:rPr lang="nb-NO" smtClean="0"/>
              <a:t>06.05.2024</a:t>
            </a:fld>
            <a:endParaRPr lang="nb-NO"/>
          </a:p>
        </p:txBody>
      </p:sp>
      <p:sp>
        <p:nvSpPr>
          <p:cNvPr id="6" name="Plassholder for bunntekst 5">
            <a:extLst>
              <a:ext uri="{FF2B5EF4-FFF2-40B4-BE49-F238E27FC236}">
                <a16:creationId xmlns:a16="http://schemas.microsoft.com/office/drawing/2014/main" id="{0EFD04B6-AEBA-24C1-977E-156EA93FFA0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9AA8E6E-2A76-53E2-3D5F-F5CED1CE2198}"/>
              </a:ext>
            </a:extLst>
          </p:cNvPr>
          <p:cNvSpPr>
            <a:spLocks noGrp="1"/>
          </p:cNvSpPr>
          <p:nvPr>
            <p:ph type="sldNum" sz="quarter" idx="12"/>
          </p:nvPr>
        </p:nvSpPr>
        <p:spPr/>
        <p:txBody>
          <a:bodyPr/>
          <a:lstStyle/>
          <a:p>
            <a:fld id="{53CDACBC-35E1-4377-95E0-0421C78FA85E}" type="slidenum">
              <a:rPr lang="nb-NO" smtClean="0"/>
              <a:t>‹#›</a:t>
            </a:fld>
            <a:endParaRPr lang="nb-NO"/>
          </a:p>
        </p:txBody>
      </p:sp>
    </p:spTree>
    <p:extLst>
      <p:ext uri="{BB962C8B-B14F-4D97-AF65-F5344CB8AC3E}">
        <p14:creationId xmlns:p14="http://schemas.microsoft.com/office/powerpoint/2010/main" val="2191277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6D065E-1D4F-BDCD-E6CD-F6343932087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7961E4F3-279B-E88B-01A0-97737B34D7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572BA795-7E27-7A2B-0D9D-3CA8DC66F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18C7224-E11E-542D-8D90-82E052A69319}"/>
              </a:ext>
            </a:extLst>
          </p:cNvPr>
          <p:cNvSpPr>
            <a:spLocks noGrp="1"/>
          </p:cNvSpPr>
          <p:nvPr>
            <p:ph type="dt" sz="half" idx="10"/>
          </p:nvPr>
        </p:nvSpPr>
        <p:spPr/>
        <p:txBody>
          <a:bodyPr/>
          <a:lstStyle/>
          <a:p>
            <a:fld id="{6C09B6C9-D39A-4D40-AF11-0161C9F6F4FE}" type="datetimeFigureOut">
              <a:rPr lang="nb-NO" smtClean="0"/>
              <a:t>06.05.2024</a:t>
            </a:fld>
            <a:endParaRPr lang="nb-NO"/>
          </a:p>
        </p:txBody>
      </p:sp>
      <p:sp>
        <p:nvSpPr>
          <p:cNvPr id="6" name="Plassholder for bunntekst 5">
            <a:extLst>
              <a:ext uri="{FF2B5EF4-FFF2-40B4-BE49-F238E27FC236}">
                <a16:creationId xmlns:a16="http://schemas.microsoft.com/office/drawing/2014/main" id="{D27BB51B-0E1D-7197-C2C3-DC4C1C57670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454FB24-2587-6D8F-DF0B-DA0FB9C6A12E}"/>
              </a:ext>
            </a:extLst>
          </p:cNvPr>
          <p:cNvSpPr>
            <a:spLocks noGrp="1"/>
          </p:cNvSpPr>
          <p:nvPr>
            <p:ph type="sldNum" sz="quarter" idx="12"/>
          </p:nvPr>
        </p:nvSpPr>
        <p:spPr/>
        <p:txBody>
          <a:bodyPr/>
          <a:lstStyle/>
          <a:p>
            <a:fld id="{53CDACBC-35E1-4377-95E0-0421C78FA85E}" type="slidenum">
              <a:rPr lang="nb-NO" smtClean="0"/>
              <a:t>‹#›</a:t>
            </a:fld>
            <a:endParaRPr lang="nb-NO"/>
          </a:p>
        </p:txBody>
      </p:sp>
    </p:spTree>
    <p:extLst>
      <p:ext uri="{BB962C8B-B14F-4D97-AF65-F5344CB8AC3E}">
        <p14:creationId xmlns:p14="http://schemas.microsoft.com/office/powerpoint/2010/main" val="234153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DCD62B7-8F2D-2F28-A779-C2F932CB4C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FF723E55-3699-1195-CDC6-17BDE33AC2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D49EA3A-C8E4-ADE0-6FD6-8D65678F25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09B6C9-D39A-4D40-AF11-0161C9F6F4FE}" type="datetimeFigureOut">
              <a:rPr lang="nb-NO" smtClean="0"/>
              <a:t>06.05.2024</a:t>
            </a:fld>
            <a:endParaRPr lang="nb-NO"/>
          </a:p>
        </p:txBody>
      </p:sp>
      <p:sp>
        <p:nvSpPr>
          <p:cNvPr id="5" name="Plassholder for bunntekst 4">
            <a:extLst>
              <a:ext uri="{FF2B5EF4-FFF2-40B4-BE49-F238E27FC236}">
                <a16:creationId xmlns:a16="http://schemas.microsoft.com/office/drawing/2014/main" id="{D4B8AA2D-6623-F37D-F3D1-25594FC9F9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1DBB61C4-25E1-63E8-D661-B09A02215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CDACBC-35E1-4377-95E0-0421C78FA85E}" type="slidenum">
              <a:rPr lang="nb-NO" smtClean="0"/>
              <a:t>‹#›</a:t>
            </a:fld>
            <a:endParaRPr lang="nb-NO"/>
          </a:p>
        </p:txBody>
      </p:sp>
    </p:spTree>
    <p:extLst>
      <p:ext uri="{BB962C8B-B14F-4D97-AF65-F5344CB8AC3E}">
        <p14:creationId xmlns:p14="http://schemas.microsoft.com/office/powerpoint/2010/main" val="2134577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66832E-73AF-05A2-41DE-9B5EC06848EF}"/>
              </a:ext>
            </a:extLst>
          </p:cNvPr>
          <p:cNvSpPr>
            <a:spLocks noGrp="1"/>
          </p:cNvSpPr>
          <p:nvPr>
            <p:ph type="ctrTitle"/>
          </p:nvPr>
        </p:nvSpPr>
        <p:spPr/>
        <p:txBody>
          <a:bodyPr/>
          <a:lstStyle/>
          <a:p>
            <a:endParaRPr lang="nb-NO"/>
          </a:p>
        </p:txBody>
      </p:sp>
      <p:sp>
        <p:nvSpPr>
          <p:cNvPr id="3" name="Undertittel 2">
            <a:extLst>
              <a:ext uri="{FF2B5EF4-FFF2-40B4-BE49-F238E27FC236}">
                <a16:creationId xmlns:a16="http://schemas.microsoft.com/office/drawing/2014/main" id="{3FECFA73-7CB4-9F87-B517-177136B522C8}"/>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3601510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F1308DB-4033-3910-3BA6-643BFA2B146F}"/>
              </a:ext>
            </a:extLst>
          </p:cNvPr>
          <p:cNvSpPr>
            <a:spLocks noGrp="1"/>
          </p:cNvSpPr>
          <p:nvPr>
            <p:ph type="title"/>
          </p:nvPr>
        </p:nvSpPr>
        <p:spPr/>
        <p:txBody>
          <a:bodyPr/>
          <a:lstStyle/>
          <a:p>
            <a:pPr algn="ctr"/>
            <a:r>
              <a:rPr lang="nb-NO" dirty="0"/>
              <a:t>PAUSE!</a:t>
            </a:r>
          </a:p>
        </p:txBody>
      </p:sp>
      <p:sp>
        <p:nvSpPr>
          <p:cNvPr id="5" name="Plassholder for tekst 4">
            <a:extLst>
              <a:ext uri="{FF2B5EF4-FFF2-40B4-BE49-F238E27FC236}">
                <a16:creationId xmlns:a16="http://schemas.microsoft.com/office/drawing/2014/main" id="{B6416BBD-EE21-7B10-807A-542D4F617E40}"/>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135281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F41274-3DF6-E3FC-D9EA-E31A81F17830}"/>
              </a:ext>
            </a:extLst>
          </p:cNvPr>
          <p:cNvSpPr>
            <a:spLocks noGrp="1"/>
          </p:cNvSpPr>
          <p:nvPr>
            <p:ph type="title"/>
          </p:nvPr>
        </p:nvSpPr>
        <p:spPr/>
        <p:txBody>
          <a:bodyPr/>
          <a:lstStyle/>
          <a:p>
            <a:r>
              <a:rPr lang="nb-NO" dirty="0"/>
              <a:t>Hva er interessepolitikk?</a:t>
            </a:r>
          </a:p>
        </p:txBody>
      </p:sp>
      <p:sp>
        <p:nvSpPr>
          <p:cNvPr id="3" name="Plassholder for innhold 2">
            <a:extLst>
              <a:ext uri="{FF2B5EF4-FFF2-40B4-BE49-F238E27FC236}">
                <a16:creationId xmlns:a16="http://schemas.microsoft.com/office/drawing/2014/main" id="{EE8247E2-19CB-5A66-1CF4-CC652C41F43B}"/>
              </a:ext>
            </a:extLst>
          </p:cNvPr>
          <p:cNvSpPr>
            <a:spLocks noGrp="1"/>
          </p:cNvSpPr>
          <p:nvPr>
            <p:ph type="body" idx="1"/>
          </p:nvPr>
        </p:nvSpPr>
        <p:spPr/>
        <p:txBody>
          <a:bodyPr/>
          <a:lstStyle/>
          <a:p>
            <a:r>
              <a:rPr lang="nb-NO" dirty="0"/>
              <a:t>Hva er vår rolle?</a:t>
            </a:r>
          </a:p>
        </p:txBody>
      </p:sp>
    </p:spTree>
    <p:extLst>
      <p:ext uri="{BB962C8B-B14F-4D97-AF65-F5344CB8AC3E}">
        <p14:creationId xmlns:p14="http://schemas.microsoft.com/office/powerpoint/2010/main" val="2339896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24FF476F-A4C0-9E40-1990-D4C69F2733F9}"/>
              </a:ext>
            </a:extLst>
          </p:cNvPr>
          <p:cNvSpPr>
            <a:spLocks noGrp="1"/>
          </p:cNvSpPr>
          <p:nvPr>
            <p:ph type="title"/>
          </p:nvPr>
        </p:nvSpPr>
        <p:spPr/>
        <p:txBody>
          <a:bodyPr/>
          <a:lstStyle/>
          <a:p>
            <a:r>
              <a:rPr lang="nb-NO" dirty="0"/>
              <a:t>Vår rolle</a:t>
            </a:r>
          </a:p>
        </p:txBody>
      </p:sp>
      <p:pic>
        <p:nvPicPr>
          <p:cNvPr id="5" name="Bilde 4" descr="Et bilde som inneholder vann, sport, svømme, utendørs&#10;&#10;Beskrivelse som er generert med svært høy visshet">
            <a:extLst>
              <a:ext uri="{FF2B5EF4-FFF2-40B4-BE49-F238E27FC236}">
                <a16:creationId xmlns:a16="http://schemas.microsoft.com/office/drawing/2014/main" id="{90433A91-6D4F-1B88-2D87-FDB775732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654" y="1683261"/>
            <a:ext cx="7218692" cy="4809614"/>
          </a:xfrm>
          <a:prstGeom prst="rect">
            <a:avLst/>
          </a:prstGeom>
        </p:spPr>
      </p:pic>
    </p:spTree>
    <p:extLst>
      <p:ext uri="{BB962C8B-B14F-4D97-AF65-F5344CB8AC3E}">
        <p14:creationId xmlns:p14="http://schemas.microsoft.com/office/powerpoint/2010/main" val="3596145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7390B8-4BBE-6F7E-7D14-3C4250BC15E1}"/>
              </a:ext>
            </a:extLst>
          </p:cNvPr>
          <p:cNvSpPr>
            <a:spLocks noGrp="1"/>
          </p:cNvSpPr>
          <p:nvPr>
            <p:ph type="title"/>
          </p:nvPr>
        </p:nvSpPr>
        <p:spPr/>
        <p:txBody>
          <a:bodyPr/>
          <a:lstStyle/>
          <a:p>
            <a:r>
              <a:rPr lang="nb-NO" dirty="0"/>
              <a:t>Hva styrer politikerne over?</a:t>
            </a:r>
          </a:p>
        </p:txBody>
      </p:sp>
      <p:pic>
        <p:nvPicPr>
          <p:cNvPr id="3" name="Plassholder for innhold 2" descr="Et bilde som inneholder tekst, skjermbilde, programvare, Multimedieprogramvare&#10;&#10;Automatisk generert beskrivelse">
            <a:extLst>
              <a:ext uri="{FF2B5EF4-FFF2-40B4-BE49-F238E27FC236}">
                <a16:creationId xmlns:a16="http://schemas.microsoft.com/office/drawing/2014/main" id="{251E8B38-9FAB-B1CC-A27D-36C5AA590437}"/>
              </a:ext>
            </a:extLst>
          </p:cNvPr>
          <p:cNvPicPr>
            <a:picLocks noGrp="1" noChangeAspect="1"/>
          </p:cNvPicPr>
          <p:nvPr>
            <p:ph idx="1"/>
          </p:nvPr>
        </p:nvPicPr>
        <p:blipFill>
          <a:blip r:embed="rId3"/>
          <a:stretch>
            <a:fillRect/>
          </a:stretch>
        </p:blipFill>
        <p:spPr>
          <a:xfrm>
            <a:off x="6191830" y="1249962"/>
            <a:ext cx="5473789" cy="5003799"/>
          </a:xfrm>
        </p:spPr>
      </p:pic>
      <p:pic>
        <p:nvPicPr>
          <p:cNvPr id="4" name="Bilde 3" descr="Et bilde som inneholder tekst, skjermbilde, sirkel, Font&#10;&#10;Automatisk generert beskrivelse">
            <a:extLst>
              <a:ext uri="{FF2B5EF4-FFF2-40B4-BE49-F238E27FC236}">
                <a16:creationId xmlns:a16="http://schemas.microsoft.com/office/drawing/2014/main" id="{BCA92AC5-4663-B7B4-62F0-642087224E0F}"/>
              </a:ext>
            </a:extLst>
          </p:cNvPr>
          <p:cNvPicPr>
            <a:picLocks noChangeAspect="1"/>
          </p:cNvPicPr>
          <p:nvPr/>
        </p:nvPicPr>
        <p:blipFill>
          <a:blip r:embed="rId4"/>
          <a:stretch>
            <a:fillRect/>
          </a:stretch>
        </p:blipFill>
        <p:spPr>
          <a:xfrm>
            <a:off x="266928" y="1594555"/>
            <a:ext cx="5576255" cy="4557889"/>
          </a:xfrm>
          <a:prstGeom prst="rect">
            <a:avLst/>
          </a:prstGeom>
        </p:spPr>
      </p:pic>
    </p:spTree>
    <p:extLst>
      <p:ext uri="{BB962C8B-B14F-4D97-AF65-F5344CB8AC3E}">
        <p14:creationId xmlns:p14="http://schemas.microsoft.com/office/powerpoint/2010/main" val="3785056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2F8810-2678-9B31-27DD-7E4A0B82FFE3}"/>
              </a:ext>
            </a:extLst>
          </p:cNvPr>
          <p:cNvSpPr>
            <a:spLocks noGrp="1"/>
          </p:cNvSpPr>
          <p:nvPr>
            <p:ph type="title"/>
          </p:nvPr>
        </p:nvSpPr>
        <p:spPr/>
        <p:txBody>
          <a:bodyPr/>
          <a:lstStyle/>
          <a:p>
            <a:r>
              <a:rPr lang="nb-NO" dirty="0"/>
              <a:t>Hva er saken? </a:t>
            </a:r>
          </a:p>
        </p:txBody>
      </p:sp>
      <p:sp>
        <p:nvSpPr>
          <p:cNvPr id="3" name="Plassholder for innhold 2">
            <a:extLst>
              <a:ext uri="{FF2B5EF4-FFF2-40B4-BE49-F238E27FC236}">
                <a16:creationId xmlns:a16="http://schemas.microsoft.com/office/drawing/2014/main" id="{17DD9E6F-A287-4A48-702F-2BE46A2F1977}"/>
              </a:ext>
            </a:extLst>
          </p:cNvPr>
          <p:cNvSpPr>
            <a:spLocks noGrp="1"/>
          </p:cNvSpPr>
          <p:nvPr>
            <p:ph idx="1"/>
          </p:nvPr>
        </p:nvSpPr>
        <p:spPr/>
        <p:txBody>
          <a:bodyPr vert="horz" lIns="91440" tIns="45720" rIns="91440" bIns="45720" rtlCol="0" anchor="t">
            <a:normAutofit/>
          </a:bodyPr>
          <a:lstStyle/>
          <a:p>
            <a:r>
              <a:rPr lang="nb-NO" dirty="0"/>
              <a:t>Hva er saken?</a:t>
            </a:r>
          </a:p>
          <a:p>
            <a:r>
              <a:rPr lang="nb-NO" dirty="0"/>
              <a:t>Hva ønsker du å oppnå? </a:t>
            </a:r>
          </a:p>
          <a:p>
            <a:r>
              <a:rPr lang="nb-NO" dirty="0">
                <a:ea typeface="+mn-lt"/>
                <a:cs typeface="+mn-lt"/>
              </a:rPr>
              <a:t>Hvilke argumenter kan du bruke for å underbygge ditt syn?</a:t>
            </a:r>
            <a:endParaRPr lang="nb-NO" dirty="0"/>
          </a:p>
          <a:p>
            <a:r>
              <a:rPr lang="nb-NO" dirty="0"/>
              <a:t>Hvilke motforestillinger kan du møte?</a:t>
            </a:r>
          </a:p>
          <a:p>
            <a:r>
              <a:rPr lang="nb-NO" dirty="0"/>
              <a:t>Hvor kan du finne mer informasjon for å underbygge argumentene dine?</a:t>
            </a:r>
          </a:p>
          <a:p>
            <a:endParaRPr lang="nb-NO"/>
          </a:p>
        </p:txBody>
      </p:sp>
    </p:spTree>
    <p:extLst>
      <p:ext uri="{BB962C8B-B14F-4D97-AF65-F5344CB8AC3E}">
        <p14:creationId xmlns:p14="http://schemas.microsoft.com/office/powerpoint/2010/main" val="3391698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F81473-FD31-9DD0-9CC3-89DED267BC2C}"/>
              </a:ext>
            </a:extLst>
          </p:cNvPr>
          <p:cNvSpPr>
            <a:spLocks noGrp="1"/>
          </p:cNvSpPr>
          <p:nvPr>
            <p:ph type="title"/>
          </p:nvPr>
        </p:nvSpPr>
        <p:spPr/>
        <p:txBody>
          <a:bodyPr/>
          <a:lstStyle/>
          <a:p>
            <a:r>
              <a:rPr lang="nb-NO" dirty="0"/>
              <a:t>Møtenotat</a:t>
            </a:r>
          </a:p>
        </p:txBody>
      </p:sp>
      <p:sp>
        <p:nvSpPr>
          <p:cNvPr id="3" name="Plassholder for innhold 2">
            <a:extLst>
              <a:ext uri="{FF2B5EF4-FFF2-40B4-BE49-F238E27FC236}">
                <a16:creationId xmlns:a16="http://schemas.microsoft.com/office/drawing/2014/main" id="{520A99EA-5D23-8A25-BB5D-51C542735350}"/>
              </a:ext>
            </a:extLst>
          </p:cNvPr>
          <p:cNvSpPr>
            <a:spLocks noGrp="1"/>
          </p:cNvSpPr>
          <p:nvPr>
            <p:ph idx="1"/>
          </p:nvPr>
        </p:nvSpPr>
        <p:spPr>
          <a:xfrm>
            <a:off x="838200" y="1825625"/>
            <a:ext cx="4749800" cy="4351338"/>
          </a:xfrm>
        </p:spPr>
        <p:txBody>
          <a:bodyPr/>
          <a:lstStyle/>
          <a:p>
            <a:r>
              <a:rPr lang="nb-NO" dirty="0"/>
              <a:t>Kort! 1-1,5 side maks</a:t>
            </a:r>
          </a:p>
          <a:p>
            <a:r>
              <a:rPr lang="nb-NO" dirty="0"/>
              <a:t>Det viktigste først</a:t>
            </a:r>
          </a:p>
          <a:p>
            <a:r>
              <a:rPr lang="nb-NO" dirty="0"/>
              <a:t>Vis hvordan du løser politikernes sak</a:t>
            </a:r>
          </a:p>
          <a:p>
            <a:r>
              <a:rPr lang="nb-NO" dirty="0"/>
              <a:t>Vær positiv! </a:t>
            </a:r>
          </a:p>
          <a:p>
            <a:r>
              <a:rPr lang="nb-NO" dirty="0"/>
              <a:t>Gode argumenter, unngå synsing</a:t>
            </a:r>
          </a:p>
          <a:p>
            <a:r>
              <a:rPr lang="nb-NO" dirty="0"/>
              <a:t>Kontaktinformasjon</a:t>
            </a:r>
          </a:p>
        </p:txBody>
      </p:sp>
      <p:pic>
        <p:nvPicPr>
          <p:cNvPr id="5" name="Bilde 4">
            <a:extLst>
              <a:ext uri="{FF2B5EF4-FFF2-40B4-BE49-F238E27FC236}">
                <a16:creationId xmlns:a16="http://schemas.microsoft.com/office/drawing/2014/main" id="{C4D5498C-73C0-4433-7FFF-FE0B9B5BA6BE}"/>
              </a:ext>
            </a:extLst>
          </p:cNvPr>
          <p:cNvPicPr>
            <a:picLocks noChangeAspect="1"/>
          </p:cNvPicPr>
          <p:nvPr/>
        </p:nvPicPr>
        <p:blipFill>
          <a:blip r:embed="rId3"/>
          <a:stretch>
            <a:fillRect/>
          </a:stretch>
        </p:blipFill>
        <p:spPr>
          <a:xfrm>
            <a:off x="5778500" y="153394"/>
            <a:ext cx="7110776" cy="6322018"/>
          </a:xfrm>
          <a:prstGeom prst="rect">
            <a:avLst/>
          </a:prstGeom>
        </p:spPr>
      </p:pic>
    </p:spTree>
    <p:extLst>
      <p:ext uri="{BB962C8B-B14F-4D97-AF65-F5344CB8AC3E}">
        <p14:creationId xmlns:p14="http://schemas.microsoft.com/office/powerpoint/2010/main" val="1458045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193641-EFD4-8019-6BE0-D6AE8365E710}"/>
              </a:ext>
            </a:extLst>
          </p:cNvPr>
          <p:cNvSpPr>
            <a:spLocks noGrp="1"/>
          </p:cNvSpPr>
          <p:nvPr>
            <p:ph type="title"/>
          </p:nvPr>
        </p:nvSpPr>
        <p:spPr/>
        <p:txBody>
          <a:bodyPr/>
          <a:lstStyle/>
          <a:p>
            <a:r>
              <a:rPr lang="nb-NO" dirty="0"/>
              <a:t>Oppsummering </a:t>
            </a:r>
          </a:p>
        </p:txBody>
      </p:sp>
      <p:sp>
        <p:nvSpPr>
          <p:cNvPr id="4" name="Plassholder for tekst 3">
            <a:extLst>
              <a:ext uri="{FF2B5EF4-FFF2-40B4-BE49-F238E27FC236}">
                <a16:creationId xmlns:a16="http://schemas.microsoft.com/office/drawing/2014/main" id="{5121A96A-9CDF-FBE7-E35E-86E88FE252DD}"/>
              </a:ext>
            </a:extLst>
          </p:cNvPr>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305097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FBD5D215-7D52-CC9C-B9B2-2CAC7AD40618}"/>
              </a:ext>
            </a:extLst>
          </p:cNvPr>
          <p:cNvSpPr>
            <a:spLocks noGrp="1"/>
          </p:cNvSpPr>
          <p:nvPr>
            <p:ph type="title"/>
          </p:nvPr>
        </p:nvSpPr>
        <p:spPr/>
        <p:txBody>
          <a:bodyPr/>
          <a:lstStyle/>
          <a:p>
            <a:r>
              <a:rPr lang="nb-NO" dirty="0"/>
              <a:t>Hjemmelekse</a:t>
            </a:r>
          </a:p>
        </p:txBody>
      </p:sp>
      <p:sp>
        <p:nvSpPr>
          <p:cNvPr id="5" name="Plassholder for innhold 4">
            <a:extLst>
              <a:ext uri="{FF2B5EF4-FFF2-40B4-BE49-F238E27FC236}">
                <a16:creationId xmlns:a16="http://schemas.microsoft.com/office/drawing/2014/main" id="{9A36A51A-6204-A8D2-30A8-8857A1BF8A76}"/>
              </a:ext>
            </a:extLst>
          </p:cNvPr>
          <p:cNvSpPr>
            <a:spLocks noGrp="1"/>
          </p:cNvSpPr>
          <p:nvPr>
            <p:ph type="body" idx="1"/>
          </p:nvPr>
        </p:nvSpPr>
        <p:spPr/>
        <p:txBody>
          <a:bodyPr/>
          <a:lstStyle/>
          <a:p>
            <a:r>
              <a:rPr lang="nb-NO" dirty="0"/>
              <a:t>Lag et lobbenotat</a:t>
            </a:r>
          </a:p>
        </p:txBody>
      </p:sp>
    </p:spTree>
    <p:extLst>
      <p:ext uri="{BB962C8B-B14F-4D97-AF65-F5344CB8AC3E}">
        <p14:creationId xmlns:p14="http://schemas.microsoft.com/office/powerpoint/2010/main" val="2942142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5AE679D4-9E99-4924-1FB3-FFBD1130C83A}"/>
              </a:ext>
            </a:extLst>
          </p:cNvPr>
          <p:cNvSpPr>
            <a:spLocks noGrp="1"/>
          </p:cNvSpPr>
          <p:nvPr>
            <p:ph type="title"/>
          </p:nvPr>
        </p:nvSpPr>
        <p:spPr/>
        <p:txBody>
          <a:bodyPr/>
          <a:lstStyle/>
          <a:p>
            <a:pPr algn="ctr"/>
            <a:r>
              <a:rPr lang="nb-NO" dirty="0"/>
              <a:t>Interessepolitikk del 2</a:t>
            </a:r>
          </a:p>
        </p:txBody>
      </p:sp>
      <p:sp>
        <p:nvSpPr>
          <p:cNvPr id="5" name="Plassholder for tekst 4">
            <a:extLst>
              <a:ext uri="{FF2B5EF4-FFF2-40B4-BE49-F238E27FC236}">
                <a16:creationId xmlns:a16="http://schemas.microsoft.com/office/drawing/2014/main" id="{27536E2C-9C03-646C-A9E7-20BEA2BA1A47}"/>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083260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33AD7C21-61A6-FBAE-9CB4-48E362F72817}"/>
              </a:ext>
            </a:extLst>
          </p:cNvPr>
          <p:cNvSpPr>
            <a:spLocks noGrp="1"/>
          </p:cNvSpPr>
          <p:nvPr>
            <p:ph type="title"/>
          </p:nvPr>
        </p:nvSpPr>
        <p:spPr/>
        <p:txBody>
          <a:bodyPr/>
          <a:lstStyle/>
          <a:p>
            <a:r>
              <a:rPr lang="nb-NO" dirty="0"/>
              <a:t>Plan for dagen</a:t>
            </a:r>
          </a:p>
        </p:txBody>
      </p:sp>
      <p:sp>
        <p:nvSpPr>
          <p:cNvPr id="6" name="Plassholder for tekst 5">
            <a:extLst>
              <a:ext uri="{FF2B5EF4-FFF2-40B4-BE49-F238E27FC236}">
                <a16:creationId xmlns:a16="http://schemas.microsoft.com/office/drawing/2014/main" id="{19F2A05A-C290-6E2B-9AFE-B84BDF00DDC8}"/>
              </a:ext>
            </a:extLst>
          </p:cNvPr>
          <p:cNvSpPr>
            <a:spLocks noGrp="1"/>
          </p:cNvSpPr>
          <p:nvPr>
            <p:ph type="body" idx="1"/>
          </p:nvPr>
        </p:nvSpPr>
        <p:spPr/>
        <p:txBody>
          <a:bodyPr/>
          <a:lstStyle/>
          <a:p>
            <a:r>
              <a:rPr lang="nb-NO" dirty="0"/>
              <a:t>Og gjennomgang av hjemmelekse</a:t>
            </a:r>
          </a:p>
        </p:txBody>
      </p:sp>
    </p:spTree>
    <p:extLst>
      <p:ext uri="{BB962C8B-B14F-4D97-AF65-F5344CB8AC3E}">
        <p14:creationId xmlns:p14="http://schemas.microsoft.com/office/powerpoint/2010/main" val="231327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en-US" dirty="0" err="1"/>
              <a:t>Interesepolitikk</a:t>
            </a:r>
          </a:p>
        </p:txBody>
      </p:sp>
      <p:sp>
        <p:nvSpPr>
          <p:cNvPr id="3" name="Undertittel 2"/>
          <p:cNvSpPr>
            <a:spLocks noGrp="1"/>
          </p:cNvSpPr>
          <p:nvPr>
            <p:ph type="subTitle" idx="1"/>
          </p:nvPr>
        </p:nvSpPr>
        <p:spPr/>
        <p:txBody>
          <a:bodyPr vert="horz" lIns="91440" tIns="45720" rIns="91440" bIns="45720" rtlCol="0" anchor="t">
            <a:normAutofit/>
          </a:bodyPr>
          <a:lstStyle/>
          <a:p>
            <a:r>
              <a:rPr lang="en-US" dirty="0"/>
              <a:t>For FUNKIS' </a:t>
            </a:r>
            <a:r>
              <a:rPr lang="en-US" dirty="0" err="1"/>
              <a:t>fylkeslag</a:t>
            </a:r>
            <a:r>
              <a:rPr lang="en-US" dirty="0"/>
              <a:t> </a:t>
            </a:r>
            <a:r>
              <a:rPr lang="en-US" dirty="0" err="1"/>
              <a:t>og</a:t>
            </a:r>
            <a:r>
              <a:rPr lang="en-US" dirty="0"/>
              <a:t> </a:t>
            </a:r>
            <a:r>
              <a:rPr lang="en-US" dirty="0" err="1"/>
              <a:t>medlemsorganisasjoner</a:t>
            </a:r>
            <a:endParaRPr lang="en-US" dirty="0"/>
          </a:p>
        </p:txBody>
      </p:sp>
    </p:spTree>
    <p:extLst>
      <p:ext uri="{BB962C8B-B14F-4D97-AF65-F5344CB8AC3E}">
        <p14:creationId xmlns:p14="http://schemas.microsoft.com/office/powerpoint/2010/main" val="4253124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D72276-24F4-D006-9BE1-14F37F104933}"/>
              </a:ext>
            </a:extLst>
          </p:cNvPr>
          <p:cNvSpPr>
            <a:spLocks noGrp="1"/>
          </p:cNvSpPr>
          <p:nvPr>
            <p:ph type="title"/>
          </p:nvPr>
        </p:nvSpPr>
        <p:spPr/>
        <p:txBody>
          <a:bodyPr/>
          <a:lstStyle/>
          <a:p>
            <a:pPr algn="ctr"/>
            <a:r>
              <a:rPr lang="nb-NO" dirty="0"/>
              <a:t>Hva er politikk?</a:t>
            </a:r>
          </a:p>
        </p:txBody>
      </p:sp>
      <p:pic>
        <p:nvPicPr>
          <p:cNvPr id="4" name="Bilde 3">
            <a:extLst>
              <a:ext uri="{FF2B5EF4-FFF2-40B4-BE49-F238E27FC236}">
                <a16:creationId xmlns:a16="http://schemas.microsoft.com/office/drawing/2014/main" id="{D0C6E5D7-AA62-6FCF-691C-4FD7DA9C9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774" y="1772792"/>
            <a:ext cx="8140452" cy="4070226"/>
          </a:xfrm>
          <a:prstGeom prst="rect">
            <a:avLst/>
          </a:prstGeom>
        </p:spPr>
      </p:pic>
    </p:spTree>
    <p:extLst>
      <p:ext uri="{BB962C8B-B14F-4D97-AF65-F5344CB8AC3E}">
        <p14:creationId xmlns:p14="http://schemas.microsoft.com/office/powerpoint/2010/main" val="311914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3D5497-924A-9330-8583-5A1707F1F1AD}"/>
              </a:ext>
            </a:extLst>
          </p:cNvPr>
          <p:cNvSpPr>
            <a:spLocks noGrp="1"/>
          </p:cNvSpPr>
          <p:nvPr>
            <p:ph type="title"/>
          </p:nvPr>
        </p:nvSpPr>
        <p:spPr/>
        <p:txBody>
          <a:bodyPr/>
          <a:lstStyle/>
          <a:p>
            <a:pPr algn="ctr"/>
            <a:r>
              <a:rPr lang="nb-NO" dirty="0"/>
              <a:t>Hvem er politikerne våre?</a:t>
            </a:r>
          </a:p>
        </p:txBody>
      </p:sp>
      <p:pic>
        <p:nvPicPr>
          <p:cNvPr id="6" name="Bilde 5" descr="Et bilde som inneholder person, utendørs, Menneskeansikt, mann&#10;&#10;Automatisk generert beskrivelse">
            <a:extLst>
              <a:ext uri="{FF2B5EF4-FFF2-40B4-BE49-F238E27FC236}">
                <a16:creationId xmlns:a16="http://schemas.microsoft.com/office/drawing/2014/main" id="{CF567427-1664-7E01-4913-EBC0D7CFA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341" y="4584781"/>
            <a:ext cx="3106041" cy="2070694"/>
          </a:xfrm>
          <a:prstGeom prst="rect">
            <a:avLst/>
          </a:prstGeom>
        </p:spPr>
      </p:pic>
      <p:pic>
        <p:nvPicPr>
          <p:cNvPr id="8" name="Bilde 7" descr="Et bilde som inneholder Menneskeansikt, person, klær, smil&#10;&#10;Automatisk generert beskrivelse">
            <a:extLst>
              <a:ext uri="{FF2B5EF4-FFF2-40B4-BE49-F238E27FC236}">
                <a16:creationId xmlns:a16="http://schemas.microsoft.com/office/drawing/2014/main" id="{B0F4C2AC-E6BB-C8AD-D8E9-EB783BFA84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28" y="2890605"/>
            <a:ext cx="3301726" cy="1727485"/>
          </a:xfrm>
          <a:prstGeom prst="rect">
            <a:avLst/>
          </a:prstGeom>
        </p:spPr>
      </p:pic>
      <p:pic>
        <p:nvPicPr>
          <p:cNvPr id="14" name="Bilde 13" descr="Et bilde som inneholder Menneskeansikt, klær, person, smil&#10;&#10;Automatisk generert beskrivelse">
            <a:extLst>
              <a:ext uri="{FF2B5EF4-FFF2-40B4-BE49-F238E27FC236}">
                <a16:creationId xmlns:a16="http://schemas.microsoft.com/office/drawing/2014/main" id="{3B6AFDE8-E568-EA76-430D-1B111F6E81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5524" y="4180553"/>
            <a:ext cx="3700672" cy="2474922"/>
          </a:xfrm>
          <a:prstGeom prst="rect">
            <a:avLst/>
          </a:prstGeom>
        </p:spPr>
      </p:pic>
      <p:pic>
        <p:nvPicPr>
          <p:cNvPr id="20" name="Bilde 19" descr="Et bilde som inneholder Menneskeansikt, person, klær, smil&#10;&#10;Automatisk generert beskrivelse">
            <a:extLst>
              <a:ext uri="{FF2B5EF4-FFF2-40B4-BE49-F238E27FC236}">
                <a16:creationId xmlns:a16="http://schemas.microsoft.com/office/drawing/2014/main" id="{B4E3988B-23A5-1390-C1BF-1D5762A4A0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859" y="328413"/>
            <a:ext cx="1938323" cy="2584431"/>
          </a:xfrm>
          <a:prstGeom prst="rect">
            <a:avLst/>
          </a:prstGeom>
        </p:spPr>
      </p:pic>
      <p:pic>
        <p:nvPicPr>
          <p:cNvPr id="12" name="Bilde 11" descr="Et bilde som inneholder person, Menneskeansikt, tre, smil&#10;&#10;Automatisk generert beskrivelse">
            <a:extLst>
              <a:ext uri="{FF2B5EF4-FFF2-40B4-BE49-F238E27FC236}">
                <a16:creationId xmlns:a16="http://schemas.microsoft.com/office/drawing/2014/main" id="{D78872BD-493B-A7D8-89B0-7A8560FFE4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0118" y="3879683"/>
            <a:ext cx="2749164" cy="2749164"/>
          </a:xfrm>
          <a:prstGeom prst="rect">
            <a:avLst/>
          </a:prstGeom>
        </p:spPr>
      </p:pic>
      <p:pic>
        <p:nvPicPr>
          <p:cNvPr id="4" name="Bilde 3" descr="Et bilde som inneholder mann, person, slips, dress&#10;&#10;Beskrivelse som er generert med svært høy visshet">
            <a:extLst>
              <a:ext uri="{FF2B5EF4-FFF2-40B4-BE49-F238E27FC236}">
                <a16:creationId xmlns:a16="http://schemas.microsoft.com/office/drawing/2014/main" id="{0CF41EEF-E71D-EA61-8F84-8193A30D4A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91144" y="1761633"/>
            <a:ext cx="3657922" cy="2438005"/>
          </a:xfrm>
          <a:prstGeom prst="rect">
            <a:avLst/>
          </a:prstGeom>
        </p:spPr>
      </p:pic>
      <p:pic>
        <p:nvPicPr>
          <p:cNvPr id="16" name="Bilde 15" descr="Et bilde som inneholder person, klær, Menneskeansikt, genser&#10;&#10;Automatisk generert beskrivelse">
            <a:extLst>
              <a:ext uri="{FF2B5EF4-FFF2-40B4-BE49-F238E27FC236}">
                <a16:creationId xmlns:a16="http://schemas.microsoft.com/office/drawing/2014/main" id="{06C61F39-A321-0BF0-B4AF-8EFBAAFE89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29698" y="4131539"/>
            <a:ext cx="2497308" cy="2497308"/>
          </a:xfrm>
          <a:prstGeom prst="rect">
            <a:avLst/>
          </a:prstGeom>
        </p:spPr>
      </p:pic>
      <p:pic>
        <p:nvPicPr>
          <p:cNvPr id="18" name="Bilde 17" descr="Et bilde som inneholder Menneskeansikt, person, konstruksjon, klær&#10;&#10;Automatisk generert beskrivelse">
            <a:extLst>
              <a:ext uri="{FF2B5EF4-FFF2-40B4-BE49-F238E27FC236}">
                <a16:creationId xmlns:a16="http://schemas.microsoft.com/office/drawing/2014/main" id="{44FF12DD-FC70-8EB6-C437-5EC686DC23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6096000" y="1623187"/>
            <a:ext cx="3469524" cy="2305697"/>
          </a:xfrm>
          <a:prstGeom prst="rect">
            <a:avLst/>
          </a:prstGeom>
        </p:spPr>
      </p:pic>
      <p:pic>
        <p:nvPicPr>
          <p:cNvPr id="10" name="Bilde 9" descr="Et bilde som inneholder Menneskeansikt, person, klær, smil&#10;&#10;Automatisk generert beskrivelse">
            <a:extLst>
              <a:ext uri="{FF2B5EF4-FFF2-40B4-BE49-F238E27FC236}">
                <a16:creationId xmlns:a16="http://schemas.microsoft.com/office/drawing/2014/main" id="{F5949CFC-7CDB-0D4C-47C7-57DDD6C3BB7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86550" y="1450473"/>
            <a:ext cx="2740456" cy="2749165"/>
          </a:xfrm>
          <a:prstGeom prst="rect">
            <a:avLst/>
          </a:prstGeom>
        </p:spPr>
      </p:pic>
    </p:spTree>
    <p:extLst>
      <p:ext uri="{BB962C8B-B14F-4D97-AF65-F5344CB8AC3E}">
        <p14:creationId xmlns:p14="http://schemas.microsoft.com/office/powerpoint/2010/main" val="413074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F41274-3DF6-E3FC-D9EA-E31A81F17830}"/>
              </a:ext>
            </a:extLst>
          </p:cNvPr>
          <p:cNvSpPr>
            <a:spLocks noGrp="1"/>
          </p:cNvSpPr>
          <p:nvPr>
            <p:ph type="title"/>
          </p:nvPr>
        </p:nvSpPr>
        <p:spPr/>
        <p:txBody>
          <a:bodyPr/>
          <a:lstStyle/>
          <a:p>
            <a:r>
              <a:rPr lang="nb-NO" dirty="0"/>
              <a:t>Hva er interessepolitikk?</a:t>
            </a:r>
          </a:p>
        </p:txBody>
      </p:sp>
      <p:sp>
        <p:nvSpPr>
          <p:cNvPr id="3" name="Plassholder for innhold 2">
            <a:extLst>
              <a:ext uri="{FF2B5EF4-FFF2-40B4-BE49-F238E27FC236}">
                <a16:creationId xmlns:a16="http://schemas.microsoft.com/office/drawing/2014/main" id="{EE8247E2-19CB-5A66-1CF4-CC652C41F43B}"/>
              </a:ext>
            </a:extLst>
          </p:cNvPr>
          <p:cNvSpPr>
            <a:spLocks noGrp="1"/>
          </p:cNvSpPr>
          <p:nvPr>
            <p:ph type="body" idx="1"/>
          </p:nvPr>
        </p:nvSpPr>
        <p:spPr/>
        <p:txBody>
          <a:bodyPr/>
          <a:lstStyle/>
          <a:p>
            <a:r>
              <a:rPr lang="nb-NO" dirty="0"/>
              <a:t>Hva er vår rolle?</a:t>
            </a:r>
          </a:p>
        </p:txBody>
      </p:sp>
    </p:spTree>
    <p:extLst>
      <p:ext uri="{BB962C8B-B14F-4D97-AF65-F5344CB8AC3E}">
        <p14:creationId xmlns:p14="http://schemas.microsoft.com/office/powerpoint/2010/main" val="346370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9373014-283C-57EB-7801-3B905C0E5686}"/>
              </a:ext>
            </a:extLst>
          </p:cNvPr>
          <p:cNvSpPr>
            <a:spLocks noGrp="1"/>
          </p:cNvSpPr>
          <p:nvPr>
            <p:ph type="title"/>
          </p:nvPr>
        </p:nvSpPr>
        <p:spPr/>
        <p:txBody>
          <a:bodyPr/>
          <a:lstStyle/>
          <a:p>
            <a:r>
              <a:rPr lang="nb-NO" dirty="0"/>
              <a:t>Gjennomgang av hjemmelekse</a:t>
            </a:r>
          </a:p>
        </p:txBody>
      </p:sp>
      <p:sp>
        <p:nvSpPr>
          <p:cNvPr id="5" name="Plassholder for tekst 4">
            <a:extLst>
              <a:ext uri="{FF2B5EF4-FFF2-40B4-BE49-F238E27FC236}">
                <a16:creationId xmlns:a16="http://schemas.microsoft.com/office/drawing/2014/main" id="{D60F28A4-1AD4-79B1-0A7A-D77F6E14B175}"/>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695750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7588BF5D-A944-50AD-2088-265C874E2DF7}"/>
              </a:ext>
            </a:extLst>
          </p:cNvPr>
          <p:cNvSpPr>
            <a:spLocks noGrp="1"/>
          </p:cNvSpPr>
          <p:nvPr>
            <p:ph type="title"/>
          </p:nvPr>
        </p:nvSpPr>
        <p:spPr/>
        <p:txBody>
          <a:bodyPr/>
          <a:lstStyle/>
          <a:p>
            <a:r>
              <a:rPr lang="nb-NO" dirty="0"/>
              <a:t>Møte med politikerne</a:t>
            </a:r>
          </a:p>
        </p:txBody>
      </p:sp>
      <p:sp>
        <p:nvSpPr>
          <p:cNvPr id="6" name="Plassholder for tekst 5">
            <a:extLst>
              <a:ext uri="{FF2B5EF4-FFF2-40B4-BE49-F238E27FC236}">
                <a16:creationId xmlns:a16="http://schemas.microsoft.com/office/drawing/2014/main" id="{17F42FF8-6B48-01AB-3E7B-2922FF5E9BC8}"/>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349775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BED62AB6-9CF1-7C86-E291-499B1AEE14F3}"/>
              </a:ext>
            </a:extLst>
          </p:cNvPr>
          <p:cNvSpPr>
            <a:spLocks noGrp="1"/>
          </p:cNvSpPr>
          <p:nvPr>
            <p:ph type="title"/>
          </p:nvPr>
        </p:nvSpPr>
        <p:spPr/>
        <p:txBody>
          <a:bodyPr/>
          <a:lstStyle/>
          <a:p>
            <a:r>
              <a:rPr lang="nb-NO" dirty="0"/>
              <a:t>Hvordan går man frem?</a:t>
            </a:r>
          </a:p>
        </p:txBody>
      </p:sp>
      <p:graphicFrame>
        <p:nvGraphicFramePr>
          <p:cNvPr id="7" name="Plassholder for innhold 6">
            <a:extLst>
              <a:ext uri="{FF2B5EF4-FFF2-40B4-BE49-F238E27FC236}">
                <a16:creationId xmlns:a16="http://schemas.microsoft.com/office/drawing/2014/main" id="{18D08EA0-E31E-366F-8EB4-167035F9136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0402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F81473-FD31-9DD0-9CC3-89DED267BC2C}"/>
              </a:ext>
            </a:extLst>
          </p:cNvPr>
          <p:cNvSpPr>
            <a:spLocks noGrp="1"/>
          </p:cNvSpPr>
          <p:nvPr>
            <p:ph type="title"/>
          </p:nvPr>
        </p:nvSpPr>
        <p:spPr>
          <a:xfrm>
            <a:off x="838200" y="365125"/>
            <a:ext cx="5257800" cy="1325563"/>
          </a:xfrm>
        </p:spPr>
        <p:txBody>
          <a:bodyPr/>
          <a:lstStyle/>
          <a:p>
            <a:r>
              <a:rPr lang="nb-NO" dirty="0"/>
              <a:t>Hva skal du snakke om?</a:t>
            </a:r>
          </a:p>
        </p:txBody>
      </p:sp>
      <p:sp>
        <p:nvSpPr>
          <p:cNvPr id="3" name="Plassholder for innhold 2">
            <a:extLst>
              <a:ext uri="{FF2B5EF4-FFF2-40B4-BE49-F238E27FC236}">
                <a16:creationId xmlns:a16="http://schemas.microsoft.com/office/drawing/2014/main" id="{520A99EA-5D23-8A25-BB5D-51C542735350}"/>
              </a:ext>
            </a:extLst>
          </p:cNvPr>
          <p:cNvSpPr>
            <a:spLocks noGrp="1"/>
          </p:cNvSpPr>
          <p:nvPr>
            <p:ph idx="1"/>
          </p:nvPr>
        </p:nvSpPr>
        <p:spPr>
          <a:xfrm>
            <a:off x="838200" y="1825625"/>
            <a:ext cx="4749800" cy="4351338"/>
          </a:xfrm>
        </p:spPr>
        <p:txBody>
          <a:bodyPr/>
          <a:lstStyle/>
          <a:p>
            <a:pPr marL="0" indent="0">
              <a:buNone/>
            </a:pPr>
            <a:r>
              <a:rPr lang="nb-NO" dirty="0"/>
              <a:t>Forskjellige typer møter:</a:t>
            </a:r>
          </a:p>
          <a:p>
            <a:r>
              <a:rPr lang="nb-NO" dirty="0"/>
              <a:t>Uten konkret sak, men vise frem tilbud</a:t>
            </a:r>
          </a:p>
          <a:p>
            <a:r>
              <a:rPr lang="nb-NO" dirty="0"/>
              <a:t>Møte om konkret sak: Husk møtenotat!</a:t>
            </a:r>
          </a:p>
          <a:p>
            <a:endParaRPr lang="nb-NO" dirty="0"/>
          </a:p>
          <a:p>
            <a:pPr marL="0" indent="0">
              <a:buNone/>
            </a:pPr>
            <a:r>
              <a:rPr lang="nb-NO" dirty="0"/>
              <a:t>Uansett: vær positive!</a:t>
            </a:r>
          </a:p>
        </p:txBody>
      </p:sp>
      <p:pic>
        <p:nvPicPr>
          <p:cNvPr id="5" name="Bilde 4">
            <a:extLst>
              <a:ext uri="{FF2B5EF4-FFF2-40B4-BE49-F238E27FC236}">
                <a16:creationId xmlns:a16="http://schemas.microsoft.com/office/drawing/2014/main" id="{C4D5498C-73C0-4433-7FFF-FE0B9B5BA6BE}"/>
              </a:ext>
            </a:extLst>
          </p:cNvPr>
          <p:cNvPicPr>
            <a:picLocks noChangeAspect="1"/>
          </p:cNvPicPr>
          <p:nvPr/>
        </p:nvPicPr>
        <p:blipFill>
          <a:blip r:embed="rId3"/>
          <a:stretch>
            <a:fillRect/>
          </a:stretch>
        </p:blipFill>
        <p:spPr>
          <a:xfrm>
            <a:off x="5778500" y="153394"/>
            <a:ext cx="7110776" cy="6322018"/>
          </a:xfrm>
          <a:prstGeom prst="rect">
            <a:avLst/>
          </a:prstGeom>
        </p:spPr>
      </p:pic>
    </p:spTree>
    <p:extLst>
      <p:ext uri="{BB962C8B-B14F-4D97-AF65-F5344CB8AC3E}">
        <p14:creationId xmlns:p14="http://schemas.microsoft.com/office/powerpoint/2010/main" val="1036507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4024CB-EE74-39BC-C5BE-B779E111E977}"/>
              </a:ext>
            </a:extLst>
          </p:cNvPr>
          <p:cNvSpPr>
            <a:spLocks noGrp="1"/>
          </p:cNvSpPr>
          <p:nvPr>
            <p:ph type="title"/>
          </p:nvPr>
        </p:nvSpPr>
        <p:spPr/>
        <p:txBody>
          <a:bodyPr/>
          <a:lstStyle/>
          <a:p>
            <a:r>
              <a:rPr lang="nb-NO" dirty="0"/>
              <a:t>2. Be om møte</a:t>
            </a:r>
          </a:p>
        </p:txBody>
      </p:sp>
      <p:pic>
        <p:nvPicPr>
          <p:cNvPr id="4" name="Bilde 3" descr="Et bilde som inneholder tekst, kart&#10;&#10;Beskrivelse som er generert med svært høy visshet">
            <a:extLst>
              <a:ext uri="{FF2B5EF4-FFF2-40B4-BE49-F238E27FC236}">
                <a16:creationId xmlns:a16="http://schemas.microsoft.com/office/drawing/2014/main" id="{121A35A7-5C7D-4509-B3D2-5B20461716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754812"/>
            <a:ext cx="5161990" cy="3887966"/>
          </a:xfrm>
          <a:prstGeom prst="rect">
            <a:avLst/>
          </a:prstGeom>
        </p:spPr>
      </p:pic>
      <p:sp>
        <p:nvSpPr>
          <p:cNvPr id="5" name="TekstSylinder 7">
            <a:extLst>
              <a:ext uri="{FF2B5EF4-FFF2-40B4-BE49-F238E27FC236}">
                <a16:creationId xmlns:a16="http://schemas.microsoft.com/office/drawing/2014/main" id="{6274EB56-1B9A-461F-A120-3612C16A8082}"/>
              </a:ext>
            </a:extLst>
          </p:cNvPr>
          <p:cNvSpPr txBox="1"/>
          <p:nvPr/>
        </p:nvSpPr>
        <p:spPr>
          <a:xfrm>
            <a:off x="838200" y="5720330"/>
            <a:ext cx="4935108" cy="4616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nb-NO" sz="2400" dirty="0"/>
              <a:t>www.[kommunenavn].kommune.no</a:t>
            </a:r>
          </a:p>
        </p:txBody>
      </p:sp>
      <p:pic>
        <p:nvPicPr>
          <p:cNvPr id="6" name="Bilde 5" descr="Et bilde som inneholder utklipp, stopp, skilt&#10;&#10;Beskrivelse som er generert med svært høy visshet">
            <a:extLst>
              <a:ext uri="{FF2B5EF4-FFF2-40B4-BE49-F238E27FC236}">
                <a16:creationId xmlns:a16="http://schemas.microsoft.com/office/drawing/2014/main" id="{B03FF74B-52BE-4292-8C4C-7561974C5A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0250" y="2561883"/>
            <a:ext cx="1325998" cy="1423768"/>
          </a:xfrm>
          <a:prstGeom prst="rect">
            <a:avLst/>
          </a:prstGeom>
        </p:spPr>
      </p:pic>
      <p:pic>
        <p:nvPicPr>
          <p:cNvPr id="7" name="Bilde 6" descr="Et bilde som inneholder utklipp&#10;&#10;Beskrivelse som er generert med svært høy visshet">
            <a:extLst>
              <a:ext uri="{FF2B5EF4-FFF2-40B4-BE49-F238E27FC236}">
                <a16:creationId xmlns:a16="http://schemas.microsoft.com/office/drawing/2014/main" id="{463B7B05-F4C2-4F23-92EF-4AA47E0A9D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6536" y="1483311"/>
            <a:ext cx="1692884" cy="890605"/>
          </a:xfrm>
          <a:prstGeom prst="rect">
            <a:avLst/>
          </a:prstGeom>
        </p:spPr>
      </p:pic>
      <p:pic>
        <p:nvPicPr>
          <p:cNvPr id="8" name="Bilde 7">
            <a:extLst>
              <a:ext uri="{FF2B5EF4-FFF2-40B4-BE49-F238E27FC236}">
                <a16:creationId xmlns:a16="http://schemas.microsoft.com/office/drawing/2014/main" id="{5B344F08-DC55-4ED2-9C47-BC2764F236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0804" y="5023794"/>
            <a:ext cx="1325998" cy="1181141"/>
          </a:xfrm>
          <a:prstGeom prst="rect">
            <a:avLst/>
          </a:prstGeom>
        </p:spPr>
      </p:pic>
      <p:pic>
        <p:nvPicPr>
          <p:cNvPr id="9" name="Bilde 8">
            <a:extLst>
              <a:ext uri="{FF2B5EF4-FFF2-40B4-BE49-F238E27FC236}">
                <a16:creationId xmlns:a16="http://schemas.microsoft.com/office/drawing/2014/main" id="{AA27BF18-A481-4E0A-8F93-FAEE776FF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00190" y="4965961"/>
            <a:ext cx="1976790" cy="1238974"/>
          </a:xfrm>
          <a:prstGeom prst="rect">
            <a:avLst/>
          </a:prstGeom>
        </p:spPr>
      </p:pic>
      <p:pic>
        <p:nvPicPr>
          <p:cNvPr id="10" name="Bilde 9">
            <a:extLst>
              <a:ext uri="{FF2B5EF4-FFF2-40B4-BE49-F238E27FC236}">
                <a16:creationId xmlns:a16="http://schemas.microsoft.com/office/drawing/2014/main" id="{D9F9A143-ADDD-441E-8705-C3413463F1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35131" y="5077252"/>
            <a:ext cx="1370867" cy="1478759"/>
          </a:xfrm>
          <a:prstGeom prst="rect">
            <a:avLst/>
          </a:prstGeom>
        </p:spPr>
      </p:pic>
      <p:pic>
        <p:nvPicPr>
          <p:cNvPr id="11" name="Bilde 10">
            <a:extLst>
              <a:ext uri="{FF2B5EF4-FFF2-40B4-BE49-F238E27FC236}">
                <a16:creationId xmlns:a16="http://schemas.microsoft.com/office/drawing/2014/main" id="{24B2E1C2-2688-4E58-ACED-31BD60367C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0480" y="3018700"/>
            <a:ext cx="1889930" cy="1415623"/>
          </a:xfrm>
          <a:prstGeom prst="rect">
            <a:avLst/>
          </a:prstGeom>
        </p:spPr>
      </p:pic>
      <p:pic>
        <p:nvPicPr>
          <p:cNvPr id="12" name="Bilde 11" descr="Et bilde som inneholder utklipp&#10;&#10;Beskrivelse som er generert med høy visshet">
            <a:extLst>
              <a:ext uri="{FF2B5EF4-FFF2-40B4-BE49-F238E27FC236}">
                <a16:creationId xmlns:a16="http://schemas.microsoft.com/office/drawing/2014/main" id="{9A380107-B21B-4CB9-B599-37A80FF1A1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78081" y="1533072"/>
            <a:ext cx="1498069" cy="890605"/>
          </a:xfrm>
          <a:prstGeom prst="rect">
            <a:avLst/>
          </a:prstGeom>
        </p:spPr>
      </p:pic>
      <p:pic>
        <p:nvPicPr>
          <p:cNvPr id="13" name="Bilde 12">
            <a:extLst>
              <a:ext uri="{FF2B5EF4-FFF2-40B4-BE49-F238E27FC236}">
                <a16:creationId xmlns:a16="http://schemas.microsoft.com/office/drawing/2014/main" id="{B95EAFFA-5EFE-4CCE-930C-BCEE944D99B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02654" y="1907056"/>
            <a:ext cx="1554148" cy="1440755"/>
          </a:xfrm>
          <a:prstGeom prst="rect">
            <a:avLst/>
          </a:prstGeom>
        </p:spPr>
      </p:pic>
      <p:pic>
        <p:nvPicPr>
          <p:cNvPr id="14" name="Bilde 13">
            <a:extLst>
              <a:ext uri="{FF2B5EF4-FFF2-40B4-BE49-F238E27FC236}">
                <a16:creationId xmlns:a16="http://schemas.microsoft.com/office/drawing/2014/main" id="{754AF250-4EF8-46AE-AEDC-5A449947057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13430" y="4107953"/>
            <a:ext cx="3283291" cy="652741"/>
          </a:xfrm>
          <a:prstGeom prst="rect">
            <a:avLst/>
          </a:prstGeom>
        </p:spPr>
      </p:pic>
    </p:spTree>
    <p:extLst>
      <p:ext uri="{BB962C8B-B14F-4D97-AF65-F5344CB8AC3E}">
        <p14:creationId xmlns:p14="http://schemas.microsoft.com/office/powerpoint/2010/main" val="4022018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F1308DB-4033-3910-3BA6-643BFA2B146F}"/>
              </a:ext>
            </a:extLst>
          </p:cNvPr>
          <p:cNvSpPr>
            <a:spLocks noGrp="1"/>
          </p:cNvSpPr>
          <p:nvPr>
            <p:ph type="title"/>
          </p:nvPr>
        </p:nvSpPr>
        <p:spPr/>
        <p:txBody>
          <a:bodyPr/>
          <a:lstStyle/>
          <a:p>
            <a:pPr algn="ctr"/>
            <a:r>
              <a:rPr lang="nb-NO" dirty="0"/>
              <a:t>PAUSE!</a:t>
            </a:r>
          </a:p>
        </p:txBody>
      </p:sp>
      <p:sp>
        <p:nvSpPr>
          <p:cNvPr id="5" name="Plassholder for tekst 4">
            <a:extLst>
              <a:ext uri="{FF2B5EF4-FFF2-40B4-BE49-F238E27FC236}">
                <a16:creationId xmlns:a16="http://schemas.microsoft.com/office/drawing/2014/main" id="{B6416BBD-EE21-7B10-807A-542D4F617E40}"/>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720597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769994-E10D-3770-9BDB-EC99353B4A59}"/>
              </a:ext>
            </a:extLst>
          </p:cNvPr>
          <p:cNvSpPr>
            <a:spLocks noGrp="1"/>
          </p:cNvSpPr>
          <p:nvPr>
            <p:ph type="title"/>
          </p:nvPr>
        </p:nvSpPr>
        <p:spPr/>
        <p:txBody>
          <a:bodyPr/>
          <a:lstStyle/>
          <a:p>
            <a:r>
              <a:rPr lang="nb-NO" dirty="0"/>
              <a:t>3. Øv på budskapet</a:t>
            </a:r>
          </a:p>
        </p:txBody>
      </p:sp>
      <p:pic>
        <p:nvPicPr>
          <p:cNvPr id="5" name="Plassholder for innhold 4" descr="Et bilde som inneholder Menneskeansikt, person, klær, tekst&#10;&#10;Automatisk generert beskrivelse">
            <a:extLst>
              <a:ext uri="{FF2B5EF4-FFF2-40B4-BE49-F238E27FC236}">
                <a16:creationId xmlns:a16="http://schemas.microsoft.com/office/drawing/2014/main" id="{78078F37-631A-B52F-0A62-C19F5E4A05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0787" y="1766094"/>
            <a:ext cx="7210425" cy="4046357"/>
          </a:xfrm>
        </p:spPr>
      </p:pic>
    </p:spTree>
    <p:extLst>
      <p:ext uri="{BB962C8B-B14F-4D97-AF65-F5344CB8AC3E}">
        <p14:creationId xmlns:p14="http://schemas.microsoft.com/office/powerpoint/2010/main" val="4120050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7840F-4E31-43CE-78E8-5C4061701BD5}"/>
              </a:ext>
            </a:extLst>
          </p:cNvPr>
          <p:cNvSpPr>
            <a:spLocks noGrp="1"/>
          </p:cNvSpPr>
          <p:nvPr>
            <p:ph type="title"/>
          </p:nvPr>
        </p:nvSpPr>
        <p:spPr/>
        <p:txBody>
          <a:bodyPr/>
          <a:lstStyle/>
          <a:p>
            <a:r>
              <a:rPr lang="nb-NO" dirty="0"/>
              <a:t>Plan og læringsmål for kurset</a:t>
            </a:r>
          </a:p>
        </p:txBody>
      </p:sp>
      <p:sp>
        <p:nvSpPr>
          <p:cNvPr id="3" name="Plassholder for innhold 2">
            <a:extLst>
              <a:ext uri="{FF2B5EF4-FFF2-40B4-BE49-F238E27FC236}">
                <a16:creationId xmlns:a16="http://schemas.microsoft.com/office/drawing/2014/main" id="{F5DEEE43-C551-8B68-D6F9-981246ADE705}"/>
              </a:ext>
            </a:extLst>
          </p:cNvPr>
          <p:cNvSpPr>
            <a:spLocks noGrp="1"/>
          </p:cNvSpPr>
          <p:nvPr>
            <p:ph idx="1"/>
          </p:nvPr>
        </p:nvSpPr>
        <p:spPr/>
        <p:txBody>
          <a:bodyPr>
            <a:normAutofit/>
          </a:bodyPr>
          <a:lstStyle/>
          <a:p>
            <a:pPr marL="0" indent="0">
              <a:buNone/>
            </a:pPr>
            <a:r>
              <a:rPr lang="nb-NO" dirty="0"/>
              <a:t>Læringsmål: </a:t>
            </a:r>
          </a:p>
          <a:p>
            <a:pPr lvl="1"/>
            <a:r>
              <a:rPr lang="nb-NO" dirty="0"/>
              <a:t>Kunnskap om organisasjonens politiske saker og informasjon om viktige diagnoseproblemstillinger. </a:t>
            </a:r>
          </a:p>
          <a:p>
            <a:pPr lvl="1"/>
            <a:r>
              <a:rPr lang="nb-NO" dirty="0"/>
              <a:t>Kunnskap om metoder og virkemidler for interessepolitisk arbeid. </a:t>
            </a:r>
          </a:p>
          <a:p>
            <a:pPr lvl="1"/>
            <a:r>
              <a:rPr lang="nb-NO" dirty="0"/>
              <a:t>Kunnskap om strategier og veivalg for å oppnå best mulig resultat av arbeidet. </a:t>
            </a:r>
          </a:p>
          <a:p>
            <a:pPr lvl="1"/>
            <a:r>
              <a:rPr lang="nb-NO" dirty="0"/>
              <a:t>Bli trygg i arbeidet med å drive interessepolitisk arbeid og dermed senke terskelen for deltakelse i demokratiet. </a:t>
            </a:r>
          </a:p>
          <a:p>
            <a:pPr lvl="1"/>
            <a:r>
              <a:rPr lang="nb-NO" dirty="0"/>
              <a:t>Kunnskap om de folkevalgte organer, det politiske arbeidet i partier og i folkevalgte organer</a:t>
            </a:r>
          </a:p>
          <a:p>
            <a:pPr lvl="1"/>
            <a:r>
              <a:rPr lang="nb-NO" dirty="0"/>
              <a:t>Kunnskap om og praktisk informasjon om politisk kommunikasjonsarbeid</a:t>
            </a:r>
          </a:p>
        </p:txBody>
      </p:sp>
    </p:spTree>
    <p:extLst>
      <p:ext uri="{BB962C8B-B14F-4D97-AF65-F5344CB8AC3E}">
        <p14:creationId xmlns:p14="http://schemas.microsoft.com/office/powerpoint/2010/main" val="2435549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C4921D-1B61-3F22-B1E3-DEB00AE4E04C}"/>
              </a:ext>
            </a:extLst>
          </p:cNvPr>
          <p:cNvSpPr>
            <a:spLocks noGrp="1"/>
          </p:cNvSpPr>
          <p:nvPr>
            <p:ph type="title"/>
          </p:nvPr>
        </p:nvSpPr>
        <p:spPr/>
        <p:txBody>
          <a:bodyPr/>
          <a:lstStyle/>
          <a:p>
            <a:r>
              <a:rPr lang="nb-NO" dirty="0"/>
              <a:t>4. Gjennomfør møtet</a:t>
            </a:r>
          </a:p>
        </p:txBody>
      </p:sp>
      <p:sp>
        <p:nvSpPr>
          <p:cNvPr id="3" name="Plassholder for innhold 2">
            <a:extLst>
              <a:ext uri="{FF2B5EF4-FFF2-40B4-BE49-F238E27FC236}">
                <a16:creationId xmlns:a16="http://schemas.microsoft.com/office/drawing/2014/main" id="{03F8AA82-908C-36E4-DB15-9DD32FEFFAAB}"/>
              </a:ext>
            </a:extLst>
          </p:cNvPr>
          <p:cNvSpPr>
            <a:spLocks noGrp="1"/>
          </p:cNvSpPr>
          <p:nvPr>
            <p:ph idx="1"/>
          </p:nvPr>
        </p:nvSpPr>
        <p:spPr/>
        <p:txBody>
          <a:bodyPr/>
          <a:lstStyle/>
          <a:p>
            <a:endParaRPr lang="nb-NO"/>
          </a:p>
        </p:txBody>
      </p:sp>
      <p:pic>
        <p:nvPicPr>
          <p:cNvPr id="4" name="Bilde 3" descr="Et bilde som inneholder person, gulv, vegg, stående&#10;&#10;Beskrivelse som er generert med svært høy visshet">
            <a:extLst>
              <a:ext uri="{FF2B5EF4-FFF2-40B4-BE49-F238E27FC236}">
                <a16:creationId xmlns:a16="http://schemas.microsoft.com/office/drawing/2014/main" id="{70340296-9C8D-4C64-B2EE-AB10E5900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0" y="1690688"/>
            <a:ext cx="7239000" cy="4632420"/>
          </a:xfrm>
          <a:prstGeom prst="rect">
            <a:avLst/>
          </a:prstGeom>
        </p:spPr>
      </p:pic>
    </p:spTree>
    <p:extLst>
      <p:ext uri="{BB962C8B-B14F-4D97-AF65-F5344CB8AC3E}">
        <p14:creationId xmlns:p14="http://schemas.microsoft.com/office/powerpoint/2010/main" val="1603200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193641-EFD4-8019-6BE0-D6AE8365E710}"/>
              </a:ext>
            </a:extLst>
          </p:cNvPr>
          <p:cNvSpPr>
            <a:spLocks noGrp="1"/>
          </p:cNvSpPr>
          <p:nvPr>
            <p:ph type="title"/>
          </p:nvPr>
        </p:nvSpPr>
        <p:spPr/>
        <p:txBody>
          <a:bodyPr/>
          <a:lstStyle/>
          <a:p>
            <a:r>
              <a:rPr lang="nb-NO" dirty="0"/>
              <a:t>Oppsummering </a:t>
            </a:r>
          </a:p>
        </p:txBody>
      </p:sp>
      <p:sp>
        <p:nvSpPr>
          <p:cNvPr id="4" name="Plassholder for tekst 3">
            <a:extLst>
              <a:ext uri="{FF2B5EF4-FFF2-40B4-BE49-F238E27FC236}">
                <a16:creationId xmlns:a16="http://schemas.microsoft.com/office/drawing/2014/main" id="{5121A96A-9CDF-FBE7-E35E-86E88FE252DD}"/>
              </a:ext>
            </a:extLst>
          </p:cNvPr>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165931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FB60A6-A248-E914-0841-3965EB0AF6F1}"/>
              </a:ext>
            </a:extLst>
          </p:cNvPr>
          <p:cNvSpPr>
            <a:spLocks noGrp="1"/>
          </p:cNvSpPr>
          <p:nvPr>
            <p:ph type="title"/>
          </p:nvPr>
        </p:nvSpPr>
        <p:spPr/>
        <p:txBody>
          <a:bodyPr/>
          <a:lstStyle/>
          <a:p>
            <a:r>
              <a:rPr lang="nb-NO" dirty="0"/>
              <a:t>Hvem, hva, hvor?</a:t>
            </a:r>
          </a:p>
        </p:txBody>
      </p:sp>
      <p:sp>
        <p:nvSpPr>
          <p:cNvPr id="3" name="Plassholder for innhold 2">
            <a:extLst>
              <a:ext uri="{FF2B5EF4-FFF2-40B4-BE49-F238E27FC236}">
                <a16:creationId xmlns:a16="http://schemas.microsoft.com/office/drawing/2014/main" id="{D14CE9BE-EBF5-3C0F-46EA-AFEB5BD9FA80}"/>
              </a:ext>
            </a:extLst>
          </p:cNvPr>
          <p:cNvSpPr>
            <a:spLocks noGrp="1"/>
          </p:cNvSpPr>
          <p:nvPr>
            <p:ph idx="1"/>
          </p:nvPr>
        </p:nvSpPr>
        <p:spPr/>
        <p:txBody>
          <a:bodyPr vert="horz" lIns="91440" tIns="45720" rIns="91440" bIns="45720" rtlCol="0" anchor="t">
            <a:normAutofit/>
          </a:bodyPr>
          <a:lstStyle/>
          <a:p>
            <a:endParaRPr lang="nb-NO" dirty="0"/>
          </a:p>
          <a:p>
            <a:r>
              <a:rPr lang="nb-NO" dirty="0">
                <a:latin typeface="Arial"/>
                <a:cs typeface="Arial"/>
              </a:rPr>
              <a:t>Hvem bestemmer om du kan oppnå målet?</a:t>
            </a:r>
          </a:p>
          <a:p>
            <a:r>
              <a:rPr lang="nb-NO" dirty="0">
                <a:latin typeface="Arial"/>
                <a:cs typeface="Arial"/>
              </a:rPr>
              <a:t>Hva mener partiene som sitter i det kommunestyret/fylkesstyret? </a:t>
            </a:r>
            <a:endParaRPr lang="en-US" dirty="0">
              <a:latin typeface="Arial"/>
              <a:cs typeface="Arial"/>
            </a:endParaRPr>
          </a:p>
          <a:p>
            <a:r>
              <a:rPr lang="nb-NO" dirty="0">
                <a:latin typeface="Arial"/>
                <a:cs typeface="Arial"/>
              </a:rPr>
              <a:t>Når bestemmes det?</a:t>
            </a:r>
          </a:p>
          <a:p>
            <a:r>
              <a:rPr lang="nb-NO" dirty="0">
                <a:latin typeface="Arial"/>
                <a:cs typeface="Arial"/>
              </a:rPr>
              <a:t>Hvem er dine potensielle allierte? </a:t>
            </a:r>
            <a:endParaRPr lang="en-US" dirty="0">
              <a:latin typeface="Arial"/>
              <a:cs typeface="Arial"/>
            </a:endParaRPr>
          </a:p>
          <a:p>
            <a:r>
              <a:rPr lang="nb-NO" dirty="0">
                <a:latin typeface="Arial"/>
                <a:cs typeface="Arial"/>
              </a:rPr>
              <a:t>Hvem vil sannsynligvis være uenig?</a:t>
            </a:r>
            <a:endParaRPr lang="en-US" dirty="0">
              <a:latin typeface="Arial"/>
              <a:cs typeface="Arial"/>
            </a:endParaRPr>
          </a:p>
          <a:p>
            <a:endParaRPr lang="nb-NO" dirty="0"/>
          </a:p>
        </p:txBody>
      </p:sp>
    </p:spTree>
    <p:extLst>
      <p:ext uri="{BB962C8B-B14F-4D97-AF65-F5344CB8AC3E}">
        <p14:creationId xmlns:p14="http://schemas.microsoft.com/office/powerpoint/2010/main" val="3453914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98AD6C9-EF6C-C029-6756-F77A303DD72A}"/>
              </a:ext>
            </a:extLst>
          </p:cNvPr>
          <p:cNvSpPr>
            <a:spLocks noGrp="1"/>
          </p:cNvSpPr>
          <p:nvPr>
            <p:ph type="title"/>
          </p:nvPr>
        </p:nvSpPr>
        <p:spPr/>
        <p:txBody>
          <a:bodyPr/>
          <a:lstStyle/>
          <a:p>
            <a:r>
              <a:rPr lang="nb-NO" dirty="0"/>
              <a:t>Takk for meg!</a:t>
            </a:r>
          </a:p>
        </p:txBody>
      </p:sp>
      <p:sp>
        <p:nvSpPr>
          <p:cNvPr id="5" name="Plassholder for tekst 4">
            <a:extLst>
              <a:ext uri="{FF2B5EF4-FFF2-40B4-BE49-F238E27FC236}">
                <a16:creationId xmlns:a16="http://schemas.microsoft.com/office/drawing/2014/main" id="{E222E2F7-ED31-86A3-23DF-8E1314A5C883}"/>
              </a:ext>
            </a:extLst>
          </p:cNvPr>
          <p:cNvSpPr>
            <a:spLocks noGrp="1"/>
          </p:cNvSpPr>
          <p:nvPr>
            <p:ph type="body" idx="1"/>
          </p:nvPr>
        </p:nvSpPr>
        <p:spPr/>
        <p:txBody>
          <a:bodyPr/>
          <a:lstStyle/>
          <a:p>
            <a:r>
              <a:rPr lang="nb-NO" dirty="0"/>
              <a:t>[Navn, kontaktinformasjon]</a:t>
            </a:r>
          </a:p>
        </p:txBody>
      </p:sp>
    </p:spTree>
    <p:extLst>
      <p:ext uri="{BB962C8B-B14F-4D97-AF65-F5344CB8AC3E}">
        <p14:creationId xmlns:p14="http://schemas.microsoft.com/office/powerpoint/2010/main" val="3083261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E57480-C488-57D8-D455-CD5E2D953CE1}"/>
              </a:ext>
            </a:extLst>
          </p:cNvPr>
          <p:cNvSpPr>
            <a:spLocks noGrp="1"/>
          </p:cNvSpPr>
          <p:nvPr>
            <p:ph type="title"/>
          </p:nvPr>
        </p:nvSpPr>
        <p:spPr/>
        <p:txBody>
          <a:bodyPr/>
          <a:lstStyle/>
          <a:p>
            <a:r>
              <a:rPr lang="nb-NO" dirty="0"/>
              <a:t>Det nytter!</a:t>
            </a:r>
          </a:p>
        </p:txBody>
      </p:sp>
      <p:sp>
        <p:nvSpPr>
          <p:cNvPr id="3" name="Plassholder for innhold 2">
            <a:extLst>
              <a:ext uri="{FF2B5EF4-FFF2-40B4-BE49-F238E27FC236}">
                <a16:creationId xmlns:a16="http://schemas.microsoft.com/office/drawing/2014/main" id="{27B26BCD-AB0E-F614-C712-00AE90A2F24F}"/>
              </a:ext>
            </a:extLst>
          </p:cNvPr>
          <p:cNvSpPr>
            <a:spLocks noGrp="1"/>
          </p:cNvSpPr>
          <p:nvPr>
            <p:ph type="body" idx="1"/>
          </p:nvPr>
        </p:nvSpPr>
        <p:spPr/>
        <p:txBody>
          <a:bodyPr/>
          <a:lstStyle/>
          <a:p>
            <a:pPr marL="0" indent="0">
              <a:buNone/>
            </a:pPr>
            <a:r>
              <a:rPr lang="nb-NO" dirty="0"/>
              <a:t>… og man trenger ikke være First House for å få det til!</a:t>
            </a:r>
          </a:p>
        </p:txBody>
      </p:sp>
    </p:spTree>
    <p:extLst>
      <p:ext uri="{BB962C8B-B14F-4D97-AF65-F5344CB8AC3E}">
        <p14:creationId xmlns:p14="http://schemas.microsoft.com/office/powerpoint/2010/main" val="958342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D72276-24F4-D006-9BE1-14F37F104933}"/>
              </a:ext>
            </a:extLst>
          </p:cNvPr>
          <p:cNvSpPr>
            <a:spLocks noGrp="1"/>
          </p:cNvSpPr>
          <p:nvPr>
            <p:ph type="title"/>
          </p:nvPr>
        </p:nvSpPr>
        <p:spPr/>
        <p:txBody>
          <a:bodyPr/>
          <a:lstStyle/>
          <a:p>
            <a:pPr algn="ctr"/>
            <a:r>
              <a:rPr lang="nb-NO" dirty="0"/>
              <a:t>Hva er politikk?</a:t>
            </a:r>
          </a:p>
        </p:txBody>
      </p:sp>
      <p:pic>
        <p:nvPicPr>
          <p:cNvPr id="4" name="Bilde 3">
            <a:extLst>
              <a:ext uri="{FF2B5EF4-FFF2-40B4-BE49-F238E27FC236}">
                <a16:creationId xmlns:a16="http://schemas.microsoft.com/office/drawing/2014/main" id="{D0C6E5D7-AA62-6FCF-691C-4FD7DA9C9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774" y="1772792"/>
            <a:ext cx="8140452" cy="4070226"/>
          </a:xfrm>
          <a:prstGeom prst="rect">
            <a:avLst/>
          </a:prstGeom>
        </p:spPr>
      </p:pic>
    </p:spTree>
    <p:extLst>
      <p:ext uri="{BB962C8B-B14F-4D97-AF65-F5344CB8AC3E}">
        <p14:creationId xmlns:p14="http://schemas.microsoft.com/office/powerpoint/2010/main" val="515233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B384AD-EAA0-50A7-D194-3B4BA454287A}"/>
              </a:ext>
            </a:extLst>
          </p:cNvPr>
          <p:cNvSpPr>
            <a:spLocks noGrp="1"/>
          </p:cNvSpPr>
          <p:nvPr>
            <p:ph type="title"/>
          </p:nvPr>
        </p:nvSpPr>
        <p:spPr/>
        <p:txBody>
          <a:bodyPr/>
          <a:lstStyle/>
          <a:p>
            <a:r>
              <a:rPr lang="nb-NO" dirty="0"/>
              <a:t>Politikk er å prioritere!</a:t>
            </a:r>
          </a:p>
        </p:txBody>
      </p:sp>
      <p:pic>
        <p:nvPicPr>
          <p:cNvPr id="4" name="Plassholder for innhold 3" descr="Et bilde som inneholder klær, person, Menneskeansikt, innendørs&#10;&#10;Automatisk generert beskrivelse">
            <a:extLst>
              <a:ext uri="{FF2B5EF4-FFF2-40B4-BE49-F238E27FC236}">
                <a16:creationId xmlns:a16="http://schemas.microsoft.com/office/drawing/2014/main" id="{81A8EB38-A2D8-42C3-F8CF-41BD6F4967BC}"/>
              </a:ext>
            </a:extLst>
          </p:cNvPr>
          <p:cNvPicPr>
            <a:picLocks noGrp="1" noChangeAspect="1"/>
          </p:cNvPicPr>
          <p:nvPr>
            <p:ph idx="1"/>
          </p:nvPr>
        </p:nvPicPr>
        <p:blipFill>
          <a:blip r:embed="rId3"/>
          <a:stretch>
            <a:fillRect/>
          </a:stretch>
        </p:blipFill>
        <p:spPr>
          <a:xfrm>
            <a:off x="558800" y="1426436"/>
            <a:ext cx="3175001" cy="2186384"/>
          </a:xfrm>
        </p:spPr>
      </p:pic>
      <p:pic>
        <p:nvPicPr>
          <p:cNvPr id="5" name="Bilde 4" descr="Et bilde som inneholder transport, utendørs, snø, kjøretøy&#10;&#10;Automatisk generert beskrivelse">
            <a:extLst>
              <a:ext uri="{FF2B5EF4-FFF2-40B4-BE49-F238E27FC236}">
                <a16:creationId xmlns:a16="http://schemas.microsoft.com/office/drawing/2014/main" id="{5F8A0C2B-0F05-F1AB-84C2-94561134807A}"/>
              </a:ext>
            </a:extLst>
          </p:cNvPr>
          <p:cNvPicPr>
            <a:picLocks noChangeAspect="1"/>
          </p:cNvPicPr>
          <p:nvPr/>
        </p:nvPicPr>
        <p:blipFill>
          <a:blip r:embed="rId4"/>
          <a:stretch>
            <a:fillRect/>
          </a:stretch>
        </p:blipFill>
        <p:spPr>
          <a:xfrm>
            <a:off x="7673975" y="3972983"/>
            <a:ext cx="3998383" cy="2645833"/>
          </a:xfrm>
          <a:prstGeom prst="rect">
            <a:avLst/>
          </a:prstGeom>
        </p:spPr>
      </p:pic>
      <p:pic>
        <p:nvPicPr>
          <p:cNvPr id="6" name="Bilde 5" descr="Et bilde som inneholder klær, person, innendørs, vegg&#10;&#10;Automatisk generert beskrivelse">
            <a:extLst>
              <a:ext uri="{FF2B5EF4-FFF2-40B4-BE49-F238E27FC236}">
                <a16:creationId xmlns:a16="http://schemas.microsoft.com/office/drawing/2014/main" id="{B015AE21-7737-0664-208F-371E053C86C6}"/>
              </a:ext>
            </a:extLst>
          </p:cNvPr>
          <p:cNvPicPr>
            <a:picLocks noChangeAspect="1"/>
          </p:cNvPicPr>
          <p:nvPr/>
        </p:nvPicPr>
        <p:blipFill>
          <a:blip r:embed="rId5"/>
          <a:stretch>
            <a:fillRect/>
          </a:stretch>
        </p:blipFill>
        <p:spPr>
          <a:xfrm>
            <a:off x="3944408" y="2309283"/>
            <a:ext cx="3820584" cy="2831043"/>
          </a:xfrm>
          <a:prstGeom prst="rect">
            <a:avLst/>
          </a:prstGeom>
        </p:spPr>
      </p:pic>
      <p:pic>
        <p:nvPicPr>
          <p:cNvPr id="7" name="Bilde 6" descr="Et bilde som inneholder utendørs, himmel, konstruksjon, sky&#10;&#10;Automatisk generert beskrivelse">
            <a:extLst>
              <a:ext uri="{FF2B5EF4-FFF2-40B4-BE49-F238E27FC236}">
                <a16:creationId xmlns:a16="http://schemas.microsoft.com/office/drawing/2014/main" id="{C13A03D7-5C9D-2B31-CC4E-4B56DDD1E14A}"/>
              </a:ext>
            </a:extLst>
          </p:cNvPr>
          <p:cNvPicPr>
            <a:picLocks noChangeAspect="1"/>
          </p:cNvPicPr>
          <p:nvPr/>
        </p:nvPicPr>
        <p:blipFill>
          <a:blip r:embed="rId6"/>
          <a:stretch>
            <a:fillRect/>
          </a:stretch>
        </p:blipFill>
        <p:spPr>
          <a:xfrm>
            <a:off x="561975" y="4099983"/>
            <a:ext cx="3583517" cy="2391834"/>
          </a:xfrm>
          <a:prstGeom prst="rect">
            <a:avLst/>
          </a:prstGeom>
        </p:spPr>
      </p:pic>
      <p:pic>
        <p:nvPicPr>
          <p:cNvPr id="8" name="Bilde 7" descr="Et bilde som inneholder utendørs, vei, gress, himmel&#10;&#10;Automatisk generert beskrivelse">
            <a:extLst>
              <a:ext uri="{FF2B5EF4-FFF2-40B4-BE49-F238E27FC236}">
                <a16:creationId xmlns:a16="http://schemas.microsoft.com/office/drawing/2014/main" id="{ABD57EE2-C412-FAB8-1C04-63374143EA6D}"/>
              </a:ext>
            </a:extLst>
          </p:cNvPr>
          <p:cNvPicPr>
            <a:picLocks noChangeAspect="1"/>
          </p:cNvPicPr>
          <p:nvPr/>
        </p:nvPicPr>
        <p:blipFill>
          <a:blip r:embed="rId7"/>
          <a:stretch>
            <a:fillRect/>
          </a:stretch>
        </p:blipFill>
        <p:spPr>
          <a:xfrm>
            <a:off x="7170208" y="234950"/>
            <a:ext cx="4514850" cy="2857500"/>
          </a:xfrm>
          <a:prstGeom prst="rect">
            <a:avLst/>
          </a:prstGeom>
        </p:spPr>
      </p:pic>
    </p:spTree>
    <p:extLst>
      <p:ext uri="{BB962C8B-B14F-4D97-AF65-F5344CB8AC3E}">
        <p14:creationId xmlns:p14="http://schemas.microsoft.com/office/powerpoint/2010/main" val="8634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3D5497-924A-9330-8583-5A1707F1F1AD}"/>
              </a:ext>
            </a:extLst>
          </p:cNvPr>
          <p:cNvSpPr>
            <a:spLocks noGrp="1"/>
          </p:cNvSpPr>
          <p:nvPr>
            <p:ph type="title"/>
          </p:nvPr>
        </p:nvSpPr>
        <p:spPr/>
        <p:txBody>
          <a:bodyPr/>
          <a:lstStyle/>
          <a:p>
            <a:pPr algn="ctr"/>
            <a:r>
              <a:rPr lang="nb-NO" dirty="0"/>
              <a:t>Hvem er politikerne våre?</a:t>
            </a:r>
          </a:p>
        </p:txBody>
      </p:sp>
      <p:pic>
        <p:nvPicPr>
          <p:cNvPr id="6" name="Bilde 5" descr="Et bilde som inneholder person, utendørs, Menneskeansikt, mann&#10;&#10;Automatisk generert beskrivelse">
            <a:extLst>
              <a:ext uri="{FF2B5EF4-FFF2-40B4-BE49-F238E27FC236}">
                <a16:creationId xmlns:a16="http://schemas.microsoft.com/office/drawing/2014/main" id="{CF567427-1664-7E01-4913-EBC0D7CFA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341" y="4584781"/>
            <a:ext cx="3106041" cy="2070694"/>
          </a:xfrm>
          <a:prstGeom prst="rect">
            <a:avLst/>
          </a:prstGeom>
        </p:spPr>
      </p:pic>
      <p:pic>
        <p:nvPicPr>
          <p:cNvPr id="8" name="Bilde 7" descr="Et bilde som inneholder Menneskeansikt, person, klær, smil&#10;&#10;Automatisk generert beskrivelse">
            <a:extLst>
              <a:ext uri="{FF2B5EF4-FFF2-40B4-BE49-F238E27FC236}">
                <a16:creationId xmlns:a16="http://schemas.microsoft.com/office/drawing/2014/main" id="{B0F4C2AC-E6BB-C8AD-D8E9-EB783BFA84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28" y="2890605"/>
            <a:ext cx="3301726" cy="1727485"/>
          </a:xfrm>
          <a:prstGeom prst="rect">
            <a:avLst/>
          </a:prstGeom>
        </p:spPr>
      </p:pic>
      <p:pic>
        <p:nvPicPr>
          <p:cNvPr id="14" name="Bilde 13" descr="Et bilde som inneholder Menneskeansikt, klær, person, smil&#10;&#10;Automatisk generert beskrivelse">
            <a:extLst>
              <a:ext uri="{FF2B5EF4-FFF2-40B4-BE49-F238E27FC236}">
                <a16:creationId xmlns:a16="http://schemas.microsoft.com/office/drawing/2014/main" id="{3B6AFDE8-E568-EA76-430D-1B111F6E81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5524" y="4180553"/>
            <a:ext cx="3700672" cy="2474922"/>
          </a:xfrm>
          <a:prstGeom prst="rect">
            <a:avLst/>
          </a:prstGeom>
        </p:spPr>
      </p:pic>
      <p:pic>
        <p:nvPicPr>
          <p:cNvPr id="20" name="Bilde 19" descr="Et bilde som inneholder Menneskeansikt, person, klær, smil&#10;&#10;Automatisk generert beskrivelse">
            <a:extLst>
              <a:ext uri="{FF2B5EF4-FFF2-40B4-BE49-F238E27FC236}">
                <a16:creationId xmlns:a16="http://schemas.microsoft.com/office/drawing/2014/main" id="{B4E3988B-23A5-1390-C1BF-1D5762A4A0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859" y="328413"/>
            <a:ext cx="1938323" cy="2584431"/>
          </a:xfrm>
          <a:prstGeom prst="rect">
            <a:avLst/>
          </a:prstGeom>
        </p:spPr>
      </p:pic>
      <p:pic>
        <p:nvPicPr>
          <p:cNvPr id="12" name="Bilde 11" descr="Et bilde som inneholder person, Menneskeansikt, tre, smil&#10;&#10;Automatisk generert beskrivelse">
            <a:extLst>
              <a:ext uri="{FF2B5EF4-FFF2-40B4-BE49-F238E27FC236}">
                <a16:creationId xmlns:a16="http://schemas.microsoft.com/office/drawing/2014/main" id="{D78872BD-493B-A7D8-89B0-7A8560FFE4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0118" y="3879683"/>
            <a:ext cx="2749164" cy="2749164"/>
          </a:xfrm>
          <a:prstGeom prst="rect">
            <a:avLst/>
          </a:prstGeom>
        </p:spPr>
      </p:pic>
      <p:pic>
        <p:nvPicPr>
          <p:cNvPr id="4" name="Bilde 3" descr="Et bilde som inneholder mann, person, slips, dress&#10;&#10;Beskrivelse som er generert med svært høy visshet">
            <a:extLst>
              <a:ext uri="{FF2B5EF4-FFF2-40B4-BE49-F238E27FC236}">
                <a16:creationId xmlns:a16="http://schemas.microsoft.com/office/drawing/2014/main" id="{0CF41EEF-E71D-EA61-8F84-8193A30D4A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91144" y="1761633"/>
            <a:ext cx="3657922" cy="2438005"/>
          </a:xfrm>
          <a:prstGeom prst="rect">
            <a:avLst/>
          </a:prstGeom>
        </p:spPr>
      </p:pic>
      <p:pic>
        <p:nvPicPr>
          <p:cNvPr id="16" name="Bilde 15" descr="Et bilde som inneholder person, klær, Menneskeansikt, genser&#10;&#10;Automatisk generert beskrivelse">
            <a:extLst>
              <a:ext uri="{FF2B5EF4-FFF2-40B4-BE49-F238E27FC236}">
                <a16:creationId xmlns:a16="http://schemas.microsoft.com/office/drawing/2014/main" id="{06C61F39-A321-0BF0-B4AF-8EFBAAFE89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29698" y="4131539"/>
            <a:ext cx="2497308" cy="2497308"/>
          </a:xfrm>
          <a:prstGeom prst="rect">
            <a:avLst/>
          </a:prstGeom>
        </p:spPr>
      </p:pic>
      <p:pic>
        <p:nvPicPr>
          <p:cNvPr id="18" name="Bilde 17" descr="Et bilde som inneholder Menneskeansikt, person, konstruksjon, klær&#10;&#10;Automatisk generert beskrivelse">
            <a:extLst>
              <a:ext uri="{FF2B5EF4-FFF2-40B4-BE49-F238E27FC236}">
                <a16:creationId xmlns:a16="http://schemas.microsoft.com/office/drawing/2014/main" id="{44FF12DD-FC70-8EB6-C437-5EC686DC23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6096000" y="1623187"/>
            <a:ext cx="3469524" cy="2305697"/>
          </a:xfrm>
          <a:prstGeom prst="rect">
            <a:avLst/>
          </a:prstGeom>
        </p:spPr>
      </p:pic>
      <p:pic>
        <p:nvPicPr>
          <p:cNvPr id="10" name="Bilde 9" descr="Et bilde som inneholder Menneskeansikt, person, klær, smil&#10;&#10;Automatisk generert beskrivelse">
            <a:extLst>
              <a:ext uri="{FF2B5EF4-FFF2-40B4-BE49-F238E27FC236}">
                <a16:creationId xmlns:a16="http://schemas.microsoft.com/office/drawing/2014/main" id="{F5949CFC-7CDB-0D4C-47C7-57DDD6C3BB7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86550" y="1450473"/>
            <a:ext cx="2740456" cy="2749165"/>
          </a:xfrm>
          <a:prstGeom prst="rect">
            <a:avLst/>
          </a:prstGeom>
        </p:spPr>
      </p:pic>
    </p:spTree>
    <p:extLst>
      <p:ext uri="{BB962C8B-B14F-4D97-AF65-F5344CB8AC3E}">
        <p14:creationId xmlns:p14="http://schemas.microsoft.com/office/powerpoint/2010/main" val="156322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847721-4760-51F3-89B8-CD200CC451D1}"/>
              </a:ext>
            </a:extLst>
          </p:cNvPr>
          <p:cNvSpPr>
            <a:spLocks noGrp="1"/>
          </p:cNvSpPr>
          <p:nvPr>
            <p:ph type="title"/>
          </p:nvPr>
        </p:nvSpPr>
        <p:spPr/>
        <p:txBody>
          <a:bodyPr/>
          <a:lstStyle/>
          <a:p>
            <a:r>
              <a:rPr lang="nb-NO" dirty="0"/>
              <a:t>Politikerne våre er deg og meg</a:t>
            </a:r>
          </a:p>
        </p:txBody>
      </p:sp>
      <p:pic>
        <p:nvPicPr>
          <p:cNvPr id="6" name="Bilde 5" descr="Et bilde som inneholder klær, innendørs, person, kvinne&#10;&#10;Automatisk generert beskrivelse">
            <a:extLst>
              <a:ext uri="{FF2B5EF4-FFF2-40B4-BE49-F238E27FC236}">
                <a16:creationId xmlns:a16="http://schemas.microsoft.com/office/drawing/2014/main" id="{AA34D686-3CDE-E403-4E4C-4096E5C12BEB}"/>
              </a:ext>
            </a:extLst>
          </p:cNvPr>
          <p:cNvPicPr>
            <a:picLocks noChangeAspect="1"/>
          </p:cNvPicPr>
          <p:nvPr/>
        </p:nvPicPr>
        <p:blipFill>
          <a:blip r:embed="rId3"/>
          <a:stretch>
            <a:fillRect/>
          </a:stretch>
        </p:blipFill>
        <p:spPr>
          <a:xfrm>
            <a:off x="6723933" y="1947970"/>
            <a:ext cx="5075766" cy="3785658"/>
          </a:xfrm>
          <a:prstGeom prst="rect">
            <a:avLst/>
          </a:prstGeom>
        </p:spPr>
      </p:pic>
      <p:pic>
        <p:nvPicPr>
          <p:cNvPr id="3" name="Bilde 2" descr="Et bilde som inneholder person, innendørs, vegg, gulv&#10;&#10;Beskrivelse som er generert med svært høy visshet">
            <a:extLst>
              <a:ext uri="{FF2B5EF4-FFF2-40B4-BE49-F238E27FC236}">
                <a16:creationId xmlns:a16="http://schemas.microsoft.com/office/drawing/2014/main" id="{25A82B9E-0353-C9EA-2A88-EA9FA8715B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03" y="1947970"/>
            <a:ext cx="6298930" cy="3785658"/>
          </a:xfrm>
          <a:prstGeom prst="rect">
            <a:avLst/>
          </a:prstGeom>
        </p:spPr>
      </p:pic>
    </p:spTree>
    <p:extLst>
      <p:ext uri="{BB962C8B-B14F-4D97-AF65-F5344CB8AC3E}">
        <p14:creationId xmlns:p14="http://schemas.microsoft.com/office/powerpoint/2010/main" val="3987326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2DE1C64-27A0-D979-0B40-49F709191CA0}"/>
              </a:ext>
            </a:extLst>
          </p:cNvPr>
          <p:cNvSpPr>
            <a:spLocks noGrp="1"/>
          </p:cNvSpPr>
          <p:nvPr>
            <p:ph type="title"/>
          </p:nvPr>
        </p:nvSpPr>
        <p:spPr/>
        <p:txBody>
          <a:bodyPr/>
          <a:lstStyle/>
          <a:p>
            <a:r>
              <a:rPr lang="nb-NO" dirty="0"/>
              <a:t>POLITIKERNE VIL DERE VEL!</a:t>
            </a:r>
          </a:p>
        </p:txBody>
      </p:sp>
      <p:sp>
        <p:nvSpPr>
          <p:cNvPr id="5" name="Plassholder for tekst 4">
            <a:extLst>
              <a:ext uri="{FF2B5EF4-FFF2-40B4-BE49-F238E27FC236}">
                <a16:creationId xmlns:a16="http://schemas.microsoft.com/office/drawing/2014/main" id="{07C90B81-8247-6BF8-06B4-F1C3600E85DD}"/>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82014004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7547</Words>
  <Application>Microsoft Office PowerPoint</Application>
  <PresentationFormat>Widescreen</PresentationFormat>
  <Paragraphs>484</Paragraphs>
  <Slides>33</Slides>
  <Notes>31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33</vt:i4>
      </vt:variant>
    </vt:vector>
  </HeadingPairs>
  <TitlesOfParts>
    <vt:vector size="38" baseType="lpstr">
      <vt:lpstr>Aptos</vt:lpstr>
      <vt:lpstr>Aptos Display</vt:lpstr>
      <vt:lpstr>Arial</vt:lpstr>
      <vt:lpstr>Calibri</vt:lpstr>
      <vt:lpstr>Office-tema</vt:lpstr>
      <vt:lpstr>PowerPoint-presentasjon</vt:lpstr>
      <vt:lpstr>Interesepolitikk</vt:lpstr>
      <vt:lpstr>Plan og læringsmål for kurset</vt:lpstr>
      <vt:lpstr>Det nytter!</vt:lpstr>
      <vt:lpstr>Hva er politikk?</vt:lpstr>
      <vt:lpstr>Politikk er å prioritere!</vt:lpstr>
      <vt:lpstr>Hvem er politikerne våre?</vt:lpstr>
      <vt:lpstr>Politikerne våre er deg og meg</vt:lpstr>
      <vt:lpstr>POLITIKERNE VIL DERE VEL!</vt:lpstr>
      <vt:lpstr>PAUSE!</vt:lpstr>
      <vt:lpstr>Hva er interessepolitikk?</vt:lpstr>
      <vt:lpstr>Vår rolle</vt:lpstr>
      <vt:lpstr>Hva styrer politikerne over?</vt:lpstr>
      <vt:lpstr>Hva er saken? </vt:lpstr>
      <vt:lpstr>Møtenotat</vt:lpstr>
      <vt:lpstr>Oppsummering </vt:lpstr>
      <vt:lpstr>Hjemmelekse</vt:lpstr>
      <vt:lpstr>Interessepolitikk del 2</vt:lpstr>
      <vt:lpstr>Plan for dagen</vt:lpstr>
      <vt:lpstr>Hva er politikk?</vt:lpstr>
      <vt:lpstr>Hvem er politikerne våre?</vt:lpstr>
      <vt:lpstr>Hva er interessepolitikk?</vt:lpstr>
      <vt:lpstr>Gjennomgang av hjemmelekse</vt:lpstr>
      <vt:lpstr>Møte med politikerne</vt:lpstr>
      <vt:lpstr>Hvordan går man frem?</vt:lpstr>
      <vt:lpstr>Hva skal du snakke om?</vt:lpstr>
      <vt:lpstr>2. Be om møte</vt:lpstr>
      <vt:lpstr>PAUSE!</vt:lpstr>
      <vt:lpstr>3. Øv på budskapet</vt:lpstr>
      <vt:lpstr>4. Gjennomfør møtet</vt:lpstr>
      <vt:lpstr>Oppsummering </vt:lpstr>
      <vt:lpstr>Hvem, hva, hvor?</vt:lpstr>
      <vt:lpstr>Takk for meg!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Julie Ness</dc:creator>
  <cp:lastModifiedBy>Julie Ness</cp:lastModifiedBy>
  <cp:revision>1</cp:revision>
  <dcterms:created xsi:type="dcterms:W3CDTF">2024-05-06T11:31:03Z</dcterms:created>
  <dcterms:modified xsi:type="dcterms:W3CDTF">2024-05-06T11:31:58Z</dcterms:modified>
</cp:coreProperties>
</file>